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2873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المرونة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rgbClr val="00B050"/>
          </a:solidFill>
        </p:spPr>
        <p:txBody>
          <a:bodyPr/>
          <a:lstStyle/>
          <a:p>
            <a:pPr algn="just"/>
            <a:r>
              <a:rPr lang="ar-IQ" dirty="0" smtClean="0"/>
              <a:t>   </a:t>
            </a:r>
          </a:p>
          <a:p>
            <a:pPr algn="just"/>
            <a:r>
              <a:rPr lang="ar-IQ" dirty="0" smtClean="0"/>
              <a:t> </a:t>
            </a:r>
            <a:r>
              <a:rPr lang="ar-IQ" dirty="0" smtClean="0"/>
              <a:t>  </a:t>
            </a:r>
            <a:r>
              <a:rPr lang="ar-IQ" dirty="0" smtClean="0"/>
              <a:t> </a:t>
            </a:r>
            <a:r>
              <a:rPr lang="ar-IQ" dirty="0" smtClean="0">
                <a:solidFill>
                  <a:schemeClr val="tx1"/>
                </a:solidFill>
              </a:rPr>
              <a:t>تعد المرونة هي أحدى </a:t>
            </a:r>
            <a:r>
              <a:rPr lang="ar-IQ" dirty="0" err="1" smtClean="0">
                <a:solidFill>
                  <a:schemeClr val="tx1"/>
                </a:solidFill>
              </a:rPr>
              <a:t>القابليات</a:t>
            </a:r>
            <a:r>
              <a:rPr lang="ar-IQ" dirty="0" smtClean="0">
                <a:solidFill>
                  <a:schemeClr val="tx1"/>
                </a:solidFill>
              </a:rPr>
              <a:t> الحركية المهمة لأداء المهارات الرياضية بشكل سريع ومدى واسع وهي تعني قابلية المفصل أو مجموعة من المفاصل العمل بالمدى الواسع المطلوب لأداء الحركة أو المهارة الرياضية .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ar-IQ" dirty="0" smtClean="0">
                <a:solidFill>
                  <a:schemeClr val="tx1"/>
                </a:solidFill>
              </a:rPr>
              <a:t>     وصنف ( طلحه حسام الدين ) المرونة إلى :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just"/>
            <a:r>
              <a:rPr lang="ar-IQ" dirty="0" smtClean="0">
                <a:solidFill>
                  <a:schemeClr val="tx1"/>
                </a:solidFill>
              </a:rPr>
              <a:t>المرونة السلبية : وهي زيادة المدى الحركي للمفصل بفعل قوة خارجية .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just"/>
            <a:r>
              <a:rPr lang="ar-IQ" dirty="0" smtClean="0">
                <a:solidFill>
                  <a:schemeClr val="tx1"/>
                </a:solidFill>
              </a:rPr>
              <a:t>المرونة الايجابية أو الفعالة : هي المدى الحركي للمفصل عندما يتحرك تحت تأثير العضلات العاملة علية دون تدخل خارجي .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وتقسم </a:t>
            </a:r>
            <a:r>
              <a:rPr lang="ar-IQ" dirty="0" smtClean="0"/>
              <a:t>المرونة من حيث الخصوصية والعمومية إلى 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rgbClr val="00B050"/>
          </a:solidFill>
        </p:spPr>
        <p:txBody>
          <a:bodyPr/>
          <a:lstStyle/>
          <a:p>
            <a:pPr lvl="0">
              <a:buNone/>
            </a:pPr>
            <a:r>
              <a:rPr lang="ar-IQ" dirty="0" smtClean="0"/>
              <a:t>    </a:t>
            </a:r>
          </a:p>
          <a:p>
            <a:pPr lvl="0">
              <a:buNone/>
            </a:pPr>
            <a:r>
              <a:rPr lang="ar-IQ" dirty="0" smtClean="0"/>
              <a:t> </a:t>
            </a:r>
            <a:r>
              <a:rPr lang="ar-IQ" dirty="0" smtClean="0"/>
              <a:t>  1- المرونة </a:t>
            </a:r>
            <a:r>
              <a:rPr lang="ar-IQ" dirty="0" smtClean="0"/>
              <a:t>العامة ( الشاملة ) : وتعني وصول الفرد إلى مستوى مقبول من المرونة العامة عند امتلاكه لقدرات حركية جيدة لمفاصل جسمه أي أنها تشمل جميع مفاصل الجسم .</a:t>
            </a:r>
            <a:endParaRPr lang="en-US" dirty="0" smtClean="0"/>
          </a:p>
          <a:p>
            <a:pPr lvl="0">
              <a:buNone/>
            </a:pPr>
            <a:r>
              <a:rPr lang="ar-IQ" dirty="0" smtClean="0"/>
              <a:t>    2- المرونة </a:t>
            </a:r>
            <a:r>
              <a:rPr lang="ar-IQ" dirty="0" smtClean="0"/>
              <a:t>الخاصة : وهي من متطلبات الفعالية التي تستوجب مرونة في أجزاء معينة من جسم الرياضي أي أنها تختص بالمفاصل المشاركة بالحركة المحددة 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وكذلك </a:t>
            </a:r>
            <a:r>
              <a:rPr lang="ar-IQ" dirty="0" smtClean="0"/>
              <a:t>تقسم من حيث الثبات والحركة إلى 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rgbClr val="00B050"/>
          </a:solidFill>
        </p:spPr>
        <p:txBody>
          <a:bodyPr/>
          <a:lstStyle/>
          <a:p>
            <a:pPr lvl="0">
              <a:buNone/>
            </a:pPr>
            <a:r>
              <a:rPr lang="ar-IQ" dirty="0" smtClean="0"/>
              <a:t>   </a:t>
            </a:r>
          </a:p>
          <a:p>
            <a:pPr lvl="0">
              <a:buNone/>
            </a:pPr>
            <a:r>
              <a:rPr lang="ar-IQ" dirty="0" smtClean="0"/>
              <a:t> </a:t>
            </a:r>
            <a:r>
              <a:rPr lang="ar-IQ" dirty="0" smtClean="0"/>
              <a:t>  1- المرونة </a:t>
            </a:r>
            <a:r>
              <a:rPr lang="ar-IQ" dirty="0" err="1" smtClean="0"/>
              <a:t>الاستاتيكية</a:t>
            </a:r>
            <a:r>
              <a:rPr lang="ar-IQ" dirty="0" smtClean="0"/>
              <a:t> ( الثابتة ) : وتعني مدى الحركة التي يتحرك فيها العضو ثم الثبات فيه .</a:t>
            </a:r>
            <a:endParaRPr lang="en-US" dirty="0" smtClean="0"/>
          </a:p>
          <a:p>
            <a:pPr lvl="0">
              <a:buNone/>
            </a:pPr>
            <a:r>
              <a:rPr lang="ar-IQ" dirty="0" smtClean="0"/>
              <a:t>    2- المرونة </a:t>
            </a:r>
            <a:r>
              <a:rPr lang="ar-IQ" dirty="0" smtClean="0"/>
              <a:t>الديناميكية ( المتحركة ) : وتعني مدى الحركة التي يتحرك فيها العضو أثناء أداء حركة ما , بحيث تنفذ بالسرعة المطلوبة 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IQ" b="1" dirty="0" smtClean="0"/>
              <a:t/>
            </a:r>
            <a:br>
              <a:rPr lang="ar-IQ" b="1" dirty="0" smtClean="0"/>
            </a:br>
            <a:r>
              <a:rPr lang="ar-SA" b="1" dirty="0" smtClean="0"/>
              <a:t>العوامل </a:t>
            </a:r>
            <a:r>
              <a:rPr lang="ar-SA" b="1" dirty="0" smtClean="0"/>
              <a:t>المؤثرة في المرونة</a:t>
            </a:r>
            <a:r>
              <a:rPr lang="ar-IQ" b="1" dirty="0" smtClean="0"/>
              <a:t> 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rgbClr val="00B050"/>
          </a:solidFill>
        </p:spPr>
        <p:txBody>
          <a:bodyPr/>
          <a:lstStyle/>
          <a:p>
            <a:endParaRPr lang="ar-IQ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العمر الزمني والعمر التدريبي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نوع الممارسة الرياضية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نوع المفصل وتركيبة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 درجة التوافق بين العضلات المشتركة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نوع النشاط المهني خارج التدريب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 الحالة النفسية للاعب</a:t>
            </a:r>
            <a:r>
              <a:rPr lang="en-US" b="1" dirty="0" smtClean="0"/>
              <a:t> 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IQ" b="1" dirty="0" smtClean="0"/>
              <a:t/>
            </a:r>
            <a:br>
              <a:rPr lang="ar-IQ" b="1" dirty="0" smtClean="0"/>
            </a:br>
            <a:r>
              <a:rPr lang="ar-SA" b="1" dirty="0" smtClean="0"/>
              <a:t>أهمية </a:t>
            </a:r>
            <a:r>
              <a:rPr lang="ar-SA" b="1" dirty="0" smtClean="0"/>
              <a:t>المرونة</a:t>
            </a:r>
            <a:r>
              <a:rPr lang="ar-IQ" b="1" dirty="0" smtClean="0"/>
              <a:t> 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rgbClr val="00B050"/>
          </a:solidFill>
        </p:spPr>
        <p:txBody>
          <a:bodyPr>
            <a:normAutofit/>
          </a:bodyPr>
          <a:lstStyle/>
          <a:p>
            <a:endParaRPr lang="ar-IQ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تعمل علي سرعة اكتساب وإتقان الأداء الحركي الفني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تساعد علي الاقتصاد في الطاقة وزمن الأداء وبذل أقل جهد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 تساعد علي تأخير ظهور التعب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 تطوير السمات الإرادية للاعب كالثقة بالنفس</a:t>
            </a:r>
            <a:r>
              <a:rPr lang="en-US" b="1" dirty="0" smtClean="0"/>
              <a:t>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 المساعدة علي عودة المفاصل المصابة إلي حركتها الطبيعية</a:t>
            </a:r>
            <a:r>
              <a:rPr lang="en-US" b="1" dirty="0" smtClean="0"/>
              <a:t>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 تسهم بقدر كبير علي أداء الحركات بانسيابية مؤثرة وفعالة</a:t>
            </a:r>
            <a:r>
              <a:rPr lang="en-US" b="1" dirty="0" smtClean="0"/>
              <a:t> 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b="1" dirty="0" smtClean="0"/>
              <a:t>إتقان الناحية الفنية للأنشطة المختلفة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271</Words>
  <PresentationFormat>عرض على الشاشة (3:4)‏</PresentationFormat>
  <Paragraphs>31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 المرونة </vt:lpstr>
      <vt:lpstr> وتقسم المرونة من حيث الخصوصية والعمومية إلى : </vt:lpstr>
      <vt:lpstr> وكذلك تقسم من حيث الثبات والحركة إلى : </vt:lpstr>
      <vt:lpstr> العوامل المؤثرة في المرونة : </vt:lpstr>
      <vt:lpstr> أهمية المرونة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المرونة </dc:title>
  <dc:creator>الغدير</dc:creator>
  <cp:lastModifiedBy>الغدير</cp:lastModifiedBy>
  <cp:revision>2</cp:revision>
  <dcterms:created xsi:type="dcterms:W3CDTF">2018-12-21T10:54:44Z</dcterms:created>
  <dcterms:modified xsi:type="dcterms:W3CDTF">2018-12-21T11:04:02Z</dcterms:modified>
</cp:coreProperties>
</file>