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17"/>
  </p:notesMasterIdLst>
  <p:sldIdLst>
    <p:sldId id="261" r:id="rId2"/>
    <p:sldId id="275" r:id="rId3"/>
    <p:sldId id="278" r:id="rId4"/>
    <p:sldId id="279" r:id="rId5"/>
    <p:sldId id="257" r:id="rId6"/>
    <p:sldId id="258" r:id="rId7"/>
    <p:sldId id="260" r:id="rId8"/>
    <p:sldId id="262" r:id="rId9"/>
    <p:sldId id="263" r:id="rId10"/>
    <p:sldId id="264" r:id="rId11"/>
    <p:sldId id="277" r:id="rId12"/>
    <p:sldId id="265" r:id="rId13"/>
    <p:sldId id="267" r:id="rId14"/>
    <p:sldId id="276" r:id="rId15"/>
    <p:sldId id="274" r:id="rId1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AD0101"/>
    <a:srgbClr val="008080"/>
    <a:srgbClr val="339966"/>
    <a:srgbClr val="006600"/>
    <a:srgbClr val="336600"/>
    <a:srgbClr val="333300"/>
    <a:srgbClr val="C8BBBA"/>
    <a:srgbClr val="D9D9D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24" autoAdjust="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79845FA-A293-40EB-ADFC-AD69FB4C5B09}" type="datetimeFigureOut">
              <a:rPr lang="ar-IQ" smtClean="0"/>
              <a:pPr/>
              <a:t>11/10/1442</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D1A07F7-7CE2-4DFB-908A-B5ABD902B1A6}" type="slidenum">
              <a:rPr lang="ar-IQ" smtClean="0"/>
              <a:pPr/>
              <a:t>‹#›</a:t>
            </a:fld>
            <a:endParaRPr lang="ar-IQ"/>
          </a:p>
        </p:txBody>
      </p:sp>
    </p:spTree>
    <p:extLst>
      <p:ext uri="{BB962C8B-B14F-4D97-AF65-F5344CB8AC3E}">
        <p14:creationId xmlns:p14="http://schemas.microsoft.com/office/powerpoint/2010/main" xmlns="" val="281547529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12B62AF-E5C3-47B0-A295-91C706533257}" type="datetimeFigureOut">
              <a:rPr lang="ar-IQ" smtClean="0"/>
              <a:pPr/>
              <a:t>11/10/1442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220620E-878E-43C3-BFB7-C1E81027328E}" type="slidenum">
              <a:rPr lang="ar-IQ" smtClean="0"/>
              <a:pPr/>
              <a:t>‹#›</a:t>
            </a:fld>
            <a:endParaRPr lang="ar-IQ"/>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2B62AF-E5C3-47B0-A295-91C706533257}" type="datetimeFigureOut">
              <a:rPr lang="ar-IQ" smtClean="0"/>
              <a:pPr/>
              <a:t>11/10/1442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220620E-878E-43C3-BFB7-C1E81027328E}"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2B62AF-E5C3-47B0-A295-91C706533257}" type="datetimeFigureOut">
              <a:rPr lang="ar-IQ" smtClean="0"/>
              <a:pPr/>
              <a:t>11/10/1442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220620E-878E-43C3-BFB7-C1E81027328E}"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2B62AF-E5C3-47B0-A295-91C706533257}" type="datetimeFigureOut">
              <a:rPr lang="ar-IQ" smtClean="0"/>
              <a:pPr/>
              <a:t>11/10/1442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220620E-878E-43C3-BFB7-C1E81027328E}"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2B62AF-E5C3-47B0-A295-91C706533257}" type="datetimeFigureOut">
              <a:rPr lang="ar-IQ" smtClean="0"/>
              <a:pPr/>
              <a:t>11/10/1442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220620E-878E-43C3-BFB7-C1E81027328E}" type="slidenum">
              <a:rPr lang="ar-IQ" smtClean="0"/>
              <a:pPr/>
              <a:t>‹#›</a:t>
            </a:fld>
            <a:endParaRPr lang="ar-IQ"/>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2B62AF-E5C3-47B0-A295-91C706533257}" type="datetimeFigureOut">
              <a:rPr lang="ar-IQ" smtClean="0"/>
              <a:pPr/>
              <a:t>11/10/1442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220620E-878E-43C3-BFB7-C1E81027328E}"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2B62AF-E5C3-47B0-A295-91C706533257}" type="datetimeFigureOut">
              <a:rPr lang="ar-IQ" smtClean="0"/>
              <a:pPr/>
              <a:t>11/10/1442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A220620E-878E-43C3-BFB7-C1E81027328E}" type="slidenum">
              <a:rPr lang="ar-IQ" smtClean="0"/>
              <a:pPr/>
              <a:t>‹#›</a:t>
            </a:fld>
            <a:endParaRPr lang="ar-IQ"/>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12B62AF-E5C3-47B0-A295-91C706533257}" type="datetimeFigureOut">
              <a:rPr lang="ar-IQ" smtClean="0"/>
              <a:pPr/>
              <a:t>11/10/1442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A220620E-878E-43C3-BFB7-C1E81027328E}"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2B62AF-E5C3-47B0-A295-91C706533257}" type="datetimeFigureOut">
              <a:rPr lang="ar-IQ" smtClean="0"/>
              <a:pPr/>
              <a:t>11/10/1442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A220620E-878E-43C3-BFB7-C1E81027328E}"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2B62AF-E5C3-47B0-A295-91C706533257}" type="datetimeFigureOut">
              <a:rPr lang="ar-IQ" smtClean="0"/>
              <a:pPr/>
              <a:t>11/10/1442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220620E-878E-43C3-BFB7-C1E81027328E}" type="slidenum">
              <a:rPr lang="ar-IQ" smtClean="0"/>
              <a:pPr/>
              <a:t>‹#›</a:t>
            </a:fld>
            <a:endParaRPr lang="ar-IQ"/>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2B62AF-E5C3-47B0-A295-91C706533257}" type="datetimeFigureOut">
              <a:rPr lang="ar-IQ" smtClean="0"/>
              <a:pPr/>
              <a:t>11/10/1442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220620E-878E-43C3-BFB7-C1E81027328E}"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12B62AF-E5C3-47B0-A295-91C706533257}" type="datetimeFigureOut">
              <a:rPr lang="ar-IQ" smtClean="0"/>
              <a:pPr/>
              <a:t>11/10/1442</a:t>
            </a:fld>
            <a:endParaRPr lang="ar-IQ"/>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ar-IQ"/>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A220620E-878E-43C3-BFB7-C1E81027328E}" type="slidenum">
              <a:rPr lang="ar-IQ" smtClean="0"/>
              <a:pPr/>
              <a:t>‹#›</a:t>
            </a:fld>
            <a:endParaRPr lang="ar-IQ"/>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7.wdp"/></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bdnia.com/wp-content/uploads/030530-2242-22.pn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0568" y="0"/>
            <a:ext cx="10274158" cy="6858000"/>
          </a:xfrm>
          <a:prstGeom prst="rect">
            <a:avLst/>
          </a:prstGeom>
          <a:solidFill>
            <a:schemeClr val="accent4">
              <a:lumMod val="40000"/>
              <a:lumOff val="60000"/>
            </a:schemeClr>
          </a:solidFill>
        </p:spPr>
      </p:pic>
      <p:sp>
        <p:nvSpPr>
          <p:cNvPr id="9" name="Rounded Rectangle 8"/>
          <p:cNvSpPr/>
          <p:nvPr/>
        </p:nvSpPr>
        <p:spPr>
          <a:xfrm>
            <a:off x="-612576" y="0"/>
            <a:ext cx="10153128" cy="68580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400" dirty="0" smtClean="0"/>
          </a:p>
          <a:p>
            <a:pPr algn="ctr"/>
            <a:endParaRPr lang="en-US" sz="2400" dirty="0" smtClean="0"/>
          </a:p>
          <a:p>
            <a:pPr algn="ctr"/>
            <a:r>
              <a:rPr lang="ar-IQ" sz="3200" b="1" dirty="0" smtClean="0">
                <a:solidFill>
                  <a:srgbClr val="0070C0"/>
                </a:solidFill>
              </a:rPr>
              <a:t>المحاضرة الاولى </a:t>
            </a:r>
            <a:endParaRPr lang="en-US" sz="3200" b="1" dirty="0" smtClean="0">
              <a:solidFill>
                <a:srgbClr val="0070C0"/>
              </a:solidFill>
            </a:endParaRPr>
          </a:p>
          <a:p>
            <a:pPr algn="ctr"/>
            <a:endParaRPr lang="en-US" sz="3200" b="1" dirty="0" smtClean="0">
              <a:solidFill>
                <a:srgbClr val="0070C0"/>
              </a:solidFill>
            </a:endParaRPr>
          </a:p>
          <a:p>
            <a:pPr lvl="0" algn="ctr" fontAlgn="base">
              <a:spcBef>
                <a:spcPct val="0"/>
              </a:spcBef>
              <a:spcAft>
                <a:spcPct val="0"/>
              </a:spcAft>
            </a:pPr>
            <a:r>
              <a:rPr lang="ar-IQ" sz="3200" dirty="0" smtClean="0">
                <a:solidFill>
                  <a:schemeClr val="tx1"/>
                </a:solidFill>
                <a:latin typeface="Calibri" pitchFamily="34" charset="0"/>
                <a:ea typeface="Calibri" pitchFamily="34" charset="0"/>
                <a:cs typeface="Arial" pitchFamily="34" charset="0"/>
              </a:rPr>
              <a:t>كرة السلة </a:t>
            </a:r>
            <a:endParaRPr lang="en-US" sz="900" dirty="0" smtClean="0">
              <a:solidFill>
                <a:schemeClr val="tx1"/>
              </a:solidFill>
              <a:latin typeface="Arial" pitchFamily="34" charset="0"/>
              <a:cs typeface="Arial" pitchFamily="34" charset="0"/>
            </a:endParaRPr>
          </a:p>
          <a:p>
            <a:pPr lvl="0" algn="ctr" eaLnBrk="0" fontAlgn="base" hangingPunct="0">
              <a:spcBef>
                <a:spcPct val="0"/>
              </a:spcBef>
              <a:spcAft>
                <a:spcPct val="0"/>
              </a:spcAft>
            </a:pPr>
            <a:r>
              <a:rPr lang="ar-IQ" sz="3200" dirty="0" smtClean="0">
                <a:solidFill>
                  <a:schemeClr val="tx1"/>
                </a:solidFill>
                <a:latin typeface="Calibri" pitchFamily="34" charset="0"/>
                <a:ea typeface="Calibri" pitchFamily="34" charset="0"/>
                <a:cs typeface="Arial" pitchFamily="34" charset="0"/>
              </a:rPr>
              <a:t>لطلبة المرحلة الاولى  </a:t>
            </a:r>
            <a:endParaRPr lang="en-US" sz="900" dirty="0" smtClean="0">
              <a:solidFill>
                <a:schemeClr val="tx1"/>
              </a:solidFill>
              <a:latin typeface="Arial" pitchFamily="34" charset="0"/>
              <a:cs typeface="Arial" pitchFamily="34" charset="0"/>
            </a:endParaRPr>
          </a:p>
          <a:p>
            <a:pPr lvl="0" algn="ctr" eaLnBrk="0" fontAlgn="base" hangingPunct="0">
              <a:spcBef>
                <a:spcPct val="0"/>
              </a:spcBef>
              <a:spcAft>
                <a:spcPct val="0"/>
              </a:spcAft>
            </a:pPr>
            <a:r>
              <a:rPr lang="ar-IQ" sz="3200" dirty="0" smtClean="0">
                <a:solidFill>
                  <a:schemeClr val="tx1"/>
                </a:solidFill>
                <a:latin typeface="Calibri" pitchFamily="34" charset="0"/>
                <a:ea typeface="Calibri" pitchFamily="34" charset="0"/>
                <a:cs typeface="Arial" pitchFamily="34" charset="0"/>
              </a:rPr>
              <a:t>2020 – 2021 </a:t>
            </a:r>
            <a:endParaRPr lang="en-US" sz="900" dirty="0" smtClean="0">
              <a:solidFill>
                <a:schemeClr val="tx1"/>
              </a:solidFill>
              <a:latin typeface="Arial" pitchFamily="34" charset="0"/>
              <a:cs typeface="Arial" pitchFamily="34" charset="0"/>
            </a:endParaRPr>
          </a:p>
          <a:p>
            <a:pPr lvl="0" algn="ctr" eaLnBrk="0" fontAlgn="base" hangingPunct="0">
              <a:spcBef>
                <a:spcPct val="0"/>
              </a:spcBef>
              <a:spcAft>
                <a:spcPct val="0"/>
              </a:spcAft>
            </a:pPr>
            <a:r>
              <a:rPr lang="ar-IQ" sz="3200" dirty="0" smtClean="0">
                <a:solidFill>
                  <a:schemeClr val="tx1"/>
                </a:solidFill>
                <a:latin typeface="Calibri" pitchFamily="34" charset="0"/>
                <a:ea typeface="Calibri" pitchFamily="34" charset="0"/>
                <a:cs typeface="Arial" pitchFamily="34" charset="0"/>
              </a:rPr>
              <a:t>استاذ المادة </a:t>
            </a:r>
            <a:endParaRPr lang="en-US" sz="900" dirty="0" smtClean="0">
              <a:solidFill>
                <a:schemeClr val="tx1"/>
              </a:solidFill>
              <a:latin typeface="Arial" pitchFamily="34" charset="0"/>
              <a:cs typeface="Arial" pitchFamily="34" charset="0"/>
            </a:endParaRPr>
          </a:p>
          <a:p>
            <a:pPr lvl="0" algn="ctr" eaLnBrk="0" fontAlgn="base" hangingPunct="0">
              <a:spcBef>
                <a:spcPct val="0"/>
              </a:spcBef>
              <a:spcAft>
                <a:spcPct val="0"/>
              </a:spcAft>
            </a:pPr>
            <a:r>
              <a:rPr lang="ar-IQ" sz="3200" dirty="0" smtClean="0">
                <a:solidFill>
                  <a:schemeClr val="tx1"/>
                </a:solidFill>
                <a:latin typeface="Calibri" pitchFamily="34" charset="0"/>
                <a:ea typeface="Calibri" pitchFamily="34" charset="0"/>
                <a:cs typeface="Arial" pitchFamily="34" charset="0"/>
              </a:rPr>
              <a:t>أ.م ميادة خالد جاسم </a:t>
            </a:r>
            <a:endParaRPr lang="en-US" sz="3200" dirty="0" smtClean="0">
              <a:solidFill>
                <a:schemeClr val="tx1"/>
              </a:solidFill>
              <a:latin typeface="Calibri" pitchFamily="34" charset="0"/>
              <a:ea typeface="Calibri" pitchFamily="34" charset="0"/>
              <a:cs typeface="Arial" pitchFamily="34" charset="0"/>
            </a:endParaRPr>
          </a:p>
          <a:p>
            <a:pPr lvl="0" algn="ctr" eaLnBrk="0" fontAlgn="base" hangingPunct="0">
              <a:spcBef>
                <a:spcPct val="0"/>
              </a:spcBef>
              <a:spcAft>
                <a:spcPct val="0"/>
              </a:spcAft>
            </a:pPr>
            <a:r>
              <a:rPr lang="ar-IQ" sz="3200" dirty="0" smtClean="0">
                <a:solidFill>
                  <a:schemeClr val="tx1"/>
                </a:solidFill>
                <a:latin typeface="Calibri" pitchFamily="34" charset="0"/>
                <a:cs typeface="Arial" pitchFamily="34" charset="0"/>
              </a:rPr>
              <a:t>الدليمي </a:t>
            </a:r>
            <a:endParaRPr lang="ar-IQ" sz="2000" dirty="0" smtClean="0">
              <a:solidFill>
                <a:schemeClr val="tx1"/>
              </a:solidFill>
              <a:latin typeface="Arial" pitchFamily="34" charset="0"/>
              <a:cs typeface="Arial" pitchFamily="34" charset="0"/>
            </a:endParaRPr>
          </a:p>
          <a:p>
            <a:pPr algn="ctr"/>
            <a:endParaRPr lang="en-US" sz="2400" dirty="0" smtClean="0"/>
          </a:p>
          <a:p>
            <a:pPr algn="ctr"/>
            <a:endParaRPr lang="ar-IQ" sz="2400" b="1" dirty="0">
              <a:latin typeface="29LT Bukra Bold Italic" pitchFamily="34" charset="-78"/>
              <a:cs typeface="29LT Bukra Bold Italic" pitchFamily="34" charset="-78"/>
            </a:endParaRPr>
          </a:p>
        </p:txBody>
      </p:sp>
      <p:pic>
        <p:nvPicPr>
          <p:cNvPr id="7" name="Picture 6" descr="C:\Users\hayder\Desktop\صور سلة\بورد.jpg"/>
          <p:cNvPicPr/>
          <p:nvPr/>
        </p:nvPicPr>
        <p:blipFill>
          <a:blip r:embed="rId3" cstate="print"/>
          <a:srcRect/>
          <a:stretch>
            <a:fillRect/>
          </a:stretch>
        </p:blipFill>
        <p:spPr bwMode="auto">
          <a:xfrm>
            <a:off x="6228184" y="1988840"/>
            <a:ext cx="2915816" cy="3168352"/>
          </a:xfrm>
          <a:prstGeom prst="rect">
            <a:avLst/>
          </a:prstGeom>
          <a:noFill/>
          <a:ln w="9525">
            <a:noFill/>
            <a:miter lim="800000"/>
            <a:headEnd/>
            <a:tailEnd/>
          </a:ln>
        </p:spPr>
      </p:pic>
    </p:spTree>
    <p:extLst>
      <p:ext uri="{BB962C8B-B14F-4D97-AF65-F5344CB8AC3E}">
        <p14:creationId xmlns:p14="http://schemas.microsoft.com/office/powerpoint/2010/main" xmlns="" val="1663875375"/>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xmlns="">
                  <a14:imgLayer r:embed="rId5">
                    <a14:imgEffect>
                      <a14:backgroundRemoval t="10000" b="90000" l="10000" r="90000"/>
                    </a14:imgEffect>
                  </a14:imgLayer>
                </a14:imgProps>
              </a:ext>
              <a:ext uri="{28A0092B-C50C-407E-A947-70E740481C1C}">
                <a14:useLocalDpi xmlns:a14="http://schemas.microsoft.com/office/drawing/2010/main" xmlns="" val="0"/>
              </a:ext>
            </a:extLst>
          </a:blip>
          <a:stretch>
            <a:fillRect/>
          </a:stretch>
        </p:blipFill>
        <p:spPr>
          <a:xfrm>
            <a:off x="467544" y="476672"/>
            <a:ext cx="4035094" cy="2736304"/>
          </a:xfrm>
          <a:prstGeom prst="rect">
            <a:avLst/>
          </a:prstGeom>
        </p:spPr>
      </p:pic>
      <p:sp>
        <p:nvSpPr>
          <p:cNvPr id="7169" name="Rectangle 1"/>
          <p:cNvSpPr>
            <a:spLocks noChangeArrowheads="1"/>
          </p:cNvSpPr>
          <p:nvPr/>
        </p:nvSpPr>
        <p:spPr bwMode="auto">
          <a:xfrm>
            <a:off x="827584" y="1351802"/>
            <a:ext cx="7775848"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sng" strike="noStrike" cap="none" normalizeH="0" baseline="0" dirty="0" smtClean="0">
                <a:ln>
                  <a:noFill/>
                </a:ln>
                <a:solidFill>
                  <a:schemeClr val="accent1">
                    <a:lumMod val="60000"/>
                    <a:lumOff val="40000"/>
                  </a:schemeClr>
                </a:solidFill>
                <a:effectLst/>
                <a:latin typeface="Tahoma" pitchFamily="34" charset="0"/>
                <a:ea typeface="Calibri" pitchFamily="34" charset="0"/>
                <a:cs typeface="Tahoma" pitchFamily="34" charset="0"/>
              </a:rPr>
              <a:t>الاخطاء الشائعة في استلام الكرة</a:t>
            </a:r>
            <a:r>
              <a:rPr kumimoji="0" lang="en-US" sz="2000" b="1" i="0" u="sng" strike="noStrike" cap="none" normalizeH="0" baseline="0" dirty="0" smtClean="0">
                <a:ln>
                  <a:noFill/>
                </a:ln>
                <a:solidFill>
                  <a:schemeClr val="accent1">
                    <a:lumMod val="60000"/>
                    <a:lumOff val="40000"/>
                  </a:schemeClr>
                </a:solidFill>
                <a:effectLst/>
                <a:latin typeface="Tahoma" pitchFamily="34" charset="0"/>
                <a:ea typeface="Calibri" pitchFamily="34" charset="0"/>
                <a:cs typeface="Tahoma" pitchFamily="34" charset="0"/>
              </a:rPr>
              <a:t> :</a:t>
            </a:r>
            <a:br>
              <a:rPr kumimoji="0" lang="en-US" sz="2000" b="1" i="0" u="sng" strike="noStrike" cap="none" normalizeH="0" baseline="0" dirty="0" smtClean="0">
                <a:ln>
                  <a:noFill/>
                </a:ln>
                <a:solidFill>
                  <a:schemeClr val="accent1">
                    <a:lumMod val="60000"/>
                    <a:lumOff val="40000"/>
                  </a:schemeClr>
                </a:solidFill>
                <a:effectLst/>
                <a:latin typeface="Tahoma" pitchFamily="34" charset="0"/>
                <a:ea typeface="Calibri" pitchFamily="34" charset="0"/>
                <a:cs typeface="Tahoma" pitchFamily="34" charset="0"/>
              </a:rPr>
            </a:br>
            <a:r>
              <a:rPr kumimoji="0" lang="en-US"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r>
            <a:br>
              <a:rPr kumimoji="0" lang="en-US"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br>
            <a:r>
              <a:rPr kumimoji="0" lang="en-US"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1- </a:t>
            </a:r>
            <a:r>
              <a:rPr kumimoji="0" lang="ar-SA"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مسك الكرة براحة اليد وليس باطراف الاصابع</a:t>
            </a:r>
            <a:r>
              <a:rPr kumimoji="0" lang="en-US"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br>
              <a:rPr kumimoji="0" lang="en-US"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br>
            <a:r>
              <a:rPr kumimoji="0" lang="en-US"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2- </a:t>
            </a:r>
            <a:r>
              <a:rPr kumimoji="0" lang="ar-SA"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الضغط الشديد على الكرة اثناء الاستلام</a:t>
            </a:r>
            <a:r>
              <a:rPr kumimoji="0" lang="en-US"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br>
              <a:rPr kumimoji="0" lang="en-US"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br>
            <a:r>
              <a:rPr kumimoji="0" lang="en-US"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3- </a:t>
            </a:r>
            <a:r>
              <a:rPr kumimoji="0" lang="ar-SA"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عدم النظر على مسار الكرة قبل الاستلام</a:t>
            </a:r>
            <a:r>
              <a:rPr kumimoji="0" lang="en-US"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br>
              <a:rPr kumimoji="0" lang="en-US"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br>
            <a:r>
              <a:rPr kumimoji="0" lang="en-US"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4- </a:t>
            </a:r>
            <a:r>
              <a:rPr kumimoji="0" lang="ar-SA"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عدم تحرك اللاعب باتجاه الكرة للاستلام</a:t>
            </a:r>
            <a:r>
              <a:rPr kumimoji="0" lang="en-US"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br>
              <a:rPr kumimoji="0" lang="en-US"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br>
            <a:r>
              <a:rPr kumimoji="0" lang="en-US"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5- </a:t>
            </a:r>
            <a:r>
              <a:rPr kumimoji="0" lang="ar-SA"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التفكير بالخطوة التي تلي عملية الاستلام قبل استلام الكرة</a:t>
            </a:r>
            <a:r>
              <a:rPr kumimoji="0" lang="en-US"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br>
              <a:rPr kumimoji="0" lang="en-US"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br>
            <a:r>
              <a:rPr kumimoji="0" lang="en-US"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6- </a:t>
            </a:r>
            <a:r>
              <a:rPr kumimoji="0" lang="ar-SA"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التعب والاضطراب والانفعال النفسي للمستلم كلها عوامل تؤثر على عملية الاستلام</a:t>
            </a:r>
            <a:r>
              <a:rPr kumimoji="0" lang="en-US"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br>
              <a:rPr kumimoji="0" lang="en-US"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br>
            <a:r>
              <a:rPr kumimoji="0" lang="en-US"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7- </a:t>
            </a:r>
            <a:r>
              <a:rPr kumimoji="0" lang="ar-SA"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عدم اتخاذ اجزاء الجسم المختلفة من اصابع اليد , الذراعان , الجذع والقدمان الاوضاع المناسبة لمسك الكرة حسب مساراتها المختلفة</a:t>
            </a:r>
            <a:r>
              <a:rPr kumimoji="0" lang="en-US"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br>
              <a:rPr kumimoji="0" lang="en-US" sz="2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a:r>
            <a:br>
              <a:rPr kumimoji="0" lang="en-US"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8178754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ayder\Desktop\صور سلة\r.jpg"/>
          <p:cNvPicPr/>
          <p:nvPr/>
        </p:nvPicPr>
        <p:blipFill>
          <a:blip r:embed="rId2" cstate="print"/>
          <a:srcRect/>
          <a:stretch>
            <a:fillRect/>
          </a:stretch>
        </p:blipFill>
        <p:spPr bwMode="auto">
          <a:xfrm>
            <a:off x="1938337" y="1323975"/>
            <a:ext cx="5267325" cy="421005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bdnia.com/wp-content/uploads/030530-2242-22.png">
            <a:hlinkClick r:id="rId2" tgtFrame="_blank"/>
          </p:cNvPr>
          <p:cNvPicPr/>
          <p:nvPr/>
        </p:nvPicPr>
        <p:blipFill>
          <a:blip r:embed="rId3" cstate="print"/>
          <a:srcRect/>
          <a:stretch>
            <a:fillRect/>
          </a:stretch>
        </p:blipFill>
        <p:spPr bwMode="auto">
          <a:xfrm rot="5400000">
            <a:off x="2375756" y="-207402"/>
            <a:ext cx="4464497" cy="7272810"/>
          </a:xfrm>
          <a:prstGeom prst="rect">
            <a:avLst/>
          </a:prstGeom>
          <a:solidFill>
            <a:srgbClr val="FFC000"/>
          </a:solidFill>
          <a:ln w="9525">
            <a:noFill/>
            <a:miter lim="800000"/>
            <a:headEnd/>
            <a:tailEnd/>
          </a:ln>
        </p:spPr>
      </p:pic>
    </p:spTree>
    <p:extLst>
      <p:ext uri="{BB962C8B-B14F-4D97-AF65-F5344CB8AC3E}">
        <p14:creationId xmlns:p14="http://schemas.microsoft.com/office/powerpoint/2010/main" xmlns="" val="801019304"/>
      </p:ext>
    </p:extLst>
  </p:cSld>
  <p:clrMapOvr>
    <a:masterClrMapping/>
  </p:clrMapOvr>
  <p:transition spd="slow">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1412776"/>
            <a:ext cx="1327748" cy="1327748"/>
          </a:xfrm>
          <a:prstGeom prst="rect">
            <a:avLst/>
          </a:prstGeom>
        </p:spPr>
      </p:pic>
      <p:sp>
        <p:nvSpPr>
          <p:cNvPr id="13313" name="Rectangle 1"/>
          <p:cNvSpPr>
            <a:spLocks noChangeArrowheads="1"/>
          </p:cNvSpPr>
          <p:nvPr/>
        </p:nvSpPr>
        <p:spPr bwMode="auto">
          <a:xfrm rot="20900780">
            <a:off x="0" y="1516147"/>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ar-IQ" sz="8000" b="0" i="0" u="none" strike="noStrike" cap="none" normalizeH="0" baseline="0" dirty="0" smtClean="0">
                <a:ln>
                  <a:noFill/>
                </a:ln>
                <a:solidFill>
                  <a:srgbClr val="7030A0"/>
                </a:solidFill>
                <a:effectLst/>
                <a:latin typeface="Calibri" pitchFamily="34" charset="0"/>
                <a:ea typeface="Calibri" pitchFamily="34" charset="0"/>
                <a:cs typeface="Arial" pitchFamily="34" charset="0"/>
              </a:rPr>
              <a:t>شكرآ </a:t>
            </a:r>
            <a:r>
              <a:rPr lang="ar-IQ" sz="8000" dirty="0" smtClean="0">
                <a:solidFill>
                  <a:srgbClr val="7030A0"/>
                </a:solidFill>
              </a:rPr>
              <a:t>لإ</a:t>
            </a:r>
            <a:r>
              <a:rPr kumimoji="0" lang="ar-IQ" sz="8000" b="0" i="0" u="none" strike="noStrike" cap="none" normalizeH="0" baseline="0" dirty="0" smtClean="0">
                <a:ln>
                  <a:noFill/>
                </a:ln>
                <a:solidFill>
                  <a:srgbClr val="7030A0"/>
                </a:solidFill>
                <a:effectLst/>
                <a:latin typeface="Calibri" pitchFamily="34" charset="0"/>
                <a:ea typeface="Calibri" pitchFamily="34" charset="0"/>
                <a:cs typeface="Arial" pitchFamily="34" charset="0"/>
              </a:rPr>
              <a:t>صغائكم</a:t>
            </a:r>
            <a:endParaRPr kumimoji="0" lang="ar-IQ"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4" name="عنوان 1"/>
          <p:cNvSpPr>
            <a:spLocks noGrp="1"/>
          </p:cNvSpPr>
          <p:nvPr/>
        </p:nvSpPr>
        <p:spPr>
          <a:xfrm rot="20628703">
            <a:off x="1167237" y="2765350"/>
            <a:ext cx="6793684" cy="1336501"/>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ar-IQ" sz="6000" dirty="0" smtClean="0">
                <a:solidFill>
                  <a:srgbClr val="7030A0"/>
                </a:solidFill>
              </a:rPr>
              <a:t>شكراً لإصغائكم</a:t>
            </a:r>
            <a:endParaRPr lang="ar-IQ" sz="6000" dirty="0">
              <a:solidFill>
                <a:srgbClr val="7030A0"/>
              </a:solidFill>
            </a:endParaRPr>
          </a:p>
        </p:txBody>
      </p:sp>
    </p:spTree>
    <p:extLst>
      <p:ext uri="{BB962C8B-B14F-4D97-AF65-F5344CB8AC3E}">
        <p14:creationId xmlns:p14="http://schemas.microsoft.com/office/powerpoint/2010/main" xmlns="" val="25682110"/>
      </p:ext>
    </p:extLst>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90841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48397861"/>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340768"/>
            <a:ext cx="9144000" cy="369332"/>
          </a:xfrm>
          <a:prstGeom prst="rect">
            <a:avLst/>
          </a:prstGeom>
        </p:spPr>
        <p:txBody>
          <a:bodyPr wrap="square">
            <a:spAutoFit/>
          </a:bodyPr>
          <a:lstStyle/>
          <a:p>
            <a:r>
              <a:rPr lang="ar-IQ" dirty="0" smtClean="0"/>
              <a:t>. </a:t>
            </a:r>
            <a:endParaRPr lang="en-US" dirty="0"/>
          </a:p>
        </p:txBody>
      </p:sp>
      <p:pic>
        <p:nvPicPr>
          <p:cNvPr id="4" name="Picture 3" descr="C:\Users\hayder\Desktop\صور سلة\بورد.jpg"/>
          <p:cNvPicPr/>
          <p:nvPr/>
        </p:nvPicPr>
        <p:blipFill>
          <a:blip r:embed="rId2" cstate="print"/>
          <a:srcRect/>
          <a:stretch>
            <a:fillRect/>
          </a:stretch>
        </p:blipFill>
        <p:spPr bwMode="auto">
          <a:xfrm>
            <a:off x="2339752" y="1484784"/>
            <a:ext cx="5133975" cy="4176464"/>
          </a:xfrm>
          <a:prstGeom prst="rect">
            <a:avLst/>
          </a:prstGeom>
          <a:noFill/>
          <a:ln w="9525">
            <a:noFill/>
            <a:miter lim="800000"/>
            <a:headEnd/>
            <a:tailEnd/>
          </a:ln>
        </p:spPr>
      </p:pic>
    </p:spTree>
    <p:extLst>
      <p:ext uri="{BB962C8B-B14F-4D97-AF65-F5344CB8AC3E}">
        <p14:creationId xmlns:p14="http://schemas.microsoft.com/office/powerpoint/2010/main" xmlns="" val="820117040"/>
      </p:ext>
    </p:extLst>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755576" y="1313185"/>
            <a:ext cx="8064896" cy="74481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r>
            <a:br>
              <a:rPr kumimoji="0" lang="en-US" sz="20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br>
            <a:r>
              <a:rPr kumimoji="0" lang="ar-SA"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عبارة عن سطح مستطيل الشكل خال من العوائق طوله28مترا وعرضه15 مترا تقاس من الحواف الداخلية لحدود الملعب</a:t>
            </a: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a:t>
            </a:r>
            <a:b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b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ar-SA"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لايجوز استعمال الملاعب المغطاة بالحشائش (العشب الأخضر</a:t>
            </a: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a:t>
            </a:r>
            <a:b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b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ar-SA"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يجب ألا يقل ارتفاع السقف في الملاعب المغطاة عن 7 أمتار</a:t>
            </a: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a:t>
            </a:r>
            <a:b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b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ar-SA"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كما يجب أن تكون الإضاءة كا</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فية وتوزيعها على أرض الملعب منتظما</a:t>
            </a: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a:t>
            </a:r>
            <a:b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b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ar-SA"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ويجب أن توضع وحدات الإضاءة بحيث لاتؤثر على رؤية اللاعبين عند محاولته التصويب على الهدف</a:t>
            </a: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a:t>
            </a:r>
            <a:b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br>
            <a:r>
              <a:rPr kumimoji="0" lang="ar-SA"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خطوط الحدود</a:t>
            </a: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a:t>
            </a:r>
            <a:b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b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ar-SA"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تحدد أرض الملعب بخطوط واضحة بعيدة عن الموانع والعوائق المحيطة بها بمتر واحد على الأقل</a:t>
            </a: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a:t>
            </a:r>
            <a:b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b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ar-SA"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ويطلق على الضلعين الطويلين اسم</a:t>
            </a: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ar-SA"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الحدين الجانبين ), وعلى الضلعين القصيرين ( الحدين النهائيين</a:t>
            </a: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a:t>
            </a:r>
            <a:b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b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ar-SA"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ويجب أن تبعد هذه الحدود عن أماكن المتفرجين بمسافة لا تقل عن "مترين</a:t>
            </a: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a:t>
            </a:r>
            <a:b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b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ar-SA"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ترسم الخطوط واضحة تماما وبسمك قدره "5" سنتيمترات</a:t>
            </a: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a:t>
            </a:r>
            <a:b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b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r>
            <a:b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br>
            <a:r>
              <a:rPr kumimoji="0" lang="ar-SA"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الدائرة المركزية</a:t>
            </a: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b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b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ar-SA"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ترسم الدائرة المركزية في منتصف ارض الملعب بنصف قطره "180"سم مقاسا من المركز إلى الحافة الخارجية للمحيط</a:t>
            </a: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a:t>
            </a:r>
            <a:r>
              <a:rPr kumimoji="0" lang="en-US" sz="20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r>
            <a:br>
              <a:rPr kumimoji="0" lang="en-US" sz="20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br>
            <a:endParaRPr kumimoji="0" lang="en-US" sz="20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endParaRPr lang="en-US" sz="2000" b="1" dirty="0" smtClean="0">
              <a:solidFill>
                <a:srgbClr val="000000"/>
              </a:solidFill>
              <a:latin typeface="Calibri" pitchFamily="34" charset="0"/>
              <a:ea typeface="Times New Roman" pitchFamily="18"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r>
            <a:br>
              <a:rPr kumimoji="0" lang="en-US" sz="20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br>
            <a:r>
              <a:rPr kumimoji="0" lang="en-US" sz="1400" b="1" i="0" u="none" strike="noStrike" cap="none" normalizeH="0" baseline="0" dirty="0" smtClean="0">
                <a:ln>
                  <a:noFill/>
                </a:ln>
                <a:solidFill>
                  <a:srgbClr val="002738"/>
                </a:solidFill>
                <a:effectLst/>
                <a:latin typeface="Arial" pitchFamily="34" charset="0"/>
                <a:ea typeface="Times New Roman" pitchFamily="18" charset="0"/>
                <a:cs typeface="Arial" pitchFamily="34" charset="0"/>
              </a:rPr>
              <a:t/>
            </a:r>
            <a:br>
              <a:rPr kumimoji="0" lang="en-US" sz="1400" b="1" i="0" u="none" strike="noStrike" cap="none" normalizeH="0" baseline="0" dirty="0" smtClean="0">
                <a:ln>
                  <a:noFill/>
                </a:ln>
                <a:solidFill>
                  <a:srgbClr val="002738"/>
                </a:solidFill>
                <a:effectLst/>
                <a:latin typeface="Arial" pitchFamily="34" charset="0"/>
                <a:ea typeface="Times New Roman" pitchFamily="18" charset="0"/>
                <a:cs typeface="Arial" pitchFamily="34" charset="0"/>
              </a:rPr>
            </a:br>
            <a:r>
              <a:rPr kumimoji="0" lang="en-US" sz="1400" b="1" i="0" u="none" strike="noStrike" cap="none" normalizeH="0" baseline="0" dirty="0" smtClean="0">
                <a:ln>
                  <a:noFill/>
                </a:ln>
                <a:solidFill>
                  <a:srgbClr val="002738"/>
                </a:solidFill>
                <a:effectLst/>
                <a:latin typeface="Arial" pitchFamily="34" charset="0"/>
                <a:ea typeface="Times New Roman" pitchFamily="18" charset="0"/>
                <a:cs typeface="Arial" pitchFamily="34" charset="0"/>
              </a:rPr>
              <a:t/>
            </a:r>
            <a:br>
              <a:rPr kumimoji="0" lang="en-US" sz="1400" b="1" i="0" u="none" strike="noStrike" cap="none" normalizeH="0" baseline="0" dirty="0" smtClean="0">
                <a:ln>
                  <a:noFill/>
                </a:ln>
                <a:solidFill>
                  <a:srgbClr val="002738"/>
                </a:solidFill>
                <a:effectLst/>
                <a:latin typeface="Arial" pitchFamily="34" charset="0"/>
                <a:ea typeface="Times New Roman" pitchFamily="18" charset="0"/>
                <a:cs typeface="Arial" pitchFamily="34" charset="0"/>
              </a:rPr>
            </a:br>
            <a:r>
              <a:rPr kumimoji="0" lang="en-US" sz="1400" b="1" i="0" u="none" strike="noStrike" cap="none" normalizeH="0" baseline="0" dirty="0" smtClean="0">
                <a:ln>
                  <a:noFill/>
                </a:ln>
                <a:solidFill>
                  <a:srgbClr val="002738"/>
                </a:solidFill>
                <a:effectLst/>
                <a:latin typeface="Arial" pitchFamily="34" charset="0"/>
                <a:ea typeface="Times New Roman" pitchFamily="18" charset="0"/>
                <a:cs typeface="Arial" pitchFamily="34" charset="0"/>
              </a:rPr>
              <a:t/>
            </a:r>
            <a:br>
              <a:rPr kumimoji="0" lang="en-US" sz="1400" b="1" i="0" u="none" strike="noStrike" cap="none" normalizeH="0" baseline="0" dirty="0" smtClean="0">
                <a:ln>
                  <a:noFill/>
                </a:ln>
                <a:solidFill>
                  <a:srgbClr val="002738"/>
                </a:solidFill>
                <a:effectLst/>
                <a:latin typeface="Arial" pitchFamily="34" charset="0"/>
                <a:ea typeface="Times New Roman" pitchFamily="18" charset="0"/>
                <a:cs typeface="Arial" pitchFamily="34" charset="0"/>
              </a:rPr>
            </a:br>
            <a:r>
              <a:rPr kumimoji="0" lang="en-US" sz="1400" b="1" i="0" u="none" strike="noStrike" cap="none" normalizeH="0" baseline="0" dirty="0" smtClean="0">
                <a:ln>
                  <a:noFill/>
                </a:ln>
                <a:solidFill>
                  <a:srgbClr val="002738"/>
                </a:solidFill>
                <a:effectLst/>
                <a:latin typeface="Arial" pitchFamily="34" charset="0"/>
                <a:ea typeface="Times New Roman" pitchFamily="18" charset="0"/>
                <a:cs typeface="Arial" pitchFamily="34" charset="0"/>
              </a:rPr>
              <a:t/>
            </a:r>
            <a:br>
              <a:rPr kumimoji="0" lang="en-US" sz="1400" b="1" i="0" u="none" strike="noStrike" cap="none" normalizeH="0" baseline="0" dirty="0" smtClean="0">
                <a:ln>
                  <a:noFill/>
                </a:ln>
                <a:solidFill>
                  <a:srgbClr val="002738"/>
                </a:solidFill>
                <a:effectLst/>
                <a:latin typeface="Arial" pitchFamily="34" charset="0"/>
                <a:ea typeface="Times New Roman" pitchFamily="18" charset="0"/>
                <a:cs typeface="Arial" pitchFamily="34" charset="0"/>
              </a:rPr>
            </a:br>
            <a:r>
              <a:rPr kumimoji="0" lang="en-US" sz="1400" b="1" i="0" u="none" strike="noStrike" cap="none" normalizeH="0" baseline="0" dirty="0" smtClean="0">
                <a:ln>
                  <a:noFill/>
                </a:ln>
                <a:solidFill>
                  <a:srgbClr val="002738"/>
                </a:solidFill>
                <a:effectLst/>
                <a:latin typeface="Arial" pitchFamily="34" charset="0"/>
                <a:ea typeface="Times New Roman" pitchFamily="18" charset="0"/>
                <a:cs typeface="Arial" pitchFamily="34" charset="0"/>
              </a:rPr>
              <a:t/>
            </a:r>
            <a:br>
              <a:rPr kumimoji="0" lang="en-US" sz="1400" b="1" i="0" u="none" strike="noStrike" cap="none" normalizeH="0" baseline="0" dirty="0" smtClean="0">
                <a:ln>
                  <a:noFill/>
                </a:ln>
                <a:solidFill>
                  <a:srgbClr val="002738"/>
                </a:solidFill>
                <a:effectLst/>
                <a:latin typeface="Arial" pitchFamily="34" charset="0"/>
                <a:ea typeface="Times New Roman" pitchFamily="18" charset="0"/>
                <a:cs typeface="Arial" pitchFamily="34" charset="0"/>
              </a:rPr>
            </a:b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3779912" y="0"/>
            <a:ext cx="2098651" cy="369332"/>
          </a:xfrm>
          <a:prstGeom prst="rect">
            <a:avLst/>
          </a:prstGeom>
        </p:spPr>
        <p:txBody>
          <a:bodyPr wrap="none">
            <a:spAutoFit/>
          </a:bodyPr>
          <a:lstStyle/>
          <a:p>
            <a:pPr lvl="0" algn="l" fontAlgn="base">
              <a:spcBef>
                <a:spcPct val="0"/>
              </a:spcBef>
              <a:spcAft>
                <a:spcPct val="0"/>
              </a:spcAft>
            </a:pPr>
            <a:r>
              <a:rPr lang="ar-SA" b="1" dirty="0" smtClean="0">
                <a:solidFill>
                  <a:schemeClr val="accent2">
                    <a:lumMod val="20000"/>
                    <a:lumOff val="80000"/>
                  </a:schemeClr>
                </a:solidFill>
                <a:latin typeface="Calibri" pitchFamily="34" charset="0"/>
                <a:ea typeface="Times New Roman" pitchFamily="18" charset="0"/>
                <a:cs typeface="Arial" pitchFamily="34" charset="0"/>
              </a:rPr>
              <a:t>ملعب كرة السلــــــــــــــــة</a:t>
            </a:r>
            <a:endParaRPr lang="en-US" sz="800" dirty="0" smtClean="0">
              <a:solidFill>
                <a:schemeClr val="accent2">
                  <a:lumMod val="20000"/>
                  <a:lumOff val="80000"/>
                </a:schemeClr>
              </a:solidFill>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8352928" cy="5262979"/>
          </a:xfrm>
          <a:prstGeom prst="rect">
            <a:avLst/>
          </a:prstGeom>
        </p:spPr>
        <p:txBody>
          <a:bodyPr wrap="square">
            <a:spAutoFit/>
          </a:bodyPr>
          <a:lstStyle/>
          <a:p>
            <a:pPr lvl="0" eaLnBrk="0" fontAlgn="base" hangingPunct="0">
              <a:spcBef>
                <a:spcPct val="0"/>
              </a:spcBef>
              <a:spcAft>
                <a:spcPct val="0"/>
              </a:spcAft>
            </a:pPr>
            <a:r>
              <a:rPr lang="ar-SA" b="1" dirty="0" smtClean="0">
                <a:solidFill>
                  <a:srgbClr val="000000"/>
                </a:solidFill>
                <a:latin typeface="Calibri" pitchFamily="34" charset="0"/>
                <a:ea typeface="Times New Roman" pitchFamily="18" charset="0"/>
                <a:cs typeface="Arial" pitchFamily="34" charset="0"/>
              </a:rPr>
              <a:t>المواصفات القانونية للأجهزة والمعدات / لوحتا الهدفين-المقاس</a:t>
            </a:r>
            <a:r>
              <a:rPr lang="en-US" b="1" dirty="0" smtClean="0">
                <a:solidFill>
                  <a:srgbClr val="000000"/>
                </a:solidFill>
                <a:latin typeface="Calibri" pitchFamily="34" charset="0"/>
                <a:ea typeface="Times New Roman" pitchFamily="18" charset="0"/>
                <a:cs typeface="Arial" pitchFamily="34" charset="0"/>
              </a:rPr>
              <a:t>:</a:t>
            </a:r>
            <a:br>
              <a:rPr lang="en-US" b="1" dirty="0" smtClean="0">
                <a:solidFill>
                  <a:srgbClr val="000000"/>
                </a:solidFill>
                <a:latin typeface="Calibri" pitchFamily="34" charset="0"/>
                <a:ea typeface="Times New Roman" pitchFamily="18" charset="0"/>
                <a:cs typeface="Arial" pitchFamily="34" charset="0"/>
              </a:rPr>
            </a:br>
            <a:r>
              <a:rPr lang="en-US" b="1" dirty="0" smtClean="0">
                <a:solidFill>
                  <a:srgbClr val="000000"/>
                </a:solidFill>
                <a:latin typeface="Calibri" pitchFamily="34" charset="0"/>
                <a:ea typeface="Times New Roman" pitchFamily="18" charset="0"/>
                <a:cs typeface="Arial" pitchFamily="34" charset="0"/>
              </a:rPr>
              <a:t>*- </a:t>
            </a:r>
            <a:r>
              <a:rPr lang="ar-SA" b="1" dirty="0" smtClean="0">
                <a:solidFill>
                  <a:srgbClr val="000000"/>
                </a:solidFill>
                <a:latin typeface="Calibri" pitchFamily="34" charset="0"/>
                <a:ea typeface="Times New Roman" pitchFamily="18" charset="0"/>
                <a:cs typeface="Arial" pitchFamily="34" charset="0"/>
              </a:rPr>
              <a:t>تصنع لوحة الهدف من خشبة متين سمك 2سم, أو من أية مادة شفافة مناسبة (مصنوعة من قطعة واحدة وفي درجة صلابة مماثلة للهداف الخشبية</a:t>
            </a:r>
            <a:r>
              <a:rPr lang="en-US" b="1" dirty="0" smtClean="0">
                <a:solidFill>
                  <a:srgbClr val="000000"/>
                </a:solidFill>
                <a:latin typeface="Calibri" pitchFamily="34" charset="0"/>
                <a:ea typeface="Times New Roman" pitchFamily="18" charset="0"/>
                <a:cs typeface="Arial" pitchFamily="34" charset="0"/>
              </a:rPr>
              <a:t>).</a:t>
            </a:r>
            <a:br>
              <a:rPr lang="en-US" b="1" dirty="0" smtClean="0">
                <a:solidFill>
                  <a:srgbClr val="000000"/>
                </a:solidFill>
                <a:latin typeface="Calibri" pitchFamily="34" charset="0"/>
                <a:ea typeface="Times New Roman" pitchFamily="18" charset="0"/>
                <a:cs typeface="Arial" pitchFamily="34" charset="0"/>
              </a:rPr>
            </a:br>
            <a:r>
              <a:rPr lang="en-US" b="1" dirty="0" smtClean="0">
                <a:solidFill>
                  <a:srgbClr val="000000"/>
                </a:solidFill>
                <a:latin typeface="Calibri" pitchFamily="34" charset="0"/>
                <a:ea typeface="Times New Roman" pitchFamily="18" charset="0"/>
                <a:cs typeface="Arial" pitchFamily="34" charset="0"/>
              </a:rPr>
              <a:t>*- </a:t>
            </a:r>
            <a:r>
              <a:rPr lang="ar-SA" b="1" dirty="0" smtClean="0">
                <a:solidFill>
                  <a:srgbClr val="000000"/>
                </a:solidFill>
                <a:latin typeface="Calibri" pitchFamily="34" charset="0"/>
                <a:ea typeface="Times New Roman" pitchFamily="18" charset="0"/>
                <a:cs typeface="Arial" pitchFamily="34" charset="0"/>
              </a:rPr>
              <a:t>وتكون مقاسات اللوحة 180سم أفقيا, 120سم</a:t>
            </a:r>
            <a:r>
              <a:rPr lang="en-US" b="1" dirty="0" smtClean="0">
                <a:solidFill>
                  <a:srgbClr val="000000"/>
                </a:solidFill>
                <a:latin typeface="Calibri" pitchFamily="34" charset="0"/>
                <a:ea typeface="Times New Roman" pitchFamily="18" charset="0"/>
                <a:cs typeface="Arial" pitchFamily="34" charset="0"/>
              </a:rPr>
              <a:t>.</a:t>
            </a:r>
            <a:br>
              <a:rPr lang="en-US" b="1" dirty="0" smtClean="0">
                <a:solidFill>
                  <a:srgbClr val="000000"/>
                </a:solidFill>
                <a:latin typeface="Calibri" pitchFamily="34" charset="0"/>
                <a:ea typeface="Times New Roman" pitchFamily="18" charset="0"/>
                <a:cs typeface="Arial" pitchFamily="34" charset="0"/>
              </a:rPr>
            </a:br>
            <a:r>
              <a:rPr lang="en-US" b="1" dirty="0" smtClean="0">
                <a:solidFill>
                  <a:srgbClr val="000000"/>
                </a:solidFill>
                <a:latin typeface="Calibri" pitchFamily="34" charset="0"/>
                <a:ea typeface="Times New Roman" pitchFamily="18" charset="0"/>
                <a:cs typeface="Arial" pitchFamily="34" charset="0"/>
              </a:rPr>
              <a:t>*-</a:t>
            </a:r>
            <a:r>
              <a:rPr lang="ar-SA" b="1" dirty="0" smtClean="0">
                <a:solidFill>
                  <a:srgbClr val="000000"/>
                </a:solidFill>
                <a:latin typeface="Calibri" pitchFamily="34" charset="0"/>
                <a:ea typeface="Times New Roman" pitchFamily="18" charset="0"/>
                <a:cs typeface="Arial" pitchFamily="34" charset="0"/>
              </a:rPr>
              <a:t>ويجب أن يكون وجه اللوحة أملس ولونها أبيض مادامت غير شفافة</a:t>
            </a:r>
            <a:r>
              <a:rPr lang="en-US" b="1" dirty="0" smtClean="0">
                <a:solidFill>
                  <a:srgbClr val="000000"/>
                </a:solidFill>
                <a:latin typeface="Calibri" pitchFamily="34" charset="0"/>
                <a:ea typeface="Times New Roman" pitchFamily="18" charset="0"/>
                <a:cs typeface="Arial" pitchFamily="34" charset="0"/>
              </a:rPr>
              <a:t>.</a:t>
            </a:r>
            <a:br>
              <a:rPr lang="en-US" b="1" dirty="0" smtClean="0">
                <a:solidFill>
                  <a:srgbClr val="000000"/>
                </a:solidFill>
                <a:latin typeface="Calibri" pitchFamily="34" charset="0"/>
                <a:ea typeface="Times New Roman" pitchFamily="18" charset="0"/>
                <a:cs typeface="Arial" pitchFamily="34" charset="0"/>
              </a:rPr>
            </a:br>
            <a:r>
              <a:rPr lang="en-US" b="1" dirty="0" smtClean="0">
                <a:solidFill>
                  <a:srgbClr val="000000"/>
                </a:solidFill>
                <a:latin typeface="Calibri" pitchFamily="34" charset="0"/>
                <a:ea typeface="Times New Roman" pitchFamily="18" charset="0"/>
                <a:cs typeface="Arial" pitchFamily="34" charset="0"/>
              </a:rPr>
              <a:t>*-</a:t>
            </a:r>
            <a:r>
              <a:rPr lang="ar-SA" b="1" dirty="0" smtClean="0">
                <a:solidFill>
                  <a:srgbClr val="000000"/>
                </a:solidFill>
                <a:latin typeface="Calibri" pitchFamily="34" charset="0"/>
                <a:ea typeface="Times New Roman" pitchFamily="18" charset="0"/>
                <a:cs typeface="Arial" pitchFamily="34" charset="0"/>
              </a:rPr>
              <a:t>ويحدد وجه اللوحة على النحو التالي</a:t>
            </a:r>
            <a:r>
              <a:rPr lang="en-US" b="1" dirty="0" smtClean="0">
                <a:solidFill>
                  <a:srgbClr val="000000"/>
                </a:solidFill>
                <a:latin typeface="Calibri" pitchFamily="34" charset="0"/>
                <a:ea typeface="Times New Roman" pitchFamily="18" charset="0"/>
                <a:cs typeface="Arial" pitchFamily="34" charset="0"/>
              </a:rPr>
              <a:t>:</a:t>
            </a:r>
            <a:br>
              <a:rPr lang="en-US" b="1" dirty="0" smtClean="0">
                <a:solidFill>
                  <a:srgbClr val="000000"/>
                </a:solidFill>
                <a:latin typeface="Calibri" pitchFamily="34" charset="0"/>
                <a:ea typeface="Times New Roman" pitchFamily="18" charset="0"/>
                <a:cs typeface="Arial" pitchFamily="34" charset="0"/>
              </a:rPr>
            </a:br>
            <a:r>
              <a:rPr lang="ar-SA" b="1" dirty="0" smtClean="0">
                <a:solidFill>
                  <a:srgbClr val="000000"/>
                </a:solidFill>
                <a:latin typeface="Calibri" pitchFamily="34" charset="0"/>
                <a:ea typeface="Times New Roman" pitchFamily="18" charset="0"/>
                <a:cs typeface="Arial" pitchFamily="34" charset="0"/>
              </a:rPr>
              <a:t>يرسم مستطيل بخطوط عرضها 5سم, أبعاده الخارجية 59سم و45سم رأسيا بحيث تكون الحافة العليا لقاعدته في مستوى حلقة السلة</a:t>
            </a:r>
            <a:r>
              <a:rPr lang="en-US" b="1" dirty="0" smtClean="0">
                <a:solidFill>
                  <a:srgbClr val="000000"/>
                </a:solidFill>
                <a:latin typeface="Calibri" pitchFamily="34" charset="0"/>
                <a:ea typeface="Times New Roman" pitchFamily="18" charset="0"/>
                <a:cs typeface="Arial" pitchFamily="34" charset="0"/>
              </a:rPr>
              <a:t>.</a:t>
            </a:r>
            <a:br>
              <a:rPr lang="en-US" b="1" dirty="0" smtClean="0">
                <a:solidFill>
                  <a:srgbClr val="000000"/>
                </a:solidFill>
                <a:latin typeface="Calibri" pitchFamily="34" charset="0"/>
                <a:ea typeface="Times New Roman" pitchFamily="18" charset="0"/>
                <a:cs typeface="Arial" pitchFamily="34" charset="0"/>
              </a:rPr>
            </a:br>
            <a:r>
              <a:rPr lang="ar-SA" b="1" dirty="0" smtClean="0">
                <a:solidFill>
                  <a:srgbClr val="000000"/>
                </a:solidFill>
                <a:latin typeface="Calibri" pitchFamily="34" charset="0"/>
                <a:ea typeface="Times New Roman" pitchFamily="18" charset="0"/>
                <a:cs typeface="Arial" pitchFamily="34" charset="0"/>
              </a:rPr>
              <a:t>وتحدد حواف اللوحة بإطار سمكه 5سم ويكون لونه مميزا عما ذلك فيكون أسود</a:t>
            </a:r>
            <a:r>
              <a:rPr lang="en-US" b="1" dirty="0" smtClean="0">
                <a:solidFill>
                  <a:srgbClr val="000000"/>
                </a:solidFill>
                <a:latin typeface="Calibri" pitchFamily="34" charset="0"/>
                <a:ea typeface="Times New Roman" pitchFamily="18" charset="0"/>
                <a:cs typeface="Arial" pitchFamily="34" charset="0"/>
              </a:rPr>
              <a:t>.</a:t>
            </a:r>
            <a:br>
              <a:rPr lang="en-US" b="1" dirty="0" smtClean="0">
                <a:solidFill>
                  <a:srgbClr val="000000"/>
                </a:solidFill>
                <a:latin typeface="Calibri" pitchFamily="34" charset="0"/>
                <a:ea typeface="Times New Roman" pitchFamily="18" charset="0"/>
                <a:cs typeface="Arial" pitchFamily="34" charset="0"/>
              </a:rPr>
            </a:br>
            <a:r>
              <a:rPr lang="ar-SA" b="1" dirty="0" smtClean="0">
                <a:solidFill>
                  <a:srgbClr val="000000"/>
                </a:solidFill>
                <a:latin typeface="Calibri" pitchFamily="34" charset="0"/>
                <a:ea typeface="Times New Roman" pitchFamily="18" charset="0"/>
                <a:cs typeface="Arial" pitchFamily="34" charset="0"/>
              </a:rPr>
              <a:t>كما يجب أن يكون المستطيل المرسوم على اللوحة من نفس لون هذا الإطار</a:t>
            </a:r>
            <a:r>
              <a:rPr lang="en-US" b="1" dirty="0" smtClean="0">
                <a:solidFill>
                  <a:srgbClr val="000000"/>
                </a:solidFill>
                <a:latin typeface="Calibri" pitchFamily="34" charset="0"/>
                <a:ea typeface="Times New Roman" pitchFamily="18" charset="0"/>
                <a:cs typeface="Arial" pitchFamily="34" charset="0"/>
              </a:rPr>
              <a:t>.</a:t>
            </a:r>
            <a:br>
              <a:rPr lang="en-US" b="1" dirty="0" smtClean="0">
                <a:solidFill>
                  <a:srgbClr val="000000"/>
                </a:solidFill>
                <a:latin typeface="Calibri" pitchFamily="34" charset="0"/>
                <a:ea typeface="Times New Roman" pitchFamily="18" charset="0"/>
                <a:cs typeface="Arial" pitchFamily="34" charset="0"/>
              </a:rPr>
            </a:br>
            <a:r>
              <a:rPr lang="ar-SA" b="1" dirty="0" smtClean="0">
                <a:solidFill>
                  <a:srgbClr val="000000"/>
                </a:solidFill>
                <a:latin typeface="Calibri" pitchFamily="34" charset="0"/>
                <a:ea typeface="Times New Roman" pitchFamily="18" charset="0"/>
                <a:cs typeface="Arial" pitchFamily="34" charset="0"/>
              </a:rPr>
              <a:t>تثبت اللوحة تثبيتا محكما في مستوى عمودي على سطح الأرض ومواز للحد النهائي , وتعلو حافتها السفلى عن سطح الأرض بمسافة 275سم, ويقع منتصف اللوحة على العمود القائم على نقطة داخل الملعب تبعد 120سم من الحافة الداخلية لمنتصف كل من الحدين النهائيين</a:t>
            </a:r>
            <a:r>
              <a:rPr lang="en-US" b="1" dirty="0" smtClean="0">
                <a:solidFill>
                  <a:srgbClr val="000000"/>
                </a:solidFill>
                <a:latin typeface="Calibri" pitchFamily="34" charset="0"/>
                <a:ea typeface="Times New Roman" pitchFamily="18" charset="0"/>
                <a:cs typeface="Arial" pitchFamily="34" charset="0"/>
              </a:rPr>
              <a:t>.</a:t>
            </a:r>
            <a:br>
              <a:rPr lang="en-US" b="1" dirty="0" smtClean="0">
                <a:solidFill>
                  <a:srgbClr val="000000"/>
                </a:solidFill>
                <a:latin typeface="Calibri" pitchFamily="34" charset="0"/>
                <a:ea typeface="Times New Roman" pitchFamily="18" charset="0"/>
                <a:cs typeface="Arial" pitchFamily="34" charset="0"/>
              </a:rPr>
            </a:br>
            <a:r>
              <a:rPr lang="ar-SA" b="1" dirty="0" smtClean="0">
                <a:solidFill>
                  <a:srgbClr val="000000"/>
                </a:solidFill>
                <a:latin typeface="Calibri" pitchFamily="34" charset="0"/>
                <a:ea typeface="Times New Roman" pitchFamily="18" charset="0"/>
                <a:cs typeface="Arial" pitchFamily="34" charset="0"/>
              </a:rPr>
              <a:t>يجب أن تكون الأعمدة الحاملة للهدف على مسافة 100سم على الأقل من الحافة الخارجية للحد النهائي ومطلية بلون لامع مخالف لما يكون خلفها بحيث تصبح تلك الأعمدة واضحة الرؤيا للاعبين ويجب أن تغطى الحواف والزوايا السفلى للأهداف وحواملها بشكل مناسب للوقاية من الإصابة</a:t>
            </a:r>
            <a:r>
              <a:rPr lang="en-US" b="1" dirty="0" smtClean="0">
                <a:solidFill>
                  <a:srgbClr val="000000"/>
                </a:solidFill>
                <a:latin typeface="Calibri" pitchFamily="34" charset="0"/>
                <a:ea typeface="Times New Roman" pitchFamily="18" charset="0"/>
                <a:cs typeface="Arial" pitchFamily="34" charset="0"/>
              </a:rPr>
              <a:t>.</a:t>
            </a:r>
            <a:br>
              <a:rPr lang="en-US" b="1" dirty="0" smtClean="0">
                <a:solidFill>
                  <a:srgbClr val="000000"/>
                </a:solidFill>
                <a:latin typeface="Calibri" pitchFamily="34" charset="0"/>
                <a:ea typeface="Times New Roman" pitchFamily="18" charset="0"/>
                <a:cs typeface="Arial" pitchFamily="34" charset="0"/>
              </a:rPr>
            </a:br>
            <a:r>
              <a:rPr lang="en-US" b="1" dirty="0" smtClean="0">
                <a:solidFill>
                  <a:srgbClr val="000000"/>
                </a:solidFill>
                <a:latin typeface="Calibri" pitchFamily="34" charset="0"/>
                <a:ea typeface="Times New Roman" pitchFamily="18" charset="0"/>
                <a:cs typeface="Arial" pitchFamily="34" charset="0"/>
              </a:rPr>
              <a:t/>
            </a:r>
            <a:br>
              <a:rPr lang="en-US" b="1" dirty="0" smtClean="0">
                <a:solidFill>
                  <a:srgbClr val="000000"/>
                </a:solidFill>
                <a:latin typeface="Calibri" pitchFamily="34" charset="0"/>
                <a:ea typeface="Times New Roman" pitchFamily="18" charset="0"/>
                <a:cs typeface="Arial" pitchFamily="34" charset="0"/>
              </a:rPr>
            </a:br>
            <a:r>
              <a:rPr lang="en-US" b="1" dirty="0" smtClean="0">
                <a:solidFill>
                  <a:srgbClr val="000000"/>
                </a:solidFill>
                <a:latin typeface="Calibri" pitchFamily="34" charset="0"/>
                <a:ea typeface="Times New Roman" pitchFamily="18" charset="0"/>
                <a:cs typeface="Arial" pitchFamily="34" charset="0"/>
              </a:rPr>
              <a:t/>
            </a:r>
            <a:br>
              <a:rPr lang="en-US" b="1" dirty="0" smtClean="0">
                <a:solidFill>
                  <a:srgbClr val="000000"/>
                </a:solidFill>
                <a:latin typeface="Calibri" pitchFamily="34" charset="0"/>
                <a:ea typeface="Times New Roman" pitchFamily="18" charset="0"/>
                <a:cs typeface="Arial" pitchFamily="34" charset="0"/>
              </a:rPr>
            </a:br>
            <a:endParaRPr lang="en-US" sz="1200" b="1" dirty="0" smtClean="0">
              <a:solidFill>
                <a:srgbClr val="002738"/>
              </a:solidFill>
              <a:latin typeface="Arial" pitchFamily="34" charset="0"/>
              <a:ea typeface="Times New Roman" pitchFamily="18"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6672"/>
            <a:ext cx="8496944" cy="646331"/>
          </a:xfrm>
          <a:prstGeom prst="rect">
            <a:avLst/>
          </a:prstGeom>
          <a:solidFill>
            <a:schemeClr val="bg1"/>
          </a:solidFill>
        </p:spPr>
        <p:txBody>
          <a:bodyPr wrap="square" rtlCol="1">
            <a:spAutoFit/>
          </a:bodyPr>
          <a:lstStyle/>
          <a:p>
            <a:pPr algn="ctr"/>
            <a:r>
              <a:rPr lang="ar-SA" sz="3600" b="1" dirty="0" smtClean="0"/>
              <a:t>تعريف اللعبه</a:t>
            </a:r>
            <a:endParaRPr lang="ar-IQ" sz="3600" b="1" dirty="0">
              <a:latin typeface="29LT Bukra Bold Italic" pitchFamily="34" charset="-78"/>
              <a:cs typeface="29LT Bukra Bold Italic" pitchFamily="34" charset="-78"/>
            </a:endParaRPr>
          </a:p>
        </p:txBody>
      </p:sp>
      <p:sp>
        <p:nvSpPr>
          <p:cNvPr id="3" name="TextBox 2"/>
          <p:cNvSpPr txBox="1"/>
          <p:nvPr/>
        </p:nvSpPr>
        <p:spPr>
          <a:xfrm>
            <a:off x="395536" y="1556792"/>
            <a:ext cx="8352928" cy="3785652"/>
          </a:xfrm>
          <a:prstGeom prst="rect">
            <a:avLst/>
          </a:prstGeom>
          <a:noFill/>
        </p:spPr>
        <p:txBody>
          <a:bodyPr wrap="square" rtlCol="1">
            <a:spAutoFit/>
          </a:bodyPr>
          <a:lstStyle/>
          <a:p>
            <a:r>
              <a:rPr lang="ar-SA" sz="2000" dirty="0" smtClean="0">
                <a:latin typeface="Simplified Arabic" pitchFamily="18" charset="-78"/>
                <a:cs typeface="Simplified Arabic" pitchFamily="18" charset="-78"/>
              </a:rPr>
              <a:t>هي لعبة كرة تجري بين فريقين ، يسعى كل فريق لإدخال الكرة في سلة مرتفعة عن أرض الملعب . وفي كل جهة من الملعب سلة لفريق يركض أعضاء الفريق لإدخال الكرة في السلة لتسجيل نقطة تفوق . </a:t>
            </a:r>
            <a:br>
              <a:rPr lang="ar-SA" sz="2000" dirty="0" smtClean="0">
                <a:latin typeface="Simplified Arabic" pitchFamily="18" charset="-78"/>
                <a:cs typeface="Simplified Arabic" pitchFamily="18" charset="-78"/>
              </a:rPr>
            </a:br>
            <a:r>
              <a:rPr lang="ar-SA" sz="2000" dirty="0" smtClean="0">
                <a:latin typeface="Simplified Arabic" pitchFamily="18" charset="-78"/>
                <a:cs typeface="Simplified Arabic" pitchFamily="18" charset="-78"/>
              </a:rPr>
              <a:t>هي إحدى الألعاب الرياضية الأكثر شعبية في العالم بعد كرة القدم . يستطيع السيدات والرجال ممارستها ضمن القوانين نفسها والقواعد المهارية ذاتها</a:t>
            </a:r>
            <a:br>
              <a:rPr lang="ar-SA" sz="2000" dirty="0" smtClean="0">
                <a:latin typeface="Simplified Arabic" pitchFamily="18" charset="-78"/>
                <a:cs typeface="Simplified Arabic" pitchFamily="18" charset="-78"/>
              </a:rPr>
            </a:br>
            <a:r>
              <a:rPr lang="ar-SA" sz="2000" dirty="0" smtClean="0">
                <a:latin typeface="Simplified Arabic" pitchFamily="18" charset="-78"/>
                <a:cs typeface="Simplified Arabic" pitchFamily="18" charset="-78"/>
              </a:rPr>
              <a:t>نشأتها وأماكن انتشارها , عرفت الحضارات القديمة ألعاب تشبه كرة السلة . ففي القرن السابع قبل الميلاد عرفت لعبة (بوكتا بوك ) عند المايا (</a:t>
            </a:r>
            <a:r>
              <a:rPr lang="en-US" sz="2000" dirty="0" smtClean="0">
                <a:latin typeface="Simplified Arabic" pitchFamily="18" charset="-78"/>
                <a:cs typeface="Simplified Arabic" pitchFamily="18" charset="-78"/>
              </a:rPr>
              <a:t>Maya</a:t>
            </a:r>
            <a:r>
              <a:rPr lang="ar-SA" sz="2000" dirty="0" smtClean="0">
                <a:latin typeface="Simplified Arabic" pitchFamily="18" charset="-78"/>
                <a:cs typeface="Simplified Arabic" pitchFamily="18" charset="-78"/>
              </a:rPr>
              <a:t>) ، وعرفتها الشعوب الأزتيكية باسم (تشلاشلي ) ، أما كرة السلة كما نعرفها اليوم فقد خطرت للأستاذ الكندي خلال العام الدراسي 1 89 1 - 1982 واسمه جيمس ناي سميث (</a:t>
            </a:r>
            <a:r>
              <a:rPr lang="en-US" sz="2000" dirty="0" smtClean="0">
                <a:latin typeface="Simplified Arabic" pitchFamily="18" charset="-78"/>
                <a:cs typeface="Simplified Arabic" pitchFamily="18" charset="-78"/>
              </a:rPr>
              <a:t>James </a:t>
            </a:r>
            <a:r>
              <a:rPr lang="en-US" sz="2000" dirty="0" err="1" smtClean="0">
                <a:latin typeface="Simplified Arabic" pitchFamily="18" charset="-78"/>
                <a:cs typeface="Simplified Arabic" pitchFamily="18" charset="-78"/>
              </a:rPr>
              <a:t>Nai</a:t>
            </a:r>
            <a:r>
              <a:rPr lang="en-US" sz="2000" dirty="0" smtClean="0">
                <a:latin typeface="Simplified Arabic" pitchFamily="18" charset="-78"/>
                <a:cs typeface="Simplified Arabic" pitchFamily="18" charset="-78"/>
              </a:rPr>
              <a:t> Smith</a:t>
            </a:r>
            <a:r>
              <a:rPr lang="ar-SA" sz="2000" dirty="0" smtClean="0">
                <a:latin typeface="Simplified Arabic" pitchFamily="18" charset="-78"/>
                <a:cs typeface="Simplified Arabic" pitchFamily="18" charset="-78"/>
              </a:rPr>
              <a:t> ) أستاذ التربية الرياضية في مدرسة سبرنجفيلد(</a:t>
            </a:r>
            <a:r>
              <a:rPr lang="en-US" sz="2000" dirty="0" smtClean="0">
                <a:latin typeface="Simplified Arabic" pitchFamily="18" charset="-78"/>
                <a:cs typeface="Simplified Arabic" pitchFamily="18" charset="-78"/>
              </a:rPr>
              <a:t>Springfield</a:t>
            </a:r>
            <a:r>
              <a:rPr lang="ar-SA" sz="2000" dirty="0" smtClean="0">
                <a:latin typeface="Simplified Arabic" pitchFamily="18" charset="-78"/>
                <a:cs typeface="Simplified Arabic" pitchFamily="18" charset="-78"/>
              </a:rPr>
              <a:t>) في ولاية ماساتشوستس الأميركية، وقد دعا إلى ممارستها ضمن قاعة مقفلة، معتقدا أنه بواسطتها يحافظ على لياقة طلابه البدنية خلال فصل الشتاء خاصة بعد أن تتوقف لعبة كرة القدم في أيام البرد والصقيع ، وكبديل للتمرينات السويدية والألمانية التي لم تكن تتلاءم مع طبيعتهم التي تميل إلى القوة والسرعة والمنافسة، ولا تشبع رغبتهم بالحركة والنشاط ، والتعبير عن الذات </a:t>
            </a:r>
            <a:endParaRPr lang="en-US" sz="2000" dirty="0">
              <a:latin typeface="Simplified Arabic" pitchFamily="18" charset="-78"/>
              <a:cs typeface="Simplified Arabic" pitchFamily="18" charset="-78"/>
            </a:endParaRPr>
          </a:p>
        </p:txBody>
      </p:sp>
      <p:sp>
        <p:nvSpPr>
          <p:cNvPr id="6" name="Rectangle 5"/>
          <p:cNvSpPr/>
          <p:nvPr/>
        </p:nvSpPr>
        <p:spPr>
          <a:xfrm>
            <a:off x="0" y="1028343"/>
            <a:ext cx="9144000" cy="400110"/>
          </a:xfrm>
          <a:prstGeom prst="rect">
            <a:avLst/>
          </a:prstGeom>
        </p:spPr>
        <p:txBody>
          <a:bodyPr wrap="square">
            <a:spAutoFit/>
          </a:bodyPr>
          <a:lstStyle/>
          <a:p>
            <a:r>
              <a:rPr lang="ar-IQ" sz="2000" dirty="0" smtClean="0"/>
              <a:t>. </a:t>
            </a:r>
            <a:endParaRPr lang="en-US" dirty="0"/>
          </a:p>
        </p:txBody>
      </p:sp>
    </p:spTree>
    <p:extLst>
      <p:ext uri="{BB962C8B-B14F-4D97-AF65-F5344CB8AC3E}">
        <p14:creationId xmlns:p14="http://schemas.microsoft.com/office/powerpoint/2010/main" xmlns="" val="29728241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1720" y="620688"/>
            <a:ext cx="6264696" cy="4678204"/>
          </a:xfrm>
          <a:prstGeom prst="rect">
            <a:avLst/>
          </a:prstGeom>
        </p:spPr>
        <p:txBody>
          <a:bodyPr wrap="square">
            <a:spAutoFit/>
          </a:bodyPr>
          <a:lstStyle/>
          <a:p>
            <a:r>
              <a:rPr lang="ar-SA" sz="2000" dirty="0" smtClean="0">
                <a:latin typeface="Simplified Arabic" pitchFamily="18" charset="-78"/>
                <a:cs typeface="Simplified Arabic" pitchFamily="18" charset="-78"/>
              </a:rPr>
              <a:t>بعد عدة تجارب قام بها الأستاذ ناي سميث وضع لعبة تتداول الكرة بين اليدين فقط بدلا من القدمين ، فجرت التجربة الأولى، وكان هدفها وضع الكرة في سلة خوخ فسميت اللعبة كرة السلة. وأرادها سميث لعبة خالية من الخشونة والعنف الموجودين في كرة القدم الأميركية، تمنع الجري بالكرة حتى لا يهاجم اللاعبون حاملها مهاجمة عنيفة للحصول عليها.</a:t>
            </a:r>
            <a:br>
              <a:rPr lang="ar-SA" sz="2000" dirty="0" smtClean="0">
                <a:latin typeface="Simplified Arabic" pitchFamily="18" charset="-78"/>
                <a:cs typeface="Simplified Arabic" pitchFamily="18" charset="-78"/>
              </a:rPr>
            </a:br>
            <a:r>
              <a:rPr lang="ar-SA" sz="2000" dirty="0" smtClean="0">
                <a:latin typeface="Simplified Arabic" pitchFamily="18" charset="-78"/>
                <a:cs typeface="Simplified Arabic" pitchFamily="18" charset="-78"/>
              </a:rPr>
              <a:t>فقد اعتبر أن مجرد لمس اللاعب يعتبر خطأ يتنافى وروح اللعبة . فشدد في اللعبة على الجري والتمرير والتصويب دون لمس اللاعب المنافس ، أو مهاجمته بعنف . وقد كانت السلة في بادئ الأمر عبارة عن سلة خوخ مسدودة القاع . يضع الحكم سلما قرب موضع السلة كي يتمكن من إخراج الكرة عندما تستقر في الهدف . أزيل القاع بعد ذلك فاستراح الحكم من الصعود والهبوط لإخراج الكرة عند كل هدف يسجل , نالت اللعبة إعجابا وحبا من قبل طلاب الدكتور سميث ، وعملوا على نشرها في مدنهم وقراهم أثناء عطلة رأس السنة ، فامتدت تدريجيا إلى الكليات والمعاهد والمدارس الأميركية قبل أن توضع قوانينها بشكل كامل</a:t>
            </a:r>
            <a:r>
              <a:rPr lang="ar-SA" dirty="0" smtClean="0"/>
              <a:t/>
            </a:r>
            <a:br>
              <a:rPr lang="ar-SA" dirty="0" smtClean="0"/>
            </a:br>
            <a:endParaRPr lang="en-US" dirty="0"/>
          </a:p>
        </p:txBody>
      </p:sp>
    </p:spTree>
    <p:extLst>
      <p:ext uri="{BB962C8B-B14F-4D97-AF65-F5344CB8AC3E}">
        <p14:creationId xmlns:p14="http://schemas.microsoft.com/office/powerpoint/2010/main" xmlns="" val="2651894551"/>
      </p:ext>
    </p:extLst>
  </p:cSld>
  <p:clrMapOvr>
    <a:masterClrMapping/>
  </p:clrMapOvr>
  <p:transition spd="slow">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683568" y="65162"/>
            <a:ext cx="7632848" cy="584775"/>
          </a:xfrm>
          <a:prstGeom prst="rect">
            <a:avLst/>
          </a:prstGeom>
          <a:solidFill>
            <a:schemeClr val="tx2">
              <a:lumMod val="10000"/>
              <a:lumOff val="9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3200" b="1" i="0" strike="noStrike" cap="none" normalizeH="0" baseline="0" dirty="0" smtClean="0">
                <a:ln>
                  <a:noFill/>
                </a:ln>
                <a:solidFill>
                  <a:srgbClr val="7030A0"/>
                </a:solidFill>
                <a:effectLst/>
                <a:latin typeface="Calibri" pitchFamily="34" charset="0"/>
                <a:ea typeface="Calibri" pitchFamily="34" charset="0"/>
                <a:cs typeface="Arial" pitchFamily="34" charset="0"/>
              </a:rPr>
              <a:t>المهارات الاساسية</a:t>
            </a:r>
            <a:r>
              <a:rPr kumimoji="0" lang="ar-IQ" sz="3200" b="1" i="0" strike="noStrike" cap="none" normalizeH="0" dirty="0" smtClean="0">
                <a:ln>
                  <a:noFill/>
                </a:ln>
                <a:solidFill>
                  <a:srgbClr val="7030A0"/>
                </a:solidFill>
                <a:effectLst/>
                <a:latin typeface="Calibri" pitchFamily="34" charset="0"/>
                <a:ea typeface="Calibri" pitchFamily="34" charset="0"/>
                <a:cs typeface="Arial" pitchFamily="34" charset="0"/>
              </a:rPr>
              <a:t> بلعبة كرة السلة </a:t>
            </a:r>
            <a:endParaRPr kumimoji="0" lang="ar-IQ" sz="3200" b="0" i="0" strike="noStrike" cap="none" normalizeH="0" baseline="0" dirty="0" smtClean="0">
              <a:ln>
                <a:noFill/>
              </a:ln>
              <a:solidFill>
                <a:srgbClr val="7030A0"/>
              </a:solidFill>
              <a:effectLst/>
              <a:latin typeface="Arial" pitchFamily="34" charset="0"/>
              <a:cs typeface="Arial" pitchFamily="34" charset="0"/>
            </a:endParaRPr>
          </a:p>
        </p:txBody>
      </p:sp>
      <p:sp>
        <p:nvSpPr>
          <p:cNvPr id="15364" name="Rectangle 4"/>
          <p:cNvSpPr>
            <a:spLocks noChangeArrowheads="1"/>
          </p:cNvSpPr>
          <p:nvPr/>
        </p:nvSpPr>
        <p:spPr bwMode="auto">
          <a:xfrm>
            <a:off x="0" y="3286075"/>
            <a:ext cx="9144000" cy="5001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1691680" y="908720"/>
            <a:ext cx="6480720" cy="4832092"/>
          </a:xfrm>
          <a:prstGeom prst="rect">
            <a:avLst/>
          </a:prstGeom>
        </p:spPr>
        <p:txBody>
          <a:bodyPr wrap="square">
            <a:spAutoFit/>
          </a:bodyPr>
          <a:lstStyle/>
          <a:p>
            <a:r>
              <a:rPr lang="ar-SA" sz="2400" dirty="0" smtClean="0"/>
              <a:t>تقسم المهارات الاساسية بكرة السلة الى</a:t>
            </a:r>
            <a:r>
              <a:rPr lang="en-US" sz="2400" dirty="0" smtClean="0"/>
              <a:t> </a:t>
            </a:r>
            <a:r>
              <a:rPr lang="en-US" dirty="0" smtClean="0"/>
              <a:t>:</a:t>
            </a:r>
            <a:endParaRPr lang="ar-IQ" dirty="0" smtClean="0"/>
          </a:p>
          <a:p>
            <a:r>
              <a:rPr lang="en-US" dirty="0" smtClean="0"/>
              <a:t/>
            </a:r>
            <a:br>
              <a:rPr lang="en-US" dirty="0" smtClean="0"/>
            </a:br>
            <a:r>
              <a:rPr lang="ar-SA" b="1" u="sng" dirty="0" smtClean="0">
                <a:solidFill>
                  <a:schemeClr val="accent1">
                    <a:lumMod val="60000"/>
                    <a:lumOff val="40000"/>
                  </a:schemeClr>
                </a:solidFill>
              </a:rPr>
              <a:t>اولاً : مهارات فردية هجومية</a:t>
            </a:r>
            <a:r>
              <a:rPr lang="en-US" b="1" u="sng" dirty="0" smtClean="0">
                <a:solidFill>
                  <a:schemeClr val="accent1">
                    <a:lumMod val="60000"/>
                    <a:lumOff val="40000"/>
                  </a:schemeClr>
                </a:solidFill>
              </a:rPr>
              <a:t> :</a:t>
            </a:r>
            <a:r>
              <a:rPr lang="ar-IQ" b="1" u="sng" dirty="0" smtClean="0">
                <a:solidFill>
                  <a:schemeClr val="accent1">
                    <a:lumMod val="60000"/>
                    <a:lumOff val="40000"/>
                  </a:schemeClr>
                </a:solidFill>
              </a:rPr>
              <a:t>                                                        </a:t>
            </a:r>
            <a:r>
              <a:rPr lang="en-US" dirty="0" smtClean="0"/>
              <a:t/>
            </a:r>
            <a:br>
              <a:rPr lang="en-US" dirty="0" smtClean="0"/>
            </a:br>
            <a:r>
              <a:rPr lang="en-US" sz="2000" dirty="0" smtClean="0"/>
              <a:t>1- </a:t>
            </a:r>
            <a:r>
              <a:rPr lang="ar-SA" sz="2000" dirty="0" smtClean="0"/>
              <a:t>مسك الكرة واستلامها</a:t>
            </a:r>
            <a:r>
              <a:rPr lang="en-US" sz="2000" dirty="0" smtClean="0"/>
              <a:t>.</a:t>
            </a:r>
            <a:r>
              <a:rPr lang="ar-IQ" sz="2000" dirty="0" smtClean="0"/>
              <a:t>                                </a:t>
            </a:r>
            <a:r>
              <a:rPr lang="en-US" sz="2000" dirty="0" smtClean="0"/>
              <a:t/>
            </a:r>
            <a:br>
              <a:rPr lang="en-US" sz="2000" dirty="0" smtClean="0"/>
            </a:br>
            <a:r>
              <a:rPr lang="en-US" sz="2000" dirty="0" smtClean="0"/>
              <a:t>2- </a:t>
            </a:r>
            <a:r>
              <a:rPr lang="ar-SA" sz="2000" dirty="0" smtClean="0"/>
              <a:t>التحكم في الكرة</a:t>
            </a:r>
            <a:r>
              <a:rPr lang="en-US" sz="2000" dirty="0" smtClean="0"/>
              <a:t> .</a:t>
            </a:r>
            <a:r>
              <a:rPr lang="ar-IQ" sz="2000" dirty="0" smtClean="0"/>
              <a:t>                             2.</a:t>
            </a:r>
            <a:r>
              <a:rPr lang="ar-SA" sz="2000" dirty="0" smtClean="0"/>
              <a:t>حركات القدمين الدفاعية</a:t>
            </a:r>
            <a:r>
              <a:rPr lang="ar-IQ" sz="2000" dirty="0" smtClean="0"/>
              <a:t>                         </a:t>
            </a:r>
            <a:r>
              <a:rPr lang="en-US" sz="2000" dirty="0" smtClean="0"/>
              <a:t/>
            </a:r>
            <a:br>
              <a:rPr lang="en-US" sz="2000" dirty="0" smtClean="0"/>
            </a:br>
            <a:r>
              <a:rPr lang="en-US" sz="2000" dirty="0" smtClean="0"/>
              <a:t>3- </a:t>
            </a:r>
            <a:r>
              <a:rPr lang="ar-SA" sz="2000" dirty="0" smtClean="0"/>
              <a:t>المناولة</a:t>
            </a:r>
            <a:r>
              <a:rPr lang="en-US" sz="2000" dirty="0" smtClean="0"/>
              <a:t> .</a:t>
            </a:r>
            <a:r>
              <a:rPr lang="ar-IQ" sz="2000" dirty="0" smtClean="0"/>
              <a:t>                                        3.</a:t>
            </a:r>
            <a:r>
              <a:rPr lang="ar-SA" sz="2000" dirty="0" smtClean="0"/>
              <a:t>الدفاع ضد المحاور </a:t>
            </a:r>
            <a:r>
              <a:rPr lang="en-US" sz="2000" dirty="0" smtClean="0"/>
              <a:t/>
            </a:r>
            <a:br>
              <a:rPr lang="en-US" sz="2000" dirty="0" smtClean="0"/>
            </a:br>
            <a:r>
              <a:rPr lang="en-US" sz="2000" dirty="0" smtClean="0"/>
              <a:t>4- </a:t>
            </a:r>
            <a:r>
              <a:rPr lang="ar-SA" sz="2000" dirty="0" smtClean="0"/>
              <a:t>المحاورة(الطبطبة</a:t>
            </a:r>
            <a:r>
              <a:rPr lang="ar-IQ" sz="2000" dirty="0" smtClean="0"/>
              <a:t>)     </a:t>
            </a:r>
            <a:r>
              <a:rPr lang="en-US" sz="2000" dirty="0" smtClean="0"/>
              <a:t>.</a:t>
            </a:r>
            <a:r>
              <a:rPr lang="ar-IQ" sz="2000" dirty="0" smtClean="0"/>
              <a:t>                      4.</a:t>
            </a:r>
            <a:r>
              <a:rPr lang="ar-SA" sz="2000" dirty="0" smtClean="0"/>
              <a:t>الدفاع ضد المصوب</a:t>
            </a:r>
            <a:r>
              <a:rPr lang="en-US" sz="2000" dirty="0" smtClean="0"/>
              <a:t> </a:t>
            </a:r>
            <a:br>
              <a:rPr lang="en-US" sz="2000" dirty="0" smtClean="0"/>
            </a:br>
            <a:r>
              <a:rPr lang="en-US" sz="2000" dirty="0" smtClean="0"/>
              <a:t>5- </a:t>
            </a:r>
            <a:r>
              <a:rPr lang="ar-SA" sz="2000" dirty="0" smtClean="0"/>
              <a:t>التصويب</a:t>
            </a:r>
            <a:r>
              <a:rPr lang="ar-IQ" sz="2000" dirty="0" smtClean="0"/>
              <a:t>                                       </a:t>
            </a:r>
            <a:r>
              <a:rPr lang="en-US" sz="2000" dirty="0" smtClean="0"/>
              <a:t> </a:t>
            </a:r>
            <a:r>
              <a:rPr lang="ar-IQ" sz="2000" dirty="0" smtClean="0"/>
              <a:t>5.</a:t>
            </a:r>
            <a:r>
              <a:rPr lang="ar-SA" sz="2000" dirty="0" smtClean="0"/>
              <a:t>الدفاع ضد القاطع</a:t>
            </a:r>
            <a:r>
              <a:rPr lang="en-US" sz="2000" dirty="0" smtClean="0"/>
              <a:t> </a:t>
            </a:r>
            <a:br>
              <a:rPr lang="en-US" sz="2000" dirty="0" smtClean="0"/>
            </a:br>
            <a:r>
              <a:rPr lang="en-US" sz="2000" dirty="0" smtClean="0"/>
              <a:t>6- </a:t>
            </a:r>
            <a:r>
              <a:rPr lang="ar-SA" sz="2000" dirty="0" smtClean="0"/>
              <a:t>حركات القدمين الدفاعية</a:t>
            </a:r>
            <a:r>
              <a:rPr lang="en-US" sz="2000" dirty="0" smtClean="0"/>
              <a:t> .</a:t>
            </a:r>
            <a:r>
              <a:rPr lang="ar-SA" sz="2000" dirty="0" smtClean="0"/>
              <a:t> </a:t>
            </a:r>
            <a:r>
              <a:rPr lang="ar-IQ" sz="2000" dirty="0" smtClean="0"/>
              <a:t>                   6.</a:t>
            </a:r>
            <a:r>
              <a:rPr lang="ar-SA" sz="2000" dirty="0" smtClean="0"/>
              <a:t>قطع المناولات</a:t>
            </a:r>
            <a:r>
              <a:rPr lang="en-US" sz="2000" dirty="0" smtClean="0"/>
              <a:t> </a:t>
            </a:r>
            <a:br>
              <a:rPr lang="en-US" sz="2000" dirty="0" smtClean="0"/>
            </a:br>
            <a:r>
              <a:rPr lang="en-US" sz="2000" dirty="0" smtClean="0"/>
              <a:t>7- </a:t>
            </a:r>
            <a:r>
              <a:rPr lang="ar-SA" sz="2000" dirty="0" smtClean="0"/>
              <a:t>الحركات الخداعية</a:t>
            </a:r>
            <a:r>
              <a:rPr lang="en-US" sz="2000" dirty="0" smtClean="0"/>
              <a:t> </a:t>
            </a:r>
            <a:r>
              <a:rPr lang="ar-IQ" sz="2000" dirty="0" smtClean="0"/>
              <a:t>                            </a:t>
            </a:r>
            <a:r>
              <a:rPr lang="en-US" sz="2000" dirty="0" smtClean="0"/>
              <a:t>.</a:t>
            </a:r>
            <a:r>
              <a:rPr lang="ar-IQ" sz="2000" dirty="0" smtClean="0"/>
              <a:t>7.</a:t>
            </a:r>
            <a:r>
              <a:rPr lang="ar-SA" sz="2000" dirty="0" smtClean="0"/>
              <a:t> جمع الكرات المرتدة دفاعياً </a:t>
            </a:r>
            <a:r>
              <a:rPr lang="en-US" sz="2000" dirty="0" smtClean="0"/>
              <a:t/>
            </a:r>
            <a:br>
              <a:rPr lang="en-US" sz="2000" dirty="0" smtClean="0"/>
            </a:br>
            <a:r>
              <a:rPr lang="en-US" dirty="0" smtClean="0"/>
              <a:t/>
            </a:r>
            <a:br>
              <a:rPr lang="en-US" dirty="0" smtClean="0"/>
            </a:br>
            <a:r>
              <a:rPr lang="en-US" dirty="0" smtClean="0"/>
              <a:t>:</a:t>
            </a:r>
            <a:br>
              <a:rPr lang="en-US" dirty="0" smtClean="0"/>
            </a:br>
            <a:r>
              <a:rPr lang="en-US" dirty="0" smtClean="0"/>
              <a:t/>
            </a:r>
            <a:br>
              <a:rPr lang="en-US" dirty="0" smtClean="0"/>
            </a:br>
            <a:r>
              <a:rPr lang="en-US" dirty="0" smtClean="0"/>
              <a:t/>
            </a:r>
            <a:br>
              <a:rPr lang="en-US" dirty="0" smtClean="0"/>
            </a:br>
            <a:r>
              <a:rPr lang="en-US" dirty="0" smtClean="0"/>
              <a:t>.</a:t>
            </a:r>
            <a:br>
              <a:rPr lang="en-US" dirty="0" smtClean="0"/>
            </a:br>
            <a:endParaRPr lang="en-US" dirty="0"/>
          </a:p>
        </p:txBody>
      </p:sp>
      <p:sp>
        <p:nvSpPr>
          <p:cNvPr id="5" name="Rectangle 4"/>
          <p:cNvSpPr/>
          <p:nvPr/>
        </p:nvSpPr>
        <p:spPr>
          <a:xfrm>
            <a:off x="2339752" y="1484784"/>
            <a:ext cx="2295821" cy="369332"/>
          </a:xfrm>
          <a:prstGeom prst="rect">
            <a:avLst/>
          </a:prstGeom>
        </p:spPr>
        <p:txBody>
          <a:bodyPr wrap="none">
            <a:spAutoFit/>
          </a:bodyPr>
          <a:lstStyle/>
          <a:p>
            <a:r>
              <a:rPr lang="ar-SA" b="1" u="sng" dirty="0" smtClean="0">
                <a:solidFill>
                  <a:schemeClr val="accent1">
                    <a:lumMod val="60000"/>
                    <a:lumOff val="40000"/>
                  </a:schemeClr>
                </a:solidFill>
              </a:rPr>
              <a:t>ثانياً : مهارات فردية دفاعية</a:t>
            </a:r>
            <a:r>
              <a:rPr lang="en-US" b="1" u="sng" dirty="0" smtClean="0">
                <a:solidFill>
                  <a:schemeClr val="accent1">
                    <a:lumMod val="60000"/>
                    <a:lumOff val="40000"/>
                  </a:schemeClr>
                </a:solidFill>
              </a:rPr>
              <a:t> </a:t>
            </a:r>
            <a:endParaRPr lang="en-US" b="1" u="sng" dirty="0">
              <a:solidFill>
                <a:schemeClr val="accent1">
                  <a:lumMod val="60000"/>
                  <a:lumOff val="40000"/>
                </a:schemeClr>
              </a:solidFill>
            </a:endParaRPr>
          </a:p>
        </p:txBody>
      </p:sp>
      <p:sp>
        <p:nvSpPr>
          <p:cNvPr id="6" name="Rectangle 5"/>
          <p:cNvSpPr/>
          <p:nvPr/>
        </p:nvSpPr>
        <p:spPr>
          <a:xfrm>
            <a:off x="2415933" y="1772816"/>
            <a:ext cx="2282997" cy="400110"/>
          </a:xfrm>
          <a:prstGeom prst="rect">
            <a:avLst/>
          </a:prstGeom>
        </p:spPr>
        <p:txBody>
          <a:bodyPr wrap="none">
            <a:spAutoFit/>
          </a:bodyPr>
          <a:lstStyle/>
          <a:p>
            <a:r>
              <a:rPr lang="ar-IQ" dirty="0" smtClean="0"/>
              <a:t>1.</a:t>
            </a:r>
            <a:r>
              <a:rPr lang="en-US" dirty="0" smtClean="0"/>
              <a:t> </a:t>
            </a:r>
            <a:r>
              <a:rPr lang="ar-SA" sz="2000" dirty="0" smtClean="0"/>
              <a:t>وقفة الاستعداد الدفاعية</a:t>
            </a:r>
            <a:r>
              <a:rPr lang="en-US" sz="2000" dirty="0" smtClean="0"/>
              <a:t> </a:t>
            </a:r>
            <a:endParaRPr lang="en-US" sz="2000" dirty="0"/>
          </a:p>
        </p:txBody>
      </p:sp>
    </p:spTree>
    <p:extLst>
      <p:ext uri="{BB962C8B-B14F-4D97-AF65-F5344CB8AC3E}">
        <p14:creationId xmlns:p14="http://schemas.microsoft.com/office/powerpoint/2010/main" xmlns="" val="3340242971"/>
      </p:ext>
    </p:extLst>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9832" y="764704"/>
            <a:ext cx="5832648" cy="864096"/>
          </a:xfrm>
          <a:prstGeom prst="rect">
            <a:avLst/>
          </a:prstGeo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smtClean="0"/>
              <a:t>مسك الكرة </a:t>
            </a:r>
            <a:endParaRPr lang="ar-IQ" sz="3200" b="1" dirty="0">
              <a:effectLst>
                <a:outerShdw blurRad="38100" dist="38100" dir="2700000" algn="tl">
                  <a:srgbClr val="000000">
                    <a:alpha val="43137"/>
                  </a:srgbClr>
                </a:outerShdw>
              </a:effectLst>
            </a:endParaRPr>
          </a:p>
        </p:txBody>
      </p:sp>
      <p:sp>
        <p:nvSpPr>
          <p:cNvPr id="6" name="Rectangle 5"/>
          <p:cNvSpPr/>
          <p:nvPr/>
        </p:nvSpPr>
        <p:spPr>
          <a:xfrm>
            <a:off x="2286000" y="1988840"/>
            <a:ext cx="6174432" cy="3477875"/>
          </a:xfrm>
          <a:prstGeom prst="rect">
            <a:avLst/>
          </a:prstGeom>
        </p:spPr>
        <p:txBody>
          <a:bodyPr wrap="square">
            <a:spAutoFit/>
          </a:bodyPr>
          <a:lstStyle/>
          <a:p>
            <a:r>
              <a:rPr lang="ar-SA" sz="2400" dirty="0" smtClean="0">
                <a:solidFill>
                  <a:schemeClr val="accent1">
                    <a:lumMod val="60000"/>
                    <a:lumOff val="40000"/>
                  </a:schemeClr>
                </a:solidFill>
              </a:rPr>
              <a:t>أهم النقاط التي يجب التأكيد عليها اثناء مسك الكرة</a:t>
            </a:r>
            <a:r>
              <a:rPr lang="en-US" sz="2000" dirty="0" smtClean="0">
                <a:solidFill>
                  <a:schemeClr val="accent1">
                    <a:lumMod val="60000"/>
                    <a:lumOff val="40000"/>
                  </a:schemeClr>
                </a:solidFill>
              </a:rPr>
              <a:t> </a:t>
            </a:r>
            <a:endParaRPr lang="ar-IQ" sz="2000" dirty="0" smtClean="0">
              <a:solidFill>
                <a:schemeClr val="accent1">
                  <a:lumMod val="60000"/>
                  <a:lumOff val="40000"/>
                </a:schemeClr>
              </a:solidFill>
            </a:endParaRPr>
          </a:p>
          <a:p>
            <a:pPr marL="342900" indent="-342900"/>
            <a:r>
              <a:rPr lang="en-US" dirty="0" smtClean="0"/>
              <a:t/>
            </a:r>
            <a:br>
              <a:rPr lang="en-US" dirty="0" smtClean="0"/>
            </a:br>
            <a:r>
              <a:rPr lang="ar-IQ" sz="2000" b="1" dirty="0" smtClean="0">
                <a:solidFill>
                  <a:srgbClr val="0070C0"/>
                </a:solidFill>
              </a:rPr>
              <a:t>1.</a:t>
            </a:r>
            <a:r>
              <a:rPr lang="en-US" sz="2000" b="1" dirty="0" smtClean="0">
                <a:solidFill>
                  <a:srgbClr val="0070C0"/>
                </a:solidFill>
              </a:rPr>
              <a:t> </a:t>
            </a:r>
            <a:r>
              <a:rPr lang="ar-SA" sz="2000" b="1" dirty="0" smtClean="0">
                <a:solidFill>
                  <a:srgbClr val="0070C0"/>
                </a:solidFill>
              </a:rPr>
              <a:t>تمسك الكرة بأطراف الاصابع وليس براحة اليد</a:t>
            </a:r>
            <a:r>
              <a:rPr lang="en-US" sz="2000" b="1" dirty="0" smtClean="0">
                <a:solidFill>
                  <a:srgbClr val="0070C0"/>
                </a:solidFill>
              </a:rPr>
              <a:t> .</a:t>
            </a:r>
            <a:br>
              <a:rPr lang="en-US" sz="2000" b="1" dirty="0" smtClean="0">
                <a:solidFill>
                  <a:srgbClr val="0070C0"/>
                </a:solidFill>
              </a:rPr>
            </a:br>
            <a:r>
              <a:rPr lang="ar-IQ" sz="2000" b="1" dirty="0" smtClean="0">
                <a:solidFill>
                  <a:srgbClr val="0070C0"/>
                </a:solidFill>
              </a:rPr>
              <a:t>2.</a:t>
            </a:r>
            <a:r>
              <a:rPr lang="ar-SA" sz="2000" b="1" dirty="0" smtClean="0">
                <a:solidFill>
                  <a:srgbClr val="0070C0"/>
                </a:solidFill>
              </a:rPr>
              <a:t>عدم الضغط على الكرة</a:t>
            </a:r>
            <a:r>
              <a:rPr lang="en-US" sz="2000" b="1" dirty="0" smtClean="0">
                <a:solidFill>
                  <a:srgbClr val="0070C0"/>
                </a:solidFill>
              </a:rPr>
              <a:t> .</a:t>
            </a:r>
            <a:br>
              <a:rPr lang="en-US" sz="2000" b="1" dirty="0" smtClean="0">
                <a:solidFill>
                  <a:srgbClr val="0070C0"/>
                </a:solidFill>
              </a:rPr>
            </a:br>
            <a:r>
              <a:rPr lang="ar-IQ" sz="2000" b="1" dirty="0" smtClean="0">
                <a:solidFill>
                  <a:srgbClr val="0070C0"/>
                </a:solidFill>
              </a:rPr>
              <a:t>3.</a:t>
            </a:r>
            <a:r>
              <a:rPr lang="en-US" sz="2000" b="1" dirty="0" smtClean="0">
                <a:solidFill>
                  <a:srgbClr val="0070C0"/>
                </a:solidFill>
              </a:rPr>
              <a:t> </a:t>
            </a:r>
            <a:r>
              <a:rPr lang="ar-SA" sz="2000" b="1" dirty="0" smtClean="0">
                <a:solidFill>
                  <a:srgbClr val="0070C0"/>
                </a:solidFill>
              </a:rPr>
              <a:t>ان تكون الكرة متزنة بين اليدين</a:t>
            </a:r>
            <a:r>
              <a:rPr lang="en-US" sz="2000" b="1" dirty="0" smtClean="0">
                <a:solidFill>
                  <a:srgbClr val="0070C0"/>
                </a:solidFill>
              </a:rPr>
              <a:t> .</a:t>
            </a:r>
            <a:br>
              <a:rPr lang="en-US" sz="2000" b="1" dirty="0" smtClean="0">
                <a:solidFill>
                  <a:srgbClr val="0070C0"/>
                </a:solidFill>
              </a:rPr>
            </a:br>
            <a:r>
              <a:rPr lang="ar-IQ" sz="2000" b="1" dirty="0" smtClean="0">
                <a:solidFill>
                  <a:srgbClr val="0070C0"/>
                </a:solidFill>
              </a:rPr>
              <a:t>4.</a:t>
            </a:r>
            <a:r>
              <a:rPr lang="en-US" sz="2000" b="1" dirty="0" smtClean="0">
                <a:solidFill>
                  <a:srgbClr val="0070C0"/>
                </a:solidFill>
              </a:rPr>
              <a:t> </a:t>
            </a:r>
            <a:r>
              <a:rPr lang="ar-SA" sz="2000" b="1" dirty="0" smtClean="0">
                <a:solidFill>
                  <a:srgbClr val="0070C0"/>
                </a:solidFill>
              </a:rPr>
              <a:t>انثناء المرفقين بالقرب من الجسم</a:t>
            </a:r>
            <a:r>
              <a:rPr lang="en-US" sz="2000" b="1" dirty="0" smtClean="0">
                <a:solidFill>
                  <a:srgbClr val="0070C0"/>
                </a:solidFill>
              </a:rPr>
              <a:t> .</a:t>
            </a:r>
            <a:br>
              <a:rPr lang="en-US" sz="2000" b="1" dirty="0" smtClean="0">
                <a:solidFill>
                  <a:srgbClr val="0070C0"/>
                </a:solidFill>
              </a:rPr>
            </a:br>
            <a:r>
              <a:rPr lang="ar-IQ" sz="2000" b="1" dirty="0" smtClean="0">
                <a:solidFill>
                  <a:srgbClr val="0070C0"/>
                </a:solidFill>
              </a:rPr>
              <a:t>5.</a:t>
            </a:r>
            <a:r>
              <a:rPr lang="ar-SA" sz="2000" b="1" dirty="0" smtClean="0">
                <a:solidFill>
                  <a:srgbClr val="0070C0"/>
                </a:solidFill>
              </a:rPr>
              <a:t>عضلات الجسم يجب ان تكون متراخية وخصوصاً الذراعين والركبتين , اي غير مشدودة</a:t>
            </a:r>
            <a:r>
              <a:rPr lang="en-US" sz="2000" b="1" dirty="0" smtClean="0">
                <a:solidFill>
                  <a:srgbClr val="0070C0"/>
                </a:solidFill>
              </a:rPr>
              <a:t> .</a:t>
            </a:r>
            <a:br>
              <a:rPr lang="en-US" sz="2000" b="1" dirty="0" smtClean="0">
                <a:solidFill>
                  <a:srgbClr val="0070C0"/>
                </a:solidFill>
              </a:rPr>
            </a:br>
            <a:r>
              <a:rPr lang="ar-IQ" sz="2000" b="1" dirty="0" smtClean="0">
                <a:solidFill>
                  <a:srgbClr val="0070C0"/>
                </a:solidFill>
              </a:rPr>
              <a:t>6.</a:t>
            </a:r>
            <a:r>
              <a:rPr lang="en-US" sz="2000" b="1" dirty="0" smtClean="0">
                <a:solidFill>
                  <a:srgbClr val="0070C0"/>
                </a:solidFill>
              </a:rPr>
              <a:t> </a:t>
            </a:r>
            <a:r>
              <a:rPr lang="ar-SA" sz="2000" b="1" dirty="0" smtClean="0">
                <a:solidFill>
                  <a:srgbClr val="0070C0"/>
                </a:solidFill>
              </a:rPr>
              <a:t>الرأس والنظر الى الامام</a:t>
            </a:r>
            <a:r>
              <a:rPr lang="en-US" sz="2000" b="1" dirty="0" smtClean="0">
                <a:solidFill>
                  <a:srgbClr val="0070C0"/>
                </a:solidFill>
              </a:rPr>
              <a:t> .</a:t>
            </a:r>
            <a:br>
              <a:rPr lang="en-US" sz="2000" b="1" dirty="0" smtClean="0">
                <a:solidFill>
                  <a:srgbClr val="0070C0"/>
                </a:solidFill>
              </a:rPr>
            </a:br>
            <a:r>
              <a:rPr lang="ar-IQ" sz="2000" b="1" dirty="0" smtClean="0">
                <a:solidFill>
                  <a:srgbClr val="0070C0"/>
                </a:solidFill>
              </a:rPr>
              <a:t>7.</a:t>
            </a:r>
            <a:r>
              <a:rPr lang="en-US" sz="2000" b="1" dirty="0" smtClean="0">
                <a:solidFill>
                  <a:srgbClr val="0070C0"/>
                </a:solidFill>
              </a:rPr>
              <a:t> </a:t>
            </a:r>
            <a:r>
              <a:rPr lang="ar-SA" sz="2000" b="1" dirty="0" smtClean="0">
                <a:solidFill>
                  <a:srgbClr val="0070C0"/>
                </a:solidFill>
              </a:rPr>
              <a:t>تكون القدمان على خط مستقيم او احداهما متقدمة على الآخرى</a:t>
            </a:r>
            <a:r>
              <a:rPr lang="en-US" sz="2000" b="1" dirty="0" smtClean="0">
                <a:solidFill>
                  <a:srgbClr val="0070C0"/>
                </a:solidFill>
              </a:rPr>
              <a:t> .</a:t>
            </a:r>
            <a:br>
              <a:rPr lang="en-US" sz="2000" b="1" dirty="0" smtClean="0">
                <a:solidFill>
                  <a:srgbClr val="0070C0"/>
                </a:solidFill>
              </a:rPr>
            </a:br>
            <a:endParaRPr lang="en-US" b="1" dirty="0">
              <a:solidFill>
                <a:srgbClr val="0070C0"/>
              </a:solidFill>
            </a:endParaRPr>
          </a:p>
        </p:txBody>
      </p:sp>
    </p:spTree>
    <p:extLst>
      <p:ext uri="{BB962C8B-B14F-4D97-AF65-F5344CB8AC3E}">
        <p14:creationId xmlns:p14="http://schemas.microsoft.com/office/powerpoint/2010/main" xmlns="" val="4004489451"/>
      </p:ext>
    </p:extLst>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712" y="332656"/>
            <a:ext cx="4752528" cy="108012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smtClean="0">
                <a:latin typeface="29LT Bukra Bold Italic" pitchFamily="34" charset="-78"/>
                <a:cs typeface="29LT Bukra Bold Italic" pitchFamily="34" charset="-78"/>
              </a:rPr>
              <a:t>استلام الكرة </a:t>
            </a:r>
            <a:endParaRPr lang="ar-IQ" sz="2400" b="1" dirty="0">
              <a:latin typeface="29LT Bukra Bold Italic" pitchFamily="34" charset="-78"/>
              <a:cs typeface="29LT Bukra Bold Italic" pitchFamily="34" charset="-78"/>
            </a:endParaRPr>
          </a:p>
        </p:txBody>
      </p:sp>
      <p:sp>
        <p:nvSpPr>
          <p:cNvPr id="13313" name="Rectangle 1"/>
          <p:cNvSpPr>
            <a:spLocks noChangeArrowheads="1"/>
          </p:cNvSpPr>
          <p:nvPr/>
        </p:nvSpPr>
        <p:spPr bwMode="auto">
          <a:xfrm>
            <a:off x="0" y="1552284"/>
            <a:ext cx="889248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pPr>
            <a:r>
              <a:rPr kumimoji="0" lang="ar-IQ"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هي عملية الاحتفاظ والسيطرة على الكرة نتيجة المناولة القادمة من الزميل ان هذه المهارة لاتقل اهميتها عن مهارة مسك الكرة لذا فأنها تحتاج الى تدريب متواصل وفي ظروف مختلفة لغرض اتقانها هذه المهارة تعني زيادة الفرص</a:t>
            </a:r>
            <a:r>
              <a:rPr kumimoji="0" lang="ar-IQ" b="1" i="0" u="none" strike="noStrike" cap="none" normalizeH="0" dirty="0" smtClean="0">
                <a:ln>
                  <a:noFill/>
                </a:ln>
                <a:solidFill>
                  <a:srgbClr val="0070C0"/>
                </a:solidFill>
                <a:effectLst/>
                <a:latin typeface="Calibri" pitchFamily="34" charset="0"/>
                <a:ea typeface="Calibri" pitchFamily="34" charset="0"/>
                <a:cs typeface="Arial" pitchFamily="34" charset="0"/>
              </a:rPr>
              <a:t> للفريق المهاجم ضد المنافس </a:t>
            </a:r>
          </a:p>
          <a:p>
            <a:pPr marL="0" marR="0" lvl="0" indent="0" defTabSz="914400" eaLnBrk="1" fontAlgn="base" latinLnBrk="0" hangingPunct="1">
              <a:lnSpc>
                <a:spcPct val="100000"/>
              </a:lnSpc>
              <a:spcBef>
                <a:spcPct val="0"/>
              </a:spcBef>
              <a:spcAft>
                <a:spcPct val="0"/>
              </a:spcAft>
              <a:buClrTx/>
              <a:buSzTx/>
              <a:buFontTx/>
              <a:buNone/>
              <a:tabLst/>
            </a:pPr>
            <a:r>
              <a:rPr kumimoji="0" lang="ar-IQ" sz="2000" b="1" i="0" u="none" strike="noStrike" cap="none" normalizeH="0" dirty="0" smtClean="0">
                <a:ln>
                  <a:noFill/>
                </a:ln>
                <a:solidFill>
                  <a:schemeClr val="accent1">
                    <a:lumMod val="60000"/>
                    <a:lumOff val="40000"/>
                  </a:schemeClr>
                </a:solidFill>
                <a:effectLst/>
                <a:latin typeface="Calibri" pitchFamily="34" charset="0"/>
                <a:ea typeface="Calibri" pitchFamily="34" charset="0"/>
                <a:cs typeface="Arial" pitchFamily="34" charset="0"/>
              </a:rPr>
              <a:t>وهناك نقاط يجب التأكيد عليها اثناء استلام الكرة وهي:  </a:t>
            </a:r>
          </a:p>
          <a:p>
            <a:pPr marL="457200" marR="0" lvl="0" indent="-457200" defTabSz="914400" eaLnBrk="1" fontAlgn="base" latinLnBrk="0" hangingPunct="1">
              <a:lnSpc>
                <a:spcPct val="100000"/>
              </a:lnSpc>
              <a:spcBef>
                <a:spcPct val="0"/>
              </a:spcBef>
              <a:spcAft>
                <a:spcPct val="0"/>
              </a:spcAft>
              <a:buClrTx/>
              <a:buSzTx/>
              <a:buFont typeface="+mj-lt"/>
              <a:buAutoNum type="arabicPeriod"/>
              <a:tabLst/>
            </a:pPr>
            <a:r>
              <a:rPr lang="ar-IQ" sz="2000" dirty="0" smtClean="0">
                <a:latin typeface="Calibri" pitchFamily="34" charset="0"/>
                <a:ea typeface="Calibri" pitchFamily="34" charset="0"/>
                <a:cs typeface="Arial" pitchFamily="34" charset="0"/>
              </a:rPr>
              <a:t>مسك الكرة بخفة دون تصلب في الذراعين </a:t>
            </a:r>
          </a:p>
          <a:p>
            <a:pPr marL="457200" marR="0" lvl="0" indent="-457200" defTabSz="914400" eaLnBrk="1" fontAlgn="base" latinLnBrk="0" hangingPunct="1">
              <a:lnSpc>
                <a:spcPct val="100000"/>
              </a:lnSpc>
              <a:spcBef>
                <a:spcPct val="0"/>
              </a:spcBef>
              <a:spcAft>
                <a:spcPct val="0"/>
              </a:spcAft>
              <a:buClrTx/>
              <a:buSzTx/>
              <a:buFont typeface="+mj-lt"/>
              <a:buAutoNum type="arabicPeriod"/>
              <a:tabLst/>
            </a:pPr>
            <a:r>
              <a:rPr lang="ar-IQ" sz="2000" dirty="0" smtClean="0">
                <a:latin typeface="Calibri" pitchFamily="34" charset="0"/>
                <a:ea typeface="Calibri" pitchFamily="34" charset="0"/>
                <a:cs typeface="Arial" pitchFamily="34" charset="0"/>
              </a:rPr>
              <a:t>على المستلم ان لايبقى في مكانه بل عليه التحرك باتجاه الكرة </a:t>
            </a:r>
          </a:p>
          <a:p>
            <a:pPr marL="457200" marR="0" lvl="0" indent="-457200" defTabSz="914400" eaLnBrk="1" fontAlgn="base" latinLnBrk="0" hangingPunct="1">
              <a:lnSpc>
                <a:spcPct val="100000"/>
              </a:lnSpc>
              <a:spcBef>
                <a:spcPct val="0"/>
              </a:spcBef>
              <a:spcAft>
                <a:spcPct val="0"/>
              </a:spcAft>
              <a:buClrTx/>
              <a:buSzTx/>
              <a:buFont typeface="+mj-lt"/>
              <a:buAutoNum type="arabicPeriod"/>
              <a:tabLst/>
            </a:pPr>
            <a:r>
              <a:rPr lang="ar-IQ" sz="2000" dirty="0" smtClean="0">
                <a:latin typeface="Calibri" pitchFamily="34" charset="0"/>
                <a:ea typeface="Calibri" pitchFamily="34" charset="0"/>
                <a:cs typeface="Arial" pitchFamily="34" charset="0"/>
              </a:rPr>
              <a:t>تركيز نظر المستلم على الكرة من لحظة مغادرتها يد المناول الى لحظة مسكها باطراف الاصابع </a:t>
            </a:r>
          </a:p>
          <a:p>
            <a:pPr marL="457200" marR="0" lvl="0" indent="-457200" defTabSz="914400" eaLnBrk="1" fontAlgn="base" latinLnBrk="0" hangingPunct="1">
              <a:lnSpc>
                <a:spcPct val="100000"/>
              </a:lnSpc>
              <a:spcBef>
                <a:spcPct val="0"/>
              </a:spcBef>
              <a:spcAft>
                <a:spcPct val="0"/>
              </a:spcAft>
              <a:buClrTx/>
              <a:buSzTx/>
              <a:buFont typeface="+mj-lt"/>
              <a:buAutoNum type="arabicPeriod"/>
              <a:tabLst/>
            </a:pPr>
            <a:r>
              <a:rPr lang="ar-IQ" sz="2000" dirty="0" smtClean="0">
                <a:latin typeface="Calibri" pitchFamily="34" charset="0"/>
                <a:ea typeface="Calibri" pitchFamily="34" charset="0"/>
                <a:cs typeface="Arial" pitchFamily="34" charset="0"/>
              </a:rPr>
              <a:t>على المستلم ان يحاول مسك الكرة قدر الامكان بمستوى الصدر وذلك لامتداد الذراعين للامام الى اقصى مايمكن توجهها باتجاه الكرة </a:t>
            </a:r>
          </a:p>
          <a:p>
            <a:pPr marL="457200" marR="0" lvl="0" indent="-457200" defTabSz="914400" eaLnBrk="1" fontAlgn="base" latinLnBrk="0" hangingPunct="1">
              <a:lnSpc>
                <a:spcPct val="100000"/>
              </a:lnSpc>
              <a:spcBef>
                <a:spcPct val="0"/>
              </a:spcBef>
              <a:spcAft>
                <a:spcPct val="0"/>
              </a:spcAft>
              <a:buClrTx/>
              <a:buSzTx/>
              <a:buFont typeface="+mj-lt"/>
              <a:buAutoNum type="arabicPeriod"/>
              <a:tabLst/>
            </a:pPr>
            <a:r>
              <a:rPr lang="ar-IQ" sz="2000" dirty="0" smtClean="0">
                <a:latin typeface="Calibri" pitchFamily="34" charset="0"/>
                <a:ea typeface="Calibri" pitchFamily="34" charset="0"/>
                <a:cs typeface="Arial" pitchFamily="34" charset="0"/>
              </a:rPr>
              <a:t>اثناء استلام الكرة تكون وقفة اللاعب بتقديم احى القدمين للامام وانثناء في الركبتين باسترخاء مع دفع ثقل الجسم للقدم الامامية </a:t>
            </a:r>
          </a:p>
          <a:p>
            <a:pPr marL="457200" marR="0" lvl="0" indent="-457200" defTabSz="914400" eaLnBrk="1" fontAlgn="base" latinLnBrk="0" hangingPunct="1">
              <a:lnSpc>
                <a:spcPct val="100000"/>
              </a:lnSpc>
              <a:spcBef>
                <a:spcPct val="0"/>
              </a:spcBef>
              <a:spcAft>
                <a:spcPct val="0"/>
              </a:spcAft>
              <a:buClrTx/>
              <a:buSzTx/>
              <a:buFont typeface="+mj-lt"/>
              <a:buAutoNum type="arabicPeriod"/>
              <a:tabLst/>
            </a:pPr>
            <a:r>
              <a:rPr lang="ar-IQ" sz="2000" dirty="0" smtClean="0">
                <a:latin typeface="Calibri" pitchFamily="34" charset="0"/>
                <a:ea typeface="Calibri" pitchFamily="34" charset="0"/>
                <a:cs typeface="Arial" pitchFamily="34" charset="0"/>
              </a:rPr>
              <a:t>لغرض امتصاص قوة المناولة على المستلم في لحظة مسك الاصاصبع للكرة ان يقوم بثني المرفقين للداخل والخارج قليلا وتسحب قريبا من منطقة الصدر مع سحب ثقل الجسم للخلف .</a:t>
            </a:r>
          </a:p>
          <a:p>
            <a:pPr marL="457200" marR="0" lvl="0" indent="-457200" defTabSz="914400" eaLnBrk="1" fontAlgn="base" latinLnBrk="0" hangingPunct="1">
              <a:lnSpc>
                <a:spcPct val="100000"/>
              </a:lnSpc>
              <a:spcBef>
                <a:spcPct val="0"/>
              </a:spcBef>
              <a:spcAft>
                <a:spcPct val="0"/>
              </a:spcAft>
              <a:buClrTx/>
              <a:buSzTx/>
              <a:buFont typeface="+mj-lt"/>
              <a:buAutoNum type="arabicPeriod"/>
              <a:tabLst/>
            </a:pPr>
            <a:endParaRPr lang="ar-IQ" sz="2000" b="1" dirty="0" smtClean="0">
              <a:latin typeface="Calibri" pitchFamily="34" charset="0"/>
              <a:ea typeface="Calibri" pitchFamily="34" charset="0"/>
              <a:cs typeface="Arial" pitchFamily="34" charset="0"/>
            </a:endParaRPr>
          </a:p>
          <a:p>
            <a:pPr marL="457200" marR="0" lvl="0" indent="-457200" defTabSz="914400" eaLnBrk="1" fontAlgn="base" latinLnBrk="0" hangingPunct="1">
              <a:lnSpc>
                <a:spcPct val="100000"/>
              </a:lnSpc>
              <a:spcBef>
                <a:spcPct val="0"/>
              </a:spcBef>
              <a:spcAft>
                <a:spcPct val="0"/>
              </a:spcAft>
              <a:buClrTx/>
              <a:buSzTx/>
              <a:buFont typeface="+mj-lt"/>
              <a:buAutoNum type="arabicPeriod"/>
              <a:tabLst/>
            </a:pPr>
            <a:endParaRPr lang="ar-IQ" sz="2000" b="1" dirty="0" smtClean="0">
              <a:latin typeface="Calibri" pitchFamily="34" charset="0"/>
              <a:ea typeface="Calibri" pitchFamily="34" charset="0"/>
              <a:cs typeface="Arial" pitchFamily="34" charset="0"/>
            </a:endParaRPr>
          </a:p>
          <a:p>
            <a:pPr marL="457200" marR="0" lvl="0" indent="-457200" defTabSz="914400" eaLnBrk="1" fontAlgn="base" latinLnBrk="0" hangingPunct="1">
              <a:lnSpc>
                <a:spcPct val="100000"/>
              </a:lnSpc>
              <a:spcBef>
                <a:spcPct val="0"/>
              </a:spcBef>
              <a:spcAft>
                <a:spcPct val="0"/>
              </a:spcAft>
              <a:buClrTx/>
              <a:buSzTx/>
              <a:buFont typeface="+mj-lt"/>
              <a:buAutoNum type="arabicPeriod"/>
              <a:tabLst/>
            </a:pPr>
            <a:endParaRPr kumimoji="0" lang="ar-IQ" sz="2000" b="1" i="0" u="none" strike="noStrike" cap="none" normalizeH="0" dirty="0" smtClean="0">
              <a:ln>
                <a:noFill/>
              </a:ln>
              <a:effectLst/>
              <a:latin typeface="Calibri" pitchFamily="34" charset="0"/>
              <a:ea typeface="Calibri" pitchFamily="34" charset="0"/>
              <a:cs typeface="Arial" pitchFamily="34" charset="0"/>
            </a:endParaRPr>
          </a:p>
          <a:p>
            <a:pPr marL="228600" marR="0" lvl="0" indent="-228600" defTabSz="914400" eaLnBrk="1" fontAlgn="base" latinLnBrk="0" hangingPunct="1">
              <a:lnSpc>
                <a:spcPct val="100000"/>
              </a:lnSpc>
              <a:spcBef>
                <a:spcPct val="0"/>
              </a:spcBef>
              <a:spcAft>
                <a:spcPct val="0"/>
              </a:spcAft>
              <a:buClrTx/>
              <a:buSzTx/>
              <a:buFont typeface="+mj-lt"/>
              <a:buAutoNum type="arabicPeriod"/>
              <a:tabLst/>
            </a:pPr>
            <a:endParaRPr kumimoji="0" lang="en-US" sz="1000" i="0"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20272" y="404664"/>
            <a:ext cx="1872208" cy="869239"/>
          </a:xfrm>
          <a:prstGeom prst="rect">
            <a:avLst/>
          </a:prstGeom>
        </p:spPr>
      </p:pic>
      <p:pic>
        <p:nvPicPr>
          <p:cNvPr id="5" name="Picture 4"/>
          <p:cNvPicPr>
            <a:picLocks noChangeAspect="1"/>
          </p:cNvPicPr>
          <p:nvPr/>
        </p:nvPicPr>
        <p:blipFill>
          <a:blip r:embed="rId3" cstate="print">
            <a:extLst>
              <a:ext uri="{BEBA8EAE-BF5A-486C-A8C5-ECC9F3942E4B}">
                <a14:imgProps xmlns:a14="http://schemas.microsoft.com/office/drawing/2010/main" xmlns="">
                  <a14:imgLayer r:embed="rId5">
                    <a14:imgEffect>
                      <a14:backgroundRemoval t="10000" b="90000" l="10000" r="90000"/>
                    </a14:imgEffect>
                  </a14:imgLayer>
                </a14:imgProps>
              </a:ext>
              <a:ext uri="{28A0092B-C50C-407E-A947-70E740481C1C}">
                <a14:useLocalDpi xmlns:a14="http://schemas.microsoft.com/office/drawing/2010/main" xmlns="" val="0"/>
              </a:ext>
            </a:extLst>
          </a:blip>
          <a:stretch>
            <a:fillRect/>
          </a:stretch>
        </p:blipFill>
        <p:spPr>
          <a:xfrm>
            <a:off x="0" y="260648"/>
            <a:ext cx="2654667" cy="1800200"/>
          </a:xfrm>
          <a:prstGeom prst="rect">
            <a:avLst/>
          </a:prstGeom>
        </p:spPr>
      </p:pic>
    </p:spTree>
    <p:extLst>
      <p:ext uri="{BB962C8B-B14F-4D97-AF65-F5344CB8AC3E}">
        <p14:creationId xmlns:p14="http://schemas.microsoft.com/office/powerpoint/2010/main" xmlns="" val="3167799996"/>
      </p:ext>
    </p:extLst>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774</TotalTime>
  <Words>327</Words>
  <Application>Microsoft Office PowerPoint</Application>
  <PresentationFormat>On-screen Show (4:3)</PresentationFormat>
  <Paragraphs>45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NewsPrint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Saif</cp:lastModifiedBy>
  <cp:revision>126</cp:revision>
  <dcterms:created xsi:type="dcterms:W3CDTF">2019-10-13T07:08:11Z</dcterms:created>
  <dcterms:modified xsi:type="dcterms:W3CDTF">2021-05-22T12:33:35Z</dcterms:modified>
</cp:coreProperties>
</file>