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2"/>
  </p:notesMasterIdLst>
  <p:sldIdLst>
    <p:sldId id="261" r:id="rId2"/>
    <p:sldId id="275" r:id="rId3"/>
    <p:sldId id="278" r:id="rId4"/>
    <p:sldId id="279" r:id="rId5"/>
    <p:sldId id="257" r:id="rId6"/>
    <p:sldId id="258" r:id="rId7"/>
    <p:sldId id="260" r:id="rId8"/>
    <p:sldId id="262" r:id="rId9"/>
    <p:sldId id="263" r:id="rId10"/>
    <p:sldId id="267"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AD0101"/>
    <a:srgbClr val="008080"/>
    <a:srgbClr val="339966"/>
    <a:srgbClr val="006600"/>
    <a:srgbClr val="336600"/>
    <a:srgbClr val="333300"/>
    <a:srgbClr val="C8BBBA"/>
    <a:srgbClr val="D9D9D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24" autoAdjust="0"/>
  </p:normalViewPr>
  <p:slideViewPr>
    <p:cSldViewPr>
      <p:cViewPr>
        <p:scale>
          <a:sx n="70" d="100"/>
          <a:sy n="70" d="100"/>
        </p:scale>
        <p:origin x="-1386" y="-7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79845FA-A293-40EB-ADFC-AD69FB4C5B09}" type="datetimeFigureOut">
              <a:rPr lang="ar-IQ" smtClean="0"/>
              <a:pPr/>
              <a:t>18/10/1442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D1A07F7-7CE2-4DFB-908A-B5ABD902B1A6}" type="slidenum">
              <a:rPr lang="ar-IQ" smtClean="0"/>
              <a:pPr/>
              <a:t>‹#›</a:t>
            </a:fld>
            <a:endParaRPr lang="ar-IQ"/>
          </a:p>
        </p:txBody>
      </p:sp>
    </p:spTree>
    <p:extLst>
      <p:ext uri="{BB962C8B-B14F-4D97-AF65-F5344CB8AC3E}">
        <p14:creationId xmlns="" xmlns:p14="http://schemas.microsoft.com/office/powerpoint/2010/main" val="28154752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220620E-878E-43C3-BFB7-C1E81027328E}" type="slidenum">
              <a:rPr lang="ar-IQ" smtClean="0"/>
              <a:pPr/>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220620E-878E-43C3-BFB7-C1E81027328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220620E-878E-43C3-BFB7-C1E81027328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220620E-878E-43C3-BFB7-C1E81027328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220620E-878E-43C3-BFB7-C1E81027328E}" type="slidenum">
              <a:rPr lang="ar-IQ" smtClean="0"/>
              <a:pPr/>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220620E-878E-43C3-BFB7-C1E81027328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220620E-878E-43C3-BFB7-C1E81027328E}" type="slidenum">
              <a:rPr lang="ar-IQ" smtClean="0"/>
              <a:pPr/>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220620E-878E-43C3-BFB7-C1E81027328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220620E-878E-43C3-BFB7-C1E81027328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220620E-878E-43C3-BFB7-C1E81027328E}" type="slidenum">
              <a:rPr lang="ar-IQ" smtClean="0"/>
              <a:pPr/>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B62AF-E5C3-47B0-A295-91C706533257}" type="datetimeFigureOut">
              <a:rPr lang="ar-IQ" smtClean="0"/>
              <a:pPr/>
              <a:t>18/10/1442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220620E-878E-43C3-BFB7-C1E81027328E}"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12B62AF-E5C3-47B0-A295-91C706533257}" type="datetimeFigureOut">
              <a:rPr lang="ar-IQ" smtClean="0"/>
              <a:pPr/>
              <a:t>18/10/1442</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A220620E-878E-43C3-BFB7-C1E81027328E}" type="slidenum">
              <a:rPr lang="ar-IQ" smtClean="0"/>
              <a:pPr/>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microsoft.com/office/2007/relationships/hdphoto" Target="../media/hdphoto7.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40568" y="0"/>
            <a:ext cx="10274158" cy="6858000"/>
          </a:xfrm>
          <a:prstGeom prst="rect">
            <a:avLst/>
          </a:prstGeom>
          <a:solidFill>
            <a:schemeClr val="accent4">
              <a:lumMod val="40000"/>
              <a:lumOff val="60000"/>
            </a:schemeClr>
          </a:solidFill>
        </p:spPr>
      </p:pic>
      <p:sp>
        <p:nvSpPr>
          <p:cNvPr id="9" name="Rounded Rectangle 8"/>
          <p:cNvSpPr/>
          <p:nvPr/>
        </p:nvSpPr>
        <p:spPr>
          <a:xfrm>
            <a:off x="-612576" y="0"/>
            <a:ext cx="10153128" cy="68580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sz="2400" dirty="0" smtClean="0"/>
          </a:p>
          <a:p>
            <a:pPr algn="ctr"/>
            <a:endParaRPr lang="en-US" sz="2400" dirty="0" smtClean="0"/>
          </a:p>
          <a:p>
            <a:pPr algn="ctr"/>
            <a:r>
              <a:rPr lang="ar-IQ" sz="3200" b="1" dirty="0" smtClean="0">
                <a:solidFill>
                  <a:srgbClr val="0070C0"/>
                </a:solidFill>
              </a:rPr>
              <a:t>المحاضرة </a:t>
            </a:r>
            <a:r>
              <a:rPr lang="ar-IQ" sz="3200" b="1" dirty="0" smtClean="0">
                <a:solidFill>
                  <a:srgbClr val="0070C0"/>
                </a:solidFill>
              </a:rPr>
              <a:t>الثانية</a:t>
            </a:r>
            <a:endParaRPr lang="en-US" sz="3200" b="1" dirty="0" smtClean="0">
              <a:solidFill>
                <a:srgbClr val="0070C0"/>
              </a:solidFill>
            </a:endParaRPr>
          </a:p>
          <a:p>
            <a:pPr algn="ctr"/>
            <a:endParaRPr lang="en-US" sz="3200" b="1" dirty="0" smtClean="0">
              <a:solidFill>
                <a:srgbClr val="0070C0"/>
              </a:solidFill>
            </a:endParaRPr>
          </a:p>
          <a:p>
            <a:pPr lvl="0" algn="ctr" fontAlgn="base">
              <a:spcBef>
                <a:spcPct val="0"/>
              </a:spcBef>
              <a:spcAft>
                <a:spcPct val="0"/>
              </a:spcAft>
            </a:pPr>
            <a:r>
              <a:rPr lang="ar-IQ" sz="3200" dirty="0" smtClean="0">
                <a:solidFill>
                  <a:schemeClr val="tx1"/>
                </a:solidFill>
                <a:latin typeface="Calibri" pitchFamily="34" charset="0"/>
                <a:ea typeface="Calibri" pitchFamily="34" charset="0"/>
                <a:cs typeface="Arial" pitchFamily="34" charset="0"/>
              </a:rPr>
              <a:t>كرة السلة </a:t>
            </a:r>
            <a:endParaRPr lang="en-US" sz="900" dirty="0" smtClean="0">
              <a:solidFill>
                <a:schemeClr val="tx1"/>
              </a:solidFill>
              <a:latin typeface="Arial" pitchFamily="34" charset="0"/>
              <a:cs typeface="Arial" pitchFamily="34" charset="0"/>
            </a:endParaRPr>
          </a:p>
          <a:p>
            <a:pPr lvl="0" algn="ctr" eaLnBrk="0" fontAlgn="base" hangingPunct="0">
              <a:spcBef>
                <a:spcPct val="0"/>
              </a:spcBef>
              <a:spcAft>
                <a:spcPct val="0"/>
              </a:spcAft>
            </a:pPr>
            <a:r>
              <a:rPr lang="ar-IQ" sz="3200" dirty="0" smtClean="0">
                <a:solidFill>
                  <a:schemeClr val="tx1"/>
                </a:solidFill>
                <a:latin typeface="Calibri" pitchFamily="34" charset="0"/>
                <a:ea typeface="Calibri" pitchFamily="34" charset="0"/>
                <a:cs typeface="Arial" pitchFamily="34" charset="0"/>
              </a:rPr>
              <a:t>لطلبة المرحلة الاولى  </a:t>
            </a:r>
            <a:endParaRPr lang="en-US" sz="900" dirty="0" smtClean="0">
              <a:solidFill>
                <a:schemeClr val="tx1"/>
              </a:solidFill>
              <a:latin typeface="Arial" pitchFamily="34" charset="0"/>
              <a:cs typeface="Arial" pitchFamily="34" charset="0"/>
            </a:endParaRPr>
          </a:p>
          <a:p>
            <a:pPr lvl="0" algn="ctr" eaLnBrk="0" fontAlgn="base" hangingPunct="0">
              <a:spcBef>
                <a:spcPct val="0"/>
              </a:spcBef>
              <a:spcAft>
                <a:spcPct val="0"/>
              </a:spcAft>
            </a:pPr>
            <a:r>
              <a:rPr lang="ar-IQ" sz="3200" dirty="0" smtClean="0">
                <a:solidFill>
                  <a:schemeClr val="tx1"/>
                </a:solidFill>
                <a:latin typeface="Calibri" pitchFamily="34" charset="0"/>
                <a:ea typeface="Calibri" pitchFamily="34" charset="0"/>
                <a:cs typeface="Arial" pitchFamily="34" charset="0"/>
              </a:rPr>
              <a:t>2020 – 2021 </a:t>
            </a:r>
            <a:endParaRPr lang="en-US" sz="900" dirty="0" smtClean="0">
              <a:solidFill>
                <a:schemeClr val="tx1"/>
              </a:solidFill>
              <a:latin typeface="Arial" pitchFamily="34" charset="0"/>
              <a:cs typeface="Arial" pitchFamily="34" charset="0"/>
            </a:endParaRPr>
          </a:p>
          <a:p>
            <a:pPr lvl="0" algn="ctr" eaLnBrk="0" fontAlgn="base" hangingPunct="0">
              <a:spcBef>
                <a:spcPct val="0"/>
              </a:spcBef>
              <a:spcAft>
                <a:spcPct val="0"/>
              </a:spcAft>
            </a:pPr>
            <a:r>
              <a:rPr lang="ar-IQ" sz="3200" dirty="0" smtClean="0">
                <a:solidFill>
                  <a:schemeClr val="tx1"/>
                </a:solidFill>
                <a:latin typeface="Calibri" pitchFamily="34" charset="0"/>
                <a:ea typeface="Calibri" pitchFamily="34" charset="0"/>
                <a:cs typeface="Arial" pitchFamily="34" charset="0"/>
              </a:rPr>
              <a:t>استاذ المادة </a:t>
            </a:r>
            <a:endParaRPr lang="en-US" sz="900" dirty="0" smtClean="0">
              <a:solidFill>
                <a:schemeClr val="tx1"/>
              </a:solidFill>
              <a:latin typeface="Arial" pitchFamily="34" charset="0"/>
              <a:cs typeface="Arial" pitchFamily="34" charset="0"/>
            </a:endParaRPr>
          </a:p>
          <a:p>
            <a:pPr lvl="0" algn="ctr" eaLnBrk="0" fontAlgn="base" hangingPunct="0">
              <a:spcBef>
                <a:spcPct val="0"/>
              </a:spcBef>
              <a:spcAft>
                <a:spcPct val="0"/>
              </a:spcAft>
            </a:pPr>
            <a:r>
              <a:rPr lang="ar-IQ" sz="3200" dirty="0" smtClean="0">
                <a:solidFill>
                  <a:schemeClr val="tx1"/>
                </a:solidFill>
                <a:latin typeface="Calibri" pitchFamily="34" charset="0"/>
                <a:ea typeface="Calibri" pitchFamily="34" charset="0"/>
                <a:cs typeface="Arial" pitchFamily="34" charset="0"/>
              </a:rPr>
              <a:t>أ.م ميادة خالد جاسم </a:t>
            </a:r>
            <a:endParaRPr lang="en-US" sz="3200" dirty="0" smtClean="0">
              <a:solidFill>
                <a:schemeClr val="tx1"/>
              </a:solidFill>
              <a:latin typeface="Calibri" pitchFamily="34" charset="0"/>
              <a:ea typeface="Calibri" pitchFamily="34" charset="0"/>
              <a:cs typeface="Arial" pitchFamily="34" charset="0"/>
            </a:endParaRPr>
          </a:p>
          <a:p>
            <a:pPr lvl="0" algn="ctr" eaLnBrk="0" fontAlgn="base" hangingPunct="0">
              <a:spcBef>
                <a:spcPct val="0"/>
              </a:spcBef>
              <a:spcAft>
                <a:spcPct val="0"/>
              </a:spcAft>
            </a:pPr>
            <a:r>
              <a:rPr lang="ar-IQ" sz="3200" dirty="0" smtClean="0">
                <a:solidFill>
                  <a:schemeClr val="tx1"/>
                </a:solidFill>
                <a:latin typeface="Calibri" pitchFamily="34" charset="0"/>
                <a:cs typeface="Arial" pitchFamily="34" charset="0"/>
              </a:rPr>
              <a:t>الدليمي </a:t>
            </a:r>
            <a:endParaRPr lang="ar-IQ" sz="2000" dirty="0" smtClean="0">
              <a:solidFill>
                <a:schemeClr val="tx1"/>
              </a:solidFill>
              <a:latin typeface="Arial" pitchFamily="34" charset="0"/>
              <a:cs typeface="Arial" pitchFamily="34" charset="0"/>
            </a:endParaRPr>
          </a:p>
          <a:p>
            <a:pPr algn="ctr"/>
            <a:endParaRPr lang="en-US" sz="2400" dirty="0" smtClean="0"/>
          </a:p>
          <a:p>
            <a:pPr algn="ctr"/>
            <a:endParaRPr lang="ar-IQ" sz="2400" b="1" dirty="0">
              <a:latin typeface="29LT Bukra Bold Italic" pitchFamily="34" charset="-78"/>
              <a:cs typeface="29LT Bukra Bold Italic" pitchFamily="34" charset="-78"/>
            </a:endParaRPr>
          </a:p>
        </p:txBody>
      </p:sp>
      <p:pic>
        <p:nvPicPr>
          <p:cNvPr id="7" name="Picture 6" descr="C:\Users\hayder\Desktop\صور سلة\بورد.jpg"/>
          <p:cNvPicPr/>
          <p:nvPr/>
        </p:nvPicPr>
        <p:blipFill>
          <a:blip r:embed="rId3" cstate="print"/>
          <a:srcRect/>
          <a:stretch>
            <a:fillRect/>
          </a:stretch>
        </p:blipFill>
        <p:spPr bwMode="auto">
          <a:xfrm>
            <a:off x="6228184" y="1988840"/>
            <a:ext cx="2915816" cy="3168352"/>
          </a:xfrm>
          <a:prstGeom prst="rect">
            <a:avLst/>
          </a:prstGeom>
          <a:noFill/>
          <a:ln w="9525">
            <a:noFill/>
            <a:miter lim="800000"/>
            <a:headEnd/>
            <a:tailEnd/>
          </a:ln>
        </p:spPr>
      </p:pic>
    </p:spTree>
    <p:extLst>
      <p:ext uri="{BB962C8B-B14F-4D97-AF65-F5344CB8AC3E}">
        <p14:creationId xmlns="" xmlns:p14="http://schemas.microsoft.com/office/powerpoint/2010/main" val="1663875375"/>
      </p:ext>
    </p:extLst>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11560" y="1412776"/>
            <a:ext cx="1327748" cy="1327748"/>
          </a:xfrm>
          <a:prstGeom prst="rect">
            <a:avLst/>
          </a:prstGeom>
        </p:spPr>
      </p:pic>
      <p:sp>
        <p:nvSpPr>
          <p:cNvPr id="13313" name="Rectangle 1"/>
          <p:cNvSpPr>
            <a:spLocks noChangeArrowheads="1"/>
          </p:cNvSpPr>
          <p:nvPr/>
        </p:nvSpPr>
        <p:spPr bwMode="auto">
          <a:xfrm rot="20900780">
            <a:off x="0" y="1516147"/>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ar-IQ" sz="8000" b="0" i="0" u="none" strike="noStrike" cap="none" normalizeH="0" baseline="0" dirty="0" smtClean="0">
                <a:ln>
                  <a:noFill/>
                </a:ln>
                <a:solidFill>
                  <a:srgbClr val="7030A0"/>
                </a:solidFill>
                <a:effectLst/>
                <a:latin typeface="Calibri" pitchFamily="34" charset="0"/>
                <a:ea typeface="Calibri" pitchFamily="34" charset="0"/>
                <a:cs typeface="Arial" pitchFamily="34" charset="0"/>
              </a:rPr>
              <a:t>شكرآ </a:t>
            </a:r>
            <a:r>
              <a:rPr lang="ar-IQ" sz="8000" dirty="0" smtClean="0">
                <a:solidFill>
                  <a:srgbClr val="7030A0"/>
                </a:solidFill>
              </a:rPr>
              <a:t>لإ</a:t>
            </a:r>
            <a:r>
              <a:rPr kumimoji="0" lang="ar-IQ" sz="8000" b="0" i="0" u="none" strike="noStrike" cap="none" normalizeH="0" baseline="0" dirty="0" smtClean="0">
                <a:ln>
                  <a:noFill/>
                </a:ln>
                <a:solidFill>
                  <a:srgbClr val="7030A0"/>
                </a:solidFill>
                <a:effectLst/>
                <a:latin typeface="Calibri" pitchFamily="34" charset="0"/>
                <a:ea typeface="Calibri" pitchFamily="34" charset="0"/>
                <a:cs typeface="Arial" pitchFamily="34" charset="0"/>
              </a:rPr>
              <a:t>صغائكم</a:t>
            </a:r>
            <a:endParaRPr kumimoji="0" lang="ar-IQ" sz="1800" b="0" i="0" u="none" strike="noStrike" cap="none" normalizeH="0" baseline="0" dirty="0" smtClean="0">
              <a:ln>
                <a:noFill/>
              </a:ln>
              <a:solidFill>
                <a:srgbClr val="7030A0"/>
              </a:solidFill>
              <a:effectLst/>
              <a:latin typeface="Arial" pitchFamily="34" charset="0"/>
              <a:cs typeface="Arial" pitchFamily="34" charset="0"/>
            </a:endParaRPr>
          </a:p>
        </p:txBody>
      </p:sp>
      <p:sp>
        <p:nvSpPr>
          <p:cNvPr id="4" name="عنوان 1"/>
          <p:cNvSpPr>
            <a:spLocks noGrp="1"/>
          </p:cNvSpPr>
          <p:nvPr/>
        </p:nvSpPr>
        <p:spPr>
          <a:xfrm rot="20628703">
            <a:off x="1167237" y="2765350"/>
            <a:ext cx="6793684" cy="1336501"/>
          </a:xfrm>
          <a:prstGeom prst="rect">
            <a:avLst/>
          </a:prstGeom>
        </p:spPr>
        <p:txBody>
          <a:bodyPr vert="horz" lIns="45720" tIns="0" rIns="45720" bIns="0" anchor="b" anchorCtr="0">
            <a:normAutofit/>
          </a:bodyPr>
          <a:lst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ar-IQ" sz="6000" dirty="0" smtClean="0">
                <a:solidFill>
                  <a:srgbClr val="7030A0"/>
                </a:solidFill>
              </a:rPr>
              <a:t>شكراً لإصغائكم</a:t>
            </a:r>
            <a:endParaRPr lang="ar-IQ" sz="6000" dirty="0">
              <a:solidFill>
                <a:srgbClr val="7030A0"/>
              </a:solidFill>
            </a:endParaRPr>
          </a:p>
        </p:txBody>
      </p:sp>
    </p:spTree>
    <p:extLst>
      <p:ext uri="{BB962C8B-B14F-4D97-AF65-F5344CB8AC3E}">
        <p14:creationId xmlns="" xmlns:p14="http://schemas.microsoft.com/office/powerpoint/2010/main" val="25682110"/>
      </p:ext>
    </p:extLst>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340768"/>
            <a:ext cx="9144000" cy="369332"/>
          </a:xfrm>
          <a:prstGeom prst="rect">
            <a:avLst/>
          </a:prstGeom>
        </p:spPr>
        <p:txBody>
          <a:bodyPr wrap="square">
            <a:spAutoFit/>
          </a:bodyPr>
          <a:lstStyle/>
          <a:p>
            <a:r>
              <a:rPr lang="ar-IQ" dirty="0" smtClean="0"/>
              <a:t>. </a:t>
            </a:r>
            <a:endParaRPr lang="en-US" dirty="0"/>
          </a:p>
        </p:txBody>
      </p:sp>
      <p:pic>
        <p:nvPicPr>
          <p:cNvPr id="4" name="Picture 3" descr="C:\Users\hayder\Desktop\صور سلة\بورد.jpg"/>
          <p:cNvPicPr/>
          <p:nvPr/>
        </p:nvPicPr>
        <p:blipFill>
          <a:blip r:embed="rId2" cstate="print"/>
          <a:srcRect/>
          <a:stretch>
            <a:fillRect/>
          </a:stretch>
        </p:blipFill>
        <p:spPr bwMode="auto">
          <a:xfrm>
            <a:off x="2339752" y="1484784"/>
            <a:ext cx="5133975" cy="4176464"/>
          </a:xfrm>
          <a:prstGeom prst="rect">
            <a:avLst/>
          </a:prstGeom>
          <a:noFill/>
          <a:ln w="9525">
            <a:noFill/>
            <a:miter lim="800000"/>
            <a:headEnd/>
            <a:tailEnd/>
          </a:ln>
        </p:spPr>
      </p:pic>
    </p:spTree>
    <p:extLst>
      <p:ext uri="{BB962C8B-B14F-4D97-AF65-F5344CB8AC3E}">
        <p14:creationId xmlns="" xmlns:p14="http://schemas.microsoft.com/office/powerpoint/2010/main" val="820117040"/>
      </p:ext>
    </p:extLst>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755576" y="3375288"/>
            <a:ext cx="8064896"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r>
            <a:br>
              <a:rPr kumimoji="0" 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br>
            <a:r>
              <a:rPr kumimoji="0" 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r>
            <a:br>
              <a:rPr kumimoji="0" 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br>
            <a:endParaRPr kumimoji="0" 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lang="en-US" sz="2000" b="1" dirty="0" smtClean="0">
              <a:solidFill>
                <a:srgbClr val="000000"/>
              </a:solidFill>
              <a:latin typeface="Calibri" pitchFamily="34" charset="0"/>
              <a:ea typeface="Times New Roman" pitchFamily="18"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a:r>
            <a:br>
              <a:rPr kumimoji="0" lang="en-US" sz="2000"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br>
            <a:r>
              <a:rPr kumimoji="0" lang="en-US" sz="1400" b="1" i="0" u="none" strike="noStrike" cap="none" normalizeH="0" baseline="0" dirty="0" smtClean="0">
                <a:ln>
                  <a:noFill/>
                </a:ln>
                <a:solidFill>
                  <a:srgbClr val="002738"/>
                </a:solidFill>
                <a:effectLst/>
                <a:latin typeface="Arial" pitchFamily="34" charset="0"/>
                <a:ea typeface="Times New Roman" pitchFamily="18" charset="0"/>
                <a:cs typeface="Arial" pitchFamily="34" charset="0"/>
              </a:rPr>
              <a:t/>
            </a:r>
            <a:br>
              <a:rPr kumimoji="0" lang="en-US" sz="1400" b="1" i="0" u="none" strike="noStrike" cap="none" normalizeH="0" baseline="0" dirty="0" smtClean="0">
                <a:ln>
                  <a:noFill/>
                </a:ln>
                <a:solidFill>
                  <a:srgbClr val="002738"/>
                </a:solidFill>
                <a:effectLst/>
                <a:latin typeface="Arial" pitchFamily="34" charset="0"/>
                <a:ea typeface="Times New Roman" pitchFamily="18" charset="0"/>
                <a:cs typeface="Arial" pitchFamily="34" charset="0"/>
              </a:rPr>
            </a:br>
            <a:r>
              <a:rPr kumimoji="0" lang="en-US" sz="1400" b="1" i="0" u="none" strike="noStrike" cap="none" normalizeH="0" baseline="0" dirty="0" smtClean="0">
                <a:ln>
                  <a:noFill/>
                </a:ln>
                <a:solidFill>
                  <a:srgbClr val="002738"/>
                </a:solidFill>
                <a:effectLst/>
                <a:latin typeface="Arial" pitchFamily="34" charset="0"/>
                <a:ea typeface="Times New Roman" pitchFamily="18" charset="0"/>
                <a:cs typeface="Arial" pitchFamily="34" charset="0"/>
              </a:rPr>
              <a:t/>
            </a:r>
            <a:br>
              <a:rPr kumimoji="0" lang="en-US" sz="1400" b="1" i="0" u="none" strike="noStrike" cap="none" normalizeH="0" baseline="0" dirty="0" smtClean="0">
                <a:ln>
                  <a:noFill/>
                </a:ln>
                <a:solidFill>
                  <a:srgbClr val="002738"/>
                </a:solidFill>
                <a:effectLst/>
                <a:latin typeface="Arial" pitchFamily="34" charset="0"/>
                <a:ea typeface="Times New Roman" pitchFamily="18" charset="0"/>
                <a:cs typeface="Arial" pitchFamily="34" charset="0"/>
              </a:rPr>
            </a:br>
            <a:r>
              <a:rPr kumimoji="0" lang="en-US" sz="1400" b="1" i="0" u="none" strike="noStrike" cap="none" normalizeH="0" baseline="0" dirty="0" smtClean="0">
                <a:ln>
                  <a:noFill/>
                </a:ln>
                <a:solidFill>
                  <a:srgbClr val="002738"/>
                </a:solidFill>
                <a:effectLst/>
                <a:latin typeface="Arial" pitchFamily="34" charset="0"/>
                <a:ea typeface="Times New Roman" pitchFamily="18" charset="0"/>
                <a:cs typeface="Arial" pitchFamily="34" charset="0"/>
              </a:rPr>
              <a:t/>
            </a:r>
            <a:br>
              <a:rPr kumimoji="0" lang="en-US" sz="1400" b="1" i="0" u="none" strike="noStrike" cap="none" normalizeH="0" baseline="0" dirty="0" smtClean="0">
                <a:ln>
                  <a:noFill/>
                </a:ln>
                <a:solidFill>
                  <a:srgbClr val="002738"/>
                </a:solidFill>
                <a:effectLst/>
                <a:latin typeface="Arial" pitchFamily="34" charset="0"/>
                <a:ea typeface="Times New Roman" pitchFamily="18" charset="0"/>
                <a:cs typeface="Arial" pitchFamily="34" charset="0"/>
              </a:rPr>
            </a:br>
            <a:r>
              <a:rPr kumimoji="0" lang="en-US" sz="1400" b="1" i="0" u="none" strike="noStrike" cap="none" normalizeH="0" baseline="0" dirty="0" smtClean="0">
                <a:ln>
                  <a:noFill/>
                </a:ln>
                <a:solidFill>
                  <a:srgbClr val="002738"/>
                </a:solidFill>
                <a:effectLst/>
                <a:latin typeface="Arial" pitchFamily="34" charset="0"/>
                <a:ea typeface="Times New Roman" pitchFamily="18" charset="0"/>
                <a:cs typeface="Arial" pitchFamily="34" charset="0"/>
              </a:rPr>
              <a:t/>
            </a:r>
            <a:br>
              <a:rPr kumimoji="0" lang="en-US" sz="1400" b="1" i="0" u="none" strike="noStrike" cap="none" normalizeH="0" baseline="0" dirty="0" smtClean="0">
                <a:ln>
                  <a:noFill/>
                </a:ln>
                <a:solidFill>
                  <a:srgbClr val="002738"/>
                </a:solidFill>
                <a:effectLst/>
                <a:latin typeface="Arial" pitchFamily="34" charset="0"/>
                <a:ea typeface="Times New Roman" pitchFamily="18" charset="0"/>
                <a:cs typeface="Arial" pitchFamily="34" charset="0"/>
              </a:rPr>
            </a:br>
            <a:r>
              <a:rPr kumimoji="0" lang="en-US" sz="1400" b="1" i="0" u="none" strike="noStrike" cap="none" normalizeH="0" baseline="0" dirty="0" smtClean="0">
                <a:ln>
                  <a:noFill/>
                </a:ln>
                <a:solidFill>
                  <a:srgbClr val="002738"/>
                </a:solidFill>
                <a:effectLst/>
                <a:latin typeface="Arial" pitchFamily="34" charset="0"/>
                <a:ea typeface="Times New Roman" pitchFamily="18" charset="0"/>
                <a:cs typeface="Arial" pitchFamily="34" charset="0"/>
              </a:rPr>
              <a:t/>
            </a:r>
            <a:br>
              <a:rPr kumimoji="0" lang="en-US" sz="1400" b="1" i="0" u="none" strike="noStrike" cap="none" normalizeH="0" baseline="0" dirty="0" smtClean="0">
                <a:ln>
                  <a:noFill/>
                </a:ln>
                <a:solidFill>
                  <a:srgbClr val="002738"/>
                </a:solidFill>
                <a:effectLst/>
                <a:latin typeface="Arial" pitchFamily="34" charset="0"/>
                <a:ea typeface="Times New Roman" pitchFamily="18" charset="0"/>
                <a:cs typeface="Arial" pitchFamily="34" charset="0"/>
              </a:rPr>
            </a:b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3779912" y="0"/>
            <a:ext cx="2311851" cy="461665"/>
          </a:xfrm>
          <a:prstGeom prst="rect">
            <a:avLst/>
          </a:prstGeom>
        </p:spPr>
        <p:txBody>
          <a:bodyPr wrap="none">
            <a:spAutoFit/>
          </a:bodyPr>
          <a:lstStyle/>
          <a:p>
            <a:pPr lvl="0" algn="l" fontAlgn="base">
              <a:spcBef>
                <a:spcPct val="0"/>
              </a:spcBef>
              <a:spcAft>
                <a:spcPct val="0"/>
              </a:spcAft>
            </a:pPr>
            <a:r>
              <a:rPr lang="ar-IQ" sz="2400" b="1" dirty="0" smtClean="0">
                <a:solidFill>
                  <a:schemeClr val="accent2">
                    <a:lumMod val="20000"/>
                    <a:lumOff val="80000"/>
                  </a:schemeClr>
                </a:solidFill>
                <a:latin typeface="Calibri" pitchFamily="34" charset="0"/>
                <a:ea typeface="Times New Roman" pitchFamily="18" charset="0"/>
                <a:cs typeface="Arial" pitchFamily="34" charset="0"/>
              </a:rPr>
              <a:t>المناولات بكرة السلة </a:t>
            </a:r>
            <a:endParaRPr lang="en-US" sz="1000" dirty="0" smtClean="0">
              <a:solidFill>
                <a:schemeClr val="accent2">
                  <a:lumMod val="20000"/>
                  <a:lumOff val="80000"/>
                </a:schemeClr>
              </a:solidFill>
              <a:latin typeface="Arial" pitchFamily="34" charset="0"/>
              <a:cs typeface="Arial" pitchFamily="34" charset="0"/>
            </a:endParaRPr>
          </a:p>
        </p:txBody>
      </p:sp>
      <p:sp>
        <p:nvSpPr>
          <p:cNvPr id="13313" name="Rectangle 1"/>
          <p:cNvSpPr>
            <a:spLocks noChangeArrowheads="1"/>
          </p:cNvSpPr>
          <p:nvPr/>
        </p:nvSpPr>
        <p:spPr bwMode="auto">
          <a:xfrm>
            <a:off x="827584" y="580620"/>
            <a:ext cx="7632848" cy="437042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a:t>
            </a:r>
            <a:r>
              <a:rPr kumimoji="0" lang="ar-SA" sz="2400" b="0" i="0" u="none" strike="noStrike" cap="none" normalizeH="0" baseline="0" dirty="0" smtClean="0">
                <a:ln>
                  <a:noFill/>
                </a:ln>
                <a:solidFill>
                  <a:srgbClr val="FF0000"/>
                </a:solidFill>
                <a:effectLst/>
                <a:latin typeface="Tahoma" pitchFamily="34" charset="0"/>
                <a:ea typeface="Calibri" pitchFamily="34" charset="0"/>
                <a:cs typeface="Tahoma" pitchFamily="34" charset="0"/>
              </a:rPr>
              <a:t>المنا ولة : </a:t>
            </a:r>
            <a:endParaRPr kumimoji="0" lang="ar-IQ" sz="2400" b="0" i="0" u="none" strike="noStrike" cap="none" normalizeH="0" baseline="0" dirty="0" smtClean="0">
              <a:ln>
                <a:noFill/>
              </a:ln>
              <a:solidFill>
                <a:srgbClr val="FF0000"/>
              </a:solidFill>
              <a:effectLst/>
              <a:latin typeface="Tahoma" pitchFamily="34" charset="0"/>
              <a:ea typeface="Calibri" pitchFamily="34" charset="0"/>
              <a:cs typeface="Tahoma" pitchFamily="34" charset="0"/>
            </a:endParaRPr>
          </a:p>
          <a:p>
            <a:pPr lvl="0" fontAlgn="base">
              <a:spcBef>
                <a:spcPct val="0"/>
              </a:spcBef>
              <a:spcAft>
                <a:spcPct val="0"/>
              </a:spcAft>
            </a:pPr>
            <a:endParaRPr kumimoji="0" lang="ar-IQ" b="0" i="0" u="none" strike="noStrike" cap="none" normalizeH="0" baseline="0" dirty="0" smtClean="0">
              <a:ln>
                <a:noFill/>
              </a:ln>
              <a:solidFill>
                <a:srgbClr val="FF0000"/>
              </a:solidFill>
              <a:effectLst/>
              <a:latin typeface="Tahoma" pitchFamily="34" charset="0"/>
              <a:ea typeface="Calibri" pitchFamily="34" charset="0"/>
              <a:cs typeface="Tahoma" pitchFamily="34" charset="0"/>
            </a:endParaRPr>
          </a:p>
          <a:p>
            <a:pPr lvl="0" fontAlgn="base">
              <a:spcBef>
                <a:spcPct val="0"/>
              </a:spcBef>
              <a:spcAft>
                <a:spcPct val="0"/>
              </a:spcAft>
            </a:pP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هي عملية رمي الكرة من لاعب الى آخر بصورة دقيقة وذلك تجنباً لقطعها من قبل الخصم ولغرض محاولةالوصول الى هدف الخصم بامان</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p>
          <a:p>
            <a:pPr marL="0" marR="0" lvl="0" indent="0" defTabSz="91440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ar-SA" sz="2400" b="0" i="0" u="none" strike="noStrike" cap="none" normalizeH="0" baseline="0" dirty="0" smtClean="0">
                <a:ln>
                  <a:noFill/>
                </a:ln>
                <a:solidFill>
                  <a:srgbClr val="FF0000"/>
                </a:solidFill>
                <a:effectLst/>
                <a:latin typeface="Tahoma" pitchFamily="34" charset="0"/>
                <a:ea typeface="Calibri" pitchFamily="34" charset="0"/>
                <a:cs typeface="Tahoma" pitchFamily="34" charset="0"/>
              </a:rPr>
              <a:t>ألأسس التي</a:t>
            </a:r>
            <a:r>
              <a:rPr kumimoji="0" lang="en-US" sz="2400" b="0" i="0" u="none" strike="noStrike" cap="none" normalizeH="0" baseline="0" dirty="0" smtClean="0">
                <a:ln>
                  <a:noFill/>
                </a:ln>
                <a:solidFill>
                  <a:srgbClr val="FF0000"/>
                </a:solidFill>
                <a:effectLst/>
                <a:latin typeface="Tahoma" pitchFamily="34" charset="0"/>
                <a:ea typeface="Calibri" pitchFamily="34" charset="0"/>
                <a:cs typeface="Tahoma" pitchFamily="34" charset="0"/>
              </a:rPr>
              <a:t> </a:t>
            </a:r>
            <a:r>
              <a:rPr kumimoji="0" lang="ar-SA" sz="2400" b="0" i="0" u="none" strike="noStrike" cap="none" normalizeH="0" baseline="0" dirty="0" smtClean="0">
                <a:ln>
                  <a:noFill/>
                </a:ln>
                <a:solidFill>
                  <a:srgbClr val="FF0000"/>
                </a:solidFill>
                <a:effectLst/>
                <a:latin typeface="Tahoma" pitchFamily="34" charset="0"/>
                <a:ea typeface="Calibri" pitchFamily="34" charset="0"/>
                <a:cs typeface="Tahoma" pitchFamily="34" charset="0"/>
              </a:rPr>
              <a:t>عليها تعتمد المناولات</a:t>
            </a:r>
            <a:r>
              <a:rPr kumimoji="0" lang="en-US" sz="2400" b="0" i="0" u="none" strike="noStrike" cap="none" normalizeH="0" baseline="0" dirty="0" smtClean="0">
                <a:ln>
                  <a:noFill/>
                </a:ln>
                <a:solidFill>
                  <a:srgbClr val="FF0000"/>
                </a:solidFill>
                <a:effectLst/>
                <a:latin typeface="Tahoma" pitchFamily="34" charset="0"/>
                <a:ea typeface="Calibri" pitchFamily="34" charset="0"/>
                <a:cs typeface="Tahoma" pitchFamily="34" charset="0"/>
              </a:rPr>
              <a:t> </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1-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طبيعة المستلم وقدرته</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2-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سرعة واتجاه</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المستلم</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3-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الوقت المستغرق للمناولة</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4-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سرعة واتجاه المناولة اذا كان</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المناول متحركاً</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8352928" cy="830997"/>
          </a:xfrm>
          <a:prstGeom prst="rect">
            <a:avLst/>
          </a:prstGeom>
        </p:spPr>
        <p:txBody>
          <a:bodyPr wrap="square">
            <a:spAutoFit/>
          </a:bodyPr>
          <a:lstStyle/>
          <a:p>
            <a:pPr lvl="0" eaLnBrk="0" fontAlgn="base" hangingPunct="0">
              <a:spcBef>
                <a:spcPct val="0"/>
              </a:spcBef>
              <a:spcAft>
                <a:spcPct val="0"/>
              </a:spcAft>
            </a:pPr>
            <a:r>
              <a:rPr lang="en-US" b="1" dirty="0" smtClean="0">
                <a:solidFill>
                  <a:srgbClr val="000000"/>
                </a:solidFill>
                <a:latin typeface="Calibri" pitchFamily="34" charset="0"/>
                <a:ea typeface="Times New Roman" pitchFamily="18" charset="0"/>
                <a:cs typeface="Arial" pitchFamily="34" charset="0"/>
              </a:rPr>
              <a:t/>
            </a:r>
            <a:br>
              <a:rPr lang="en-US" b="1" dirty="0" smtClean="0">
                <a:solidFill>
                  <a:srgbClr val="000000"/>
                </a:solidFill>
                <a:latin typeface="Calibri" pitchFamily="34" charset="0"/>
                <a:ea typeface="Times New Roman" pitchFamily="18" charset="0"/>
                <a:cs typeface="Arial" pitchFamily="34" charset="0"/>
              </a:rPr>
            </a:br>
            <a:r>
              <a:rPr lang="en-US" b="1" dirty="0" smtClean="0">
                <a:solidFill>
                  <a:srgbClr val="000000"/>
                </a:solidFill>
                <a:latin typeface="Calibri" pitchFamily="34" charset="0"/>
                <a:ea typeface="Times New Roman" pitchFamily="18" charset="0"/>
                <a:cs typeface="Arial" pitchFamily="34" charset="0"/>
              </a:rPr>
              <a:t/>
            </a:r>
            <a:br>
              <a:rPr lang="en-US" b="1" dirty="0" smtClean="0">
                <a:solidFill>
                  <a:srgbClr val="000000"/>
                </a:solidFill>
                <a:latin typeface="Calibri" pitchFamily="34" charset="0"/>
                <a:ea typeface="Times New Roman" pitchFamily="18" charset="0"/>
                <a:cs typeface="Arial" pitchFamily="34" charset="0"/>
              </a:rPr>
            </a:br>
            <a:endParaRPr lang="en-US" sz="1200" b="1" dirty="0" smtClean="0">
              <a:solidFill>
                <a:srgbClr val="002738"/>
              </a:solidFill>
              <a:latin typeface="Arial" pitchFamily="34" charset="0"/>
              <a:ea typeface="Times New Roman" pitchFamily="18" charset="0"/>
              <a:cs typeface="Arial" pitchFamily="34" charset="0"/>
            </a:endParaRPr>
          </a:p>
        </p:txBody>
      </p:sp>
      <p:sp>
        <p:nvSpPr>
          <p:cNvPr id="3" name="Rectangle 2"/>
          <p:cNvSpPr/>
          <p:nvPr/>
        </p:nvSpPr>
        <p:spPr>
          <a:xfrm>
            <a:off x="755576" y="692696"/>
            <a:ext cx="7488832" cy="4708981"/>
          </a:xfrm>
          <a:prstGeom prst="rect">
            <a:avLst/>
          </a:prstGeom>
        </p:spPr>
        <p:txBody>
          <a:bodyPr wrap="square">
            <a:spAutoFit/>
          </a:bodyPr>
          <a:lstStyle/>
          <a:p>
            <a:r>
              <a:rPr lang="ar-SA" sz="2400" dirty="0" smtClean="0">
                <a:solidFill>
                  <a:srgbClr val="FF0000"/>
                </a:solidFill>
              </a:rPr>
              <a:t>أهم النقاط التي يجب التأكيد عليها اثناء المناولة</a:t>
            </a:r>
            <a:r>
              <a:rPr lang="en-US" sz="2400" dirty="0" smtClean="0">
                <a:solidFill>
                  <a:srgbClr val="FF0000"/>
                </a:solidFill>
              </a:rPr>
              <a:t> </a:t>
            </a:r>
            <a:r>
              <a:rPr lang="en-US" dirty="0" smtClean="0"/>
              <a:t>:</a:t>
            </a:r>
            <a:endParaRPr lang="ar-IQ" dirty="0" smtClean="0"/>
          </a:p>
          <a:p>
            <a:r>
              <a:rPr lang="en-US" dirty="0" smtClean="0"/>
              <a:t/>
            </a:r>
            <a:br>
              <a:rPr lang="en-US" dirty="0" smtClean="0"/>
            </a:br>
            <a:r>
              <a:rPr lang="en-US" dirty="0" smtClean="0"/>
              <a:t>1-</a:t>
            </a:r>
            <a:r>
              <a:rPr lang="en-US" sz="2000" dirty="0" smtClean="0"/>
              <a:t> </a:t>
            </a:r>
            <a:r>
              <a:rPr lang="ar-SA" sz="2000" dirty="0" smtClean="0"/>
              <a:t>عدم مناولة الكرة الا اذا تأكدت انه لاتوجد فرصة لقطعها من قبل الخصم</a:t>
            </a:r>
            <a:r>
              <a:rPr lang="en-US" sz="2000" dirty="0" smtClean="0"/>
              <a:t> . </a:t>
            </a:r>
            <a:br>
              <a:rPr lang="en-US" sz="2000" dirty="0" smtClean="0"/>
            </a:br>
            <a:r>
              <a:rPr lang="en-US" sz="2000" dirty="0" smtClean="0"/>
              <a:t>2- </a:t>
            </a:r>
            <a:r>
              <a:rPr lang="ar-SA" sz="2000" dirty="0" smtClean="0"/>
              <a:t>الاعتماد على وضعية قدمي المدافع ووضعه من الملعب</a:t>
            </a:r>
            <a:r>
              <a:rPr lang="en-US" sz="2000" dirty="0" smtClean="0"/>
              <a:t> .</a:t>
            </a:r>
            <a:br>
              <a:rPr lang="en-US" sz="2000" dirty="0" smtClean="0"/>
            </a:br>
            <a:r>
              <a:rPr lang="en-US" sz="2000" dirty="0" smtClean="0"/>
              <a:t>3- </a:t>
            </a:r>
            <a:r>
              <a:rPr lang="ar-SA" sz="2000" dirty="0" smtClean="0"/>
              <a:t>تحديد اللاعب المستلم مهم جداً بالنسبة للمناول</a:t>
            </a:r>
            <a:r>
              <a:rPr lang="en-US" sz="2000" dirty="0" smtClean="0"/>
              <a:t> .</a:t>
            </a:r>
            <a:br>
              <a:rPr lang="en-US" sz="2000" dirty="0" smtClean="0"/>
            </a:br>
            <a:r>
              <a:rPr lang="en-US" sz="2000" dirty="0" smtClean="0"/>
              <a:t>4- </a:t>
            </a:r>
            <a:r>
              <a:rPr lang="ar-SA" sz="2000" dirty="0" smtClean="0"/>
              <a:t>ناول عالياً ضد قصار القامة ومرتدة ضد طوال القامة</a:t>
            </a:r>
            <a:r>
              <a:rPr lang="en-US" sz="2000" dirty="0" smtClean="0"/>
              <a:t> .</a:t>
            </a:r>
            <a:br>
              <a:rPr lang="en-US" sz="2000" dirty="0" smtClean="0"/>
            </a:br>
            <a:r>
              <a:rPr lang="en-US" sz="2000" dirty="0" smtClean="0"/>
              <a:t>5- </a:t>
            </a:r>
            <a:r>
              <a:rPr lang="ar-SA" sz="2000" dirty="0" smtClean="0"/>
              <a:t>ناول بسرعة ولكن ليس على حساب الدقة</a:t>
            </a:r>
            <a:r>
              <a:rPr lang="en-US" sz="2000" dirty="0" smtClean="0"/>
              <a:t> .</a:t>
            </a:r>
            <a:br>
              <a:rPr lang="en-US" sz="2000" dirty="0" smtClean="0"/>
            </a:br>
            <a:r>
              <a:rPr lang="en-US" sz="2000" dirty="0" smtClean="0"/>
              <a:t>6- </a:t>
            </a:r>
            <a:r>
              <a:rPr lang="ar-SA" sz="2000" dirty="0" smtClean="0"/>
              <a:t>الهدف من المناولة يجب ان يتم ايصال الكرة الى المستلم المحدد بسرعة وبدون تعثر في مسار الكرة</a:t>
            </a:r>
            <a:r>
              <a:rPr lang="en-US" sz="2000" dirty="0" smtClean="0"/>
              <a:t> .</a:t>
            </a:r>
            <a:br>
              <a:rPr lang="en-US" sz="2000" dirty="0" smtClean="0"/>
            </a:br>
            <a:r>
              <a:rPr lang="en-US" sz="2000" dirty="0" smtClean="0"/>
              <a:t>7- </a:t>
            </a:r>
            <a:r>
              <a:rPr lang="ar-SA" sz="2000" dirty="0" smtClean="0"/>
              <a:t>المناولة الى المسافات الطويلة تحتاج الى قوة وسرعة والمناولة للمسافات القصيرة تحتاج الى ليونة</a:t>
            </a:r>
            <a:r>
              <a:rPr lang="en-US" sz="2000" dirty="0" smtClean="0"/>
              <a:t> .</a:t>
            </a:r>
            <a:br>
              <a:rPr lang="en-US" sz="2000" dirty="0" smtClean="0"/>
            </a:br>
            <a:r>
              <a:rPr lang="en-US" sz="2000" dirty="0" smtClean="0"/>
              <a:t>8- </a:t>
            </a:r>
            <a:r>
              <a:rPr lang="ar-SA" sz="2000" dirty="0" smtClean="0"/>
              <a:t>على اللاعب ان يعرف جميع انواع المناولات ومتى يستخدم كل نوع</a:t>
            </a:r>
            <a:r>
              <a:rPr lang="en-US" sz="2000" dirty="0" smtClean="0"/>
              <a:t> .</a:t>
            </a:r>
            <a:br>
              <a:rPr lang="en-US" sz="2000" dirty="0" smtClean="0"/>
            </a:br>
            <a:r>
              <a:rPr lang="en-US" sz="2000" dirty="0" smtClean="0"/>
              <a:t>9- </a:t>
            </a:r>
            <a:r>
              <a:rPr lang="ar-SA" sz="2000" dirty="0" smtClean="0"/>
              <a:t>المناولة لاتعتمد على يقظة المستلم فقط بل على يقظة المناول ايضاً</a:t>
            </a:r>
            <a:r>
              <a:rPr lang="en-US" sz="2000" dirty="0" smtClean="0"/>
              <a:t> .</a:t>
            </a:r>
            <a:br>
              <a:rPr lang="en-US" sz="2000" dirty="0" smtClean="0"/>
            </a:br>
            <a:r>
              <a:rPr lang="en-US" sz="2000" dirty="0" smtClean="0"/>
              <a:t>10-</a:t>
            </a:r>
            <a:r>
              <a:rPr lang="ar-SA" sz="2000" dirty="0" smtClean="0"/>
              <a:t>اغلب المناولات يجب ان تنفذ بحيث تستلم الكرة بين الصدر والخصر</a:t>
            </a:r>
            <a:r>
              <a:rPr lang="en-US" sz="2000" dirty="0" smtClean="0"/>
              <a:t> .</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2987824" y="692696"/>
            <a:ext cx="3982244" cy="70480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FF0000"/>
                </a:solidFill>
                <a:effectLst/>
                <a:latin typeface="Tahoma" pitchFamily="34" charset="0"/>
                <a:ea typeface="Calibri" pitchFamily="34" charset="0"/>
                <a:cs typeface="Tahoma" pitchFamily="34" charset="0"/>
              </a:rPr>
              <a:t>انواع المناولات</a:t>
            </a:r>
            <a:r>
              <a:rPr kumimoji="0" lang="en-US" sz="2000" b="0" i="0" u="none" strike="noStrike" cap="none" normalizeH="0" baseline="0" dirty="0" smtClean="0">
                <a:ln>
                  <a:noFill/>
                </a:ln>
                <a:solidFill>
                  <a:srgbClr val="FF0000"/>
                </a:solidFill>
                <a:effectLst/>
                <a:latin typeface="Tahoma" pitchFamily="34" charset="0"/>
                <a:ea typeface="Calibri" pitchFamily="34" charset="0"/>
                <a:cs typeface="Tahoma" pitchFamily="34" charset="0"/>
              </a:rPr>
              <a:t> :</a:t>
            </a:r>
            <a:endParaRPr kumimoji="0" lang="ar-IQ" sz="2000" b="0" i="0" u="none" strike="noStrike" cap="none" normalizeH="0" baseline="0" dirty="0" smtClean="0">
              <a:ln>
                <a:noFill/>
              </a:ln>
              <a:solidFill>
                <a:srgbClr val="FF0000"/>
              </a:solidFill>
              <a:effectLst/>
              <a:latin typeface="Tahoma" pitchFamily="34" charset="0"/>
              <a:ea typeface="Calibri" pitchFamily="34" charset="0"/>
              <a:cs typeface="Tahoma"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ar-SA" b="0" i="0" u="none" strike="noStrike" cap="none" normalizeH="0" baseline="0" dirty="0" smtClean="0">
                <a:ln>
                  <a:noFill/>
                </a:ln>
                <a:solidFill>
                  <a:srgbClr val="0070C0"/>
                </a:solidFill>
                <a:effectLst/>
                <a:latin typeface="Tahoma" pitchFamily="34" charset="0"/>
                <a:ea typeface="Calibri" pitchFamily="34" charset="0"/>
                <a:cs typeface="Tahoma" pitchFamily="34" charset="0"/>
              </a:rPr>
              <a:t>المناولات باليدين وتقسم الى</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1-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المناولة الصدرية (المباشرة</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2-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المناولة المرتدة (غير المباشرة</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3-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المناولة من فوق الرأس</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4-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مناولة المذراة</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5-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مناولة الدفعة البسيطة</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 </a:t>
            </a:r>
            <a:endParaRPr kumimoji="0" lang="ar-IQ" b="0" i="0" u="none" strike="noStrike" cap="none" normalizeH="0" baseline="0" dirty="0" smtClean="0">
              <a:ln>
                <a:noFill/>
              </a:ln>
              <a:solidFill>
                <a:schemeClr val="tx1"/>
              </a:solidFill>
              <a:effectLst/>
              <a:latin typeface="Tahoma" pitchFamily="34" charset="0"/>
              <a:ea typeface="Calibri" pitchFamily="34" charset="0"/>
              <a:cs typeface="Tahoma"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6- المناولة الطويله من فوق الكتف</a:t>
            </a: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ar-SA" sz="2000" b="0" i="0" u="none" strike="noStrike" cap="none" normalizeH="0" baseline="0" dirty="0" smtClean="0">
                <a:ln>
                  <a:noFill/>
                </a:ln>
                <a:solidFill>
                  <a:srgbClr val="0070C0"/>
                </a:solidFill>
                <a:effectLst/>
                <a:latin typeface="Tahoma" pitchFamily="34" charset="0"/>
                <a:ea typeface="Calibri" pitchFamily="34" charset="0"/>
                <a:cs typeface="Tahoma" pitchFamily="34" charset="0"/>
              </a:rPr>
              <a:t>المناولاات باليد الواحدة وتقسم الى</a:t>
            </a:r>
            <a:r>
              <a:rPr kumimoji="0" lang="en-US" sz="2000" b="0" i="0" u="none" strike="noStrike" cap="none" normalizeH="0" baseline="0" dirty="0" smtClean="0">
                <a:ln>
                  <a:noFill/>
                </a:ln>
                <a:solidFill>
                  <a:srgbClr val="0070C0"/>
                </a:solidFill>
                <a:effectLst/>
                <a:latin typeface="Tahoma" pitchFamily="34" charset="0"/>
                <a:ea typeface="Calibri" pitchFamily="34" charset="0"/>
                <a:cs typeface="Tahoma" pitchFamily="34" charset="0"/>
              </a:rPr>
              <a:t> </a:t>
            </a: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1-</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المناولة المرتدة</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2-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المناولة من الكتف(الطويلة</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3-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المناولة الخطافية</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4-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المناولة من الاسفل</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المذراة</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5-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المناولة من الطبطبة</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6- </a:t>
            </a:r>
            <a:r>
              <a:rPr kumimoji="0" lang="ar-SA" b="0" i="0" u="none" strike="noStrike" cap="none" normalizeH="0" baseline="0" dirty="0" smtClean="0">
                <a:ln>
                  <a:noFill/>
                </a:ln>
                <a:solidFill>
                  <a:schemeClr val="tx1"/>
                </a:solidFill>
                <a:effectLst/>
                <a:latin typeface="Tahoma" pitchFamily="34" charset="0"/>
                <a:ea typeface="Calibri" pitchFamily="34" charset="0"/>
                <a:cs typeface="Tahoma" pitchFamily="34" charset="0"/>
              </a:rPr>
              <a:t>المناولة من خلف الظهر</a:t>
            </a:r>
            <a: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t>
            </a:r>
            <a:br>
              <a:rPr kumimoji="0" lang="en-US"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t/>
            </a:r>
            <a:br>
              <a:rPr kumimoji="0" lang="en-US" sz="1600" b="0" i="0" u="none" strike="noStrike" cap="none" normalizeH="0" baseline="0" dirty="0" smtClean="0">
                <a:ln>
                  <a:noFill/>
                </a:ln>
                <a:solidFill>
                  <a:schemeClr val="tx1"/>
                </a:solidFill>
                <a:effectLst/>
                <a:latin typeface="Tahoma" pitchFamily="34" charset="0"/>
                <a:ea typeface="Calibri" pitchFamily="34" charset="0"/>
                <a:cs typeface="Tahoma"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2972824168"/>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51720" y="620688"/>
            <a:ext cx="6264696" cy="646331"/>
          </a:xfrm>
          <a:prstGeom prst="rect">
            <a:avLst/>
          </a:prstGeom>
        </p:spPr>
        <p:txBody>
          <a:bodyPr wrap="square">
            <a:spAutoFit/>
          </a:bodyPr>
          <a:lstStyle/>
          <a:p>
            <a:r>
              <a:rPr lang="ar-SA" dirty="0" smtClean="0"/>
              <a:t/>
            </a:r>
            <a:br>
              <a:rPr lang="ar-SA" dirty="0" smtClean="0"/>
            </a:br>
            <a:endParaRPr lang="en-US" dirty="0"/>
          </a:p>
        </p:txBody>
      </p:sp>
      <p:sp>
        <p:nvSpPr>
          <p:cNvPr id="4" name="Rectangle 3"/>
          <p:cNvSpPr/>
          <p:nvPr/>
        </p:nvSpPr>
        <p:spPr>
          <a:xfrm>
            <a:off x="1187624" y="620688"/>
            <a:ext cx="6480720" cy="5539978"/>
          </a:xfrm>
          <a:prstGeom prst="rect">
            <a:avLst/>
          </a:prstGeom>
        </p:spPr>
        <p:txBody>
          <a:bodyPr wrap="square">
            <a:spAutoFit/>
          </a:bodyPr>
          <a:lstStyle/>
          <a:p>
            <a:r>
              <a:rPr lang="ar-IQ" sz="2000" dirty="0" smtClean="0">
                <a:solidFill>
                  <a:schemeClr val="accent1">
                    <a:lumMod val="60000"/>
                    <a:lumOff val="40000"/>
                  </a:schemeClr>
                </a:solidFill>
              </a:rPr>
              <a:t>التمريرة الصدرية </a:t>
            </a:r>
            <a:r>
              <a:rPr lang="en-US" sz="2000" dirty="0" smtClean="0">
                <a:solidFill>
                  <a:schemeClr val="accent1">
                    <a:lumMod val="60000"/>
                    <a:lumOff val="40000"/>
                  </a:schemeClr>
                </a:solidFill>
              </a:rPr>
              <a:t>: </a:t>
            </a:r>
            <a:endParaRPr lang="ar-IQ" sz="2000" dirty="0" smtClean="0">
              <a:solidFill>
                <a:schemeClr val="accent1">
                  <a:lumMod val="60000"/>
                  <a:lumOff val="40000"/>
                </a:schemeClr>
              </a:solidFill>
            </a:endParaRPr>
          </a:p>
          <a:p>
            <a:endParaRPr lang="ar-IQ" dirty="0" smtClean="0"/>
          </a:p>
          <a:p>
            <a:r>
              <a:rPr lang="ar-IQ" sz="2000" dirty="0" smtClean="0"/>
              <a:t>ان </a:t>
            </a:r>
            <a:r>
              <a:rPr lang="ar-IQ" sz="2000" dirty="0" smtClean="0"/>
              <a:t>أوَّل وأهم مهارة يجب على المُدرّب أن يغرسها في ذهن اللاعبين هي مهارة الإحساس بالكرة؛ باعتبارها بمثابة كلمة المرور للمهارات الأساسية اللاحقة. وهنالك العديد من التمارين المُتعارف عليها لدى المُدرّبين، من بعد ذلك تتمّ التمريرة الصدرية وهي من المهارات الأساسية الهجومية في كرة السلة، بحيث تحتلّ مرتبة جيّدة من حيث الأهمية بعد مهارة التصويب والإحساس، تِبعاً لتأثيرها على نتائج الأداء. والتمريرة الصدرية هي عملية دفع وتوجيه الكرة من لاعب إلى لاعب آخر بصورة دقيقة جداً؛ تجنّباً من قطعها من قِبل المنافس ولغايات محاولة الوصول إلى هدف المنافس بأمان. وسُمِّيَتْ بالتمريرة الصدرية؛ لأنها تُمسك باليدين من منطقة الصدر، حيث تنطلق مباشرة من صدر المُمرر إلى المستلم من منطقة الصدر أيضاً. ويمكن استخدامها في أي مكان في الملعب بواسطة أي لاعب، فالفريق الذي يمتاز بالتمريرات السريعة والدقيقة يدلّ على أن مستواه جيداً، إذ أنّ التمريرة المُتّصفة بالدقة تؤدي إلى تصويب دقيق جداً. وتُعدّ هذه التمريرة من أكثر أنواع التمريرات شيوعاً خلال اللعب؛ لذا ينبغي إعطاء أولوية تعليمها وخصوصاً في المراحل الابتدائية</a:t>
            </a:r>
            <a:r>
              <a:rPr lang="ar-IQ" dirty="0" smtClean="0"/>
              <a:t>.</a:t>
            </a:r>
            <a:br>
              <a:rPr lang="ar-IQ" dirty="0" smtClean="0"/>
            </a:br>
            <a:r>
              <a:rPr lang="ar-IQ" dirty="0" smtClean="0"/>
              <a:t/>
            </a:r>
            <a:br>
              <a:rPr lang="ar-IQ" dirty="0" smtClean="0"/>
            </a:br>
            <a:endParaRPr lang="en-US" dirty="0"/>
          </a:p>
        </p:txBody>
      </p:sp>
    </p:spTree>
    <p:extLst>
      <p:ext uri="{BB962C8B-B14F-4D97-AF65-F5344CB8AC3E}">
        <p14:creationId xmlns="" xmlns:p14="http://schemas.microsoft.com/office/powerpoint/2010/main" val="2651894551"/>
      </p:ext>
    </p:extLst>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971600" y="2111219"/>
            <a:ext cx="7344816" cy="3539430"/>
          </a:xfrm>
          <a:prstGeom prst="rect">
            <a:avLst/>
          </a:prstGeom>
          <a:solidFill>
            <a:schemeClr val="tx2">
              <a:lumMod val="10000"/>
              <a:lumOff val="9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lang="ar-IQ" sz="3200" dirty="0" smtClean="0">
                <a:solidFill>
                  <a:schemeClr val="accent1">
                    <a:lumMod val="60000"/>
                    <a:lumOff val="40000"/>
                  </a:schemeClr>
                </a:solidFill>
              </a:rPr>
              <a:t>مميزات التمريرة الصدرية </a:t>
            </a:r>
          </a:p>
          <a:p>
            <a:pPr lvl="0" algn="justLow" fontAlgn="base">
              <a:spcBef>
                <a:spcPct val="0"/>
              </a:spcBef>
              <a:spcAft>
                <a:spcPct val="0"/>
              </a:spcAft>
            </a:pPr>
            <a:endParaRPr lang="ar-IQ" sz="3200" dirty="0" smtClean="0"/>
          </a:p>
          <a:p>
            <a:pPr marL="457200" lvl="0" indent="-457200" algn="justLow" fontAlgn="base">
              <a:spcBef>
                <a:spcPct val="0"/>
              </a:spcBef>
              <a:spcAft>
                <a:spcPct val="0"/>
              </a:spcAft>
              <a:buFont typeface="+mj-lt"/>
              <a:buAutoNum type="arabicPeriod"/>
            </a:pPr>
            <a:r>
              <a:rPr lang="ar-IQ" sz="2400" dirty="0" smtClean="0"/>
              <a:t>سهولة </a:t>
            </a:r>
            <a:r>
              <a:rPr lang="ar-IQ" sz="2400" dirty="0" smtClean="0"/>
              <a:t>تنطيطها دون أي تغيير في مَسكة الكرة</a:t>
            </a:r>
            <a:r>
              <a:rPr lang="ar-IQ" sz="2400" dirty="0" smtClean="0"/>
              <a:t>.</a:t>
            </a:r>
          </a:p>
          <a:p>
            <a:pPr marL="457200" lvl="0" indent="-457200" algn="justLow" fontAlgn="base">
              <a:spcBef>
                <a:spcPct val="0"/>
              </a:spcBef>
              <a:spcAft>
                <a:spcPct val="0"/>
              </a:spcAft>
              <a:buFont typeface="+mj-lt"/>
              <a:buAutoNum type="arabicPeriod"/>
            </a:pPr>
            <a:r>
              <a:rPr lang="ar-IQ" sz="2400" dirty="0" smtClean="0"/>
              <a:t> </a:t>
            </a:r>
            <a:r>
              <a:rPr lang="ar-IQ" sz="2400" dirty="0" smtClean="0"/>
              <a:t>بإمكان اللاعب أن يقوم بالكثير من أنواع الخداع عند حاجته لذلك. </a:t>
            </a:r>
            <a:endParaRPr lang="ar-IQ" sz="2400" dirty="0" smtClean="0"/>
          </a:p>
          <a:p>
            <a:pPr marL="457200" lvl="0" indent="-457200" algn="justLow" fontAlgn="base">
              <a:spcBef>
                <a:spcPct val="0"/>
              </a:spcBef>
              <a:spcAft>
                <a:spcPct val="0"/>
              </a:spcAft>
              <a:buFont typeface="+mj-lt"/>
              <a:buAutoNum type="arabicPeriod"/>
            </a:pPr>
            <a:r>
              <a:rPr lang="ar-IQ" sz="2400" dirty="0" smtClean="0"/>
              <a:t>تُعدّ </a:t>
            </a:r>
            <a:r>
              <a:rPr lang="ar-IQ" sz="2400" dirty="0" smtClean="0"/>
              <a:t>من أسهل التمريرات من حيث الأداء. </a:t>
            </a:r>
            <a:endParaRPr lang="ar-IQ" sz="2400" dirty="0" smtClean="0"/>
          </a:p>
          <a:p>
            <a:pPr marL="457200" lvl="0" indent="-457200" algn="justLow" fontAlgn="base">
              <a:spcBef>
                <a:spcPct val="0"/>
              </a:spcBef>
              <a:spcAft>
                <a:spcPct val="0"/>
              </a:spcAft>
              <a:buFont typeface="+mj-lt"/>
              <a:buAutoNum type="arabicPeriod"/>
            </a:pPr>
            <a:r>
              <a:rPr lang="ar-IQ" sz="2400" dirty="0" smtClean="0"/>
              <a:t>تسمح </a:t>
            </a:r>
            <a:r>
              <a:rPr lang="ar-IQ" sz="2400" dirty="0" smtClean="0"/>
              <a:t>للتهديف دون التعديل في مَسك الكرة.</a:t>
            </a:r>
            <a:br>
              <a:rPr lang="ar-IQ" sz="2400" dirty="0" smtClean="0"/>
            </a:br>
            <a:r>
              <a:rPr lang="ar-IQ" sz="3200" dirty="0" smtClean="0"/>
              <a:t/>
            </a:r>
            <a:br>
              <a:rPr lang="ar-IQ" sz="3200" dirty="0" smtClean="0"/>
            </a:br>
            <a:endParaRPr kumimoji="0" lang="ar-IQ" sz="3200" b="0" i="0" strike="noStrike" cap="none" normalizeH="0" baseline="0" dirty="0" smtClean="0">
              <a:ln>
                <a:noFill/>
              </a:ln>
              <a:solidFill>
                <a:srgbClr val="7030A0"/>
              </a:solidFill>
              <a:effectLst/>
              <a:latin typeface="Arial" pitchFamily="34" charset="0"/>
              <a:cs typeface="Arial" pitchFamily="34" charset="0"/>
            </a:endParaRPr>
          </a:p>
        </p:txBody>
      </p:sp>
      <p:sp>
        <p:nvSpPr>
          <p:cNvPr id="15364" name="Rectangle 4"/>
          <p:cNvSpPr>
            <a:spLocks noChangeArrowheads="1"/>
          </p:cNvSpPr>
          <p:nvPr/>
        </p:nvSpPr>
        <p:spPr bwMode="auto">
          <a:xfrm>
            <a:off x="0" y="476672"/>
            <a:ext cx="9144000" cy="5001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05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1691680" y="908720"/>
            <a:ext cx="6480720" cy="1477328"/>
          </a:xfrm>
          <a:prstGeom prst="rect">
            <a:avLst/>
          </a:prstGeom>
        </p:spPr>
        <p:txBody>
          <a:bodyPr wrap="square">
            <a:spAutoFit/>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a:t>
            </a:r>
            <a:br>
              <a:rPr lang="en-US" dirty="0" smtClean="0"/>
            </a:br>
            <a:endParaRPr lang="en-US" dirty="0"/>
          </a:p>
        </p:txBody>
      </p:sp>
    </p:spTree>
    <p:extLst>
      <p:ext uri="{BB962C8B-B14F-4D97-AF65-F5344CB8AC3E}">
        <p14:creationId xmlns="" xmlns:p14="http://schemas.microsoft.com/office/powerpoint/2010/main" val="3340242971"/>
      </p:ext>
    </p:extLst>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59832" y="764704"/>
            <a:ext cx="5832648" cy="864096"/>
          </a:xfrm>
          <a:prstGeom prst="rect">
            <a:avLst/>
          </a:prstGeom>
          <a:solidFill>
            <a:srgbClr val="FFC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الاخطاء الشائعة للمناولة الصدرية </a:t>
            </a:r>
            <a:endParaRPr lang="ar-IQ" sz="3200" b="1" dirty="0">
              <a:effectLst>
                <a:outerShdw blurRad="38100" dist="38100" dir="2700000" algn="tl">
                  <a:srgbClr val="000000">
                    <a:alpha val="43137"/>
                  </a:srgbClr>
                </a:outerShdw>
              </a:effectLst>
            </a:endParaRPr>
          </a:p>
        </p:txBody>
      </p:sp>
      <p:sp>
        <p:nvSpPr>
          <p:cNvPr id="6" name="Rectangle 5"/>
          <p:cNvSpPr/>
          <p:nvPr/>
        </p:nvSpPr>
        <p:spPr>
          <a:xfrm>
            <a:off x="2286000" y="1988840"/>
            <a:ext cx="6174432" cy="2215991"/>
          </a:xfrm>
          <a:prstGeom prst="rect">
            <a:avLst/>
          </a:prstGeom>
        </p:spPr>
        <p:txBody>
          <a:bodyPr wrap="square">
            <a:spAutoFit/>
          </a:bodyPr>
          <a:lstStyle/>
          <a:p>
            <a:r>
              <a:rPr lang="ar-IQ" sz="2400" dirty="0" smtClean="0">
                <a:solidFill>
                  <a:schemeClr val="accent1">
                    <a:lumMod val="60000"/>
                    <a:lumOff val="40000"/>
                  </a:schemeClr>
                </a:solidFill>
              </a:rPr>
              <a:t>1.استخدام الذراعين فقط عند المناولة وخصوصا المبدئين </a:t>
            </a:r>
          </a:p>
          <a:p>
            <a:r>
              <a:rPr lang="ar-IQ" sz="2400" b="1" dirty="0" smtClean="0">
                <a:solidFill>
                  <a:schemeClr val="accent1">
                    <a:lumMod val="60000"/>
                    <a:lumOff val="40000"/>
                  </a:schemeClr>
                </a:solidFill>
              </a:rPr>
              <a:t>2. عدم مد المرفقين بشكل كامل اثناء المناولة </a:t>
            </a:r>
          </a:p>
          <a:p>
            <a:r>
              <a:rPr lang="ar-IQ" sz="2400" b="1" dirty="0" smtClean="0">
                <a:solidFill>
                  <a:schemeClr val="accent1">
                    <a:lumMod val="60000"/>
                    <a:lumOff val="40000"/>
                  </a:schemeClr>
                </a:solidFill>
              </a:rPr>
              <a:t>3.عدم نقل ثقل الجسم على القدم الامامية </a:t>
            </a:r>
          </a:p>
          <a:p>
            <a:r>
              <a:rPr lang="ar-IQ" sz="2400" b="1" dirty="0" smtClean="0">
                <a:solidFill>
                  <a:schemeClr val="accent1">
                    <a:lumMod val="60000"/>
                    <a:lumOff val="40000"/>
                  </a:schemeClr>
                </a:solidFill>
              </a:rPr>
              <a:t>4.عدم متابعة الاصابع والرسخ للكرة اثناء المناولة </a:t>
            </a:r>
          </a:p>
          <a:p>
            <a:r>
              <a:rPr lang="ar-IQ" sz="2400" b="1" dirty="0" smtClean="0">
                <a:solidFill>
                  <a:schemeClr val="accent1">
                    <a:lumMod val="60000"/>
                    <a:lumOff val="40000"/>
                  </a:schemeClr>
                </a:solidFill>
              </a:rPr>
              <a:t>5.وجود خصم بين المناول والمستلم </a:t>
            </a:r>
            <a:r>
              <a:rPr lang="en-US" sz="2000" b="1" dirty="0" smtClean="0">
                <a:solidFill>
                  <a:srgbClr val="0070C0"/>
                </a:solidFill>
              </a:rPr>
              <a:t/>
            </a:r>
            <a:br>
              <a:rPr lang="en-US" sz="2000" b="1" dirty="0" smtClean="0">
                <a:solidFill>
                  <a:srgbClr val="0070C0"/>
                </a:solidFill>
              </a:rPr>
            </a:br>
            <a:endParaRPr lang="en-US" b="1" dirty="0">
              <a:solidFill>
                <a:srgbClr val="0070C0"/>
              </a:solidFill>
            </a:endParaRPr>
          </a:p>
        </p:txBody>
      </p:sp>
    </p:spTree>
    <p:extLst>
      <p:ext uri="{BB962C8B-B14F-4D97-AF65-F5344CB8AC3E}">
        <p14:creationId xmlns="" xmlns:p14="http://schemas.microsoft.com/office/powerpoint/2010/main" val="4004489451"/>
      </p:ext>
    </p:extLst>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712" y="332656"/>
            <a:ext cx="4752528" cy="10801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b="1" dirty="0" smtClean="0">
                <a:latin typeface="29LT Bukra Bold Italic" pitchFamily="34" charset="-78"/>
                <a:cs typeface="29LT Bukra Bold Italic" pitchFamily="34" charset="-78"/>
              </a:rPr>
              <a:t>مزايا المناولة الصدرية المرتدة </a:t>
            </a:r>
            <a:endParaRPr lang="ar-IQ" sz="2400" b="1" dirty="0">
              <a:latin typeface="29LT Bukra Bold Italic" pitchFamily="34" charset="-78"/>
              <a:cs typeface="29LT Bukra Bold Italic" pitchFamily="34" charset="-78"/>
            </a:endParaRPr>
          </a:p>
        </p:txBody>
      </p:sp>
      <p:sp>
        <p:nvSpPr>
          <p:cNvPr id="13313" name="Rectangle 1"/>
          <p:cNvSpPr>
            <a:spLocks noChangeArrowheads="1"/>
          </p:cNvSpPr>
          <p:nvPr/>
        </p:nvSpPr>
        <p:spPr bwMode="auto">
          <a:xfrm>
            <a:off x="0" y="1671192"/>
            <a:ext cx="889248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defTabSz="914400" eaLnBrk="1" fontAlgn="base" latinLnBrk="0" hangingPunct="1">
              <a:lnSpc>
                <a:spcPct val="100000"/>
              </a:lnSpc>
              <a:spcBef>
                <a:spcPct val="0"/>
              </a:spcBef>
              <a:spcAft>
                <a:spcPct val="0"/>
              </a:spcAft>
              <a:buClrTx/>
              <a:buSzTx/>
              <a:buFont typeface="+mj-lt"/>
              <a:buAutoNum type="arabicPeriod"/>
              <a:tabLst/>
            </a:pPr>
            <a:r>
              <a:rPr lang="ar-IQ" sz="2000" b="1" dirty="0" smtClean="0">
                <a:latin typeface="Calibri" pitchFamily="34" charset="0"/>
                <a:ea typeface="Calibri" pitchFamily="34" charset="0"/>
                <a:cs typeface="Arial" pitchFamily="34" charset="0"/>
              </a:rPr>
              <a:t>تستخدم بشكل فعال ضد دفاع المنطقة </a:t>
            </a:r>
          </a:p>
          <a:p>
            <a:pPr marL="457200" marR="0" lvl="0" indent="-457200" defTabSz="914400" eaLnBrk="1" fontAlgn="base" latinLnBrk="0" hangingPunct="1">
              <a:lnSpc>
                <a:spcPct val="100000"/>
              </a:lnSpc>
              <a:spcBef>
                <a:spcPct val="0"/>
              </a:spcBef>
              <a:spcAft>
                <a:spcPct val="0"/>
              </a:spcAft>
              <a:buClrTx/>
              <a:buSzTx/>
              <a:buFont typeface="+mj-lt"/>
              <a:buAutoNum type="arabicPeriod"/>
              <a:tabLst/>
            </a:pPr>
            <a:r>
              <a:rPr lang="ar-IQ" sz="2000" b="1" dirty="0" smtClean="0">
                <a:latin typeface="Calibri" pitchFamily="34" charset="0"/>
                <a:ea typeface="Calibri" pitchFamily="34" charset="0"/>
                <a:cs typeface="Arial" pitchFamily="34" charset="0"/>
              </a:rPr>
              <a:t>تستخدم ضد المدافع الذي تكون ذراعاه مرفوعة للاعلى </a:t>
            </a:r>
          </a:p>
          <a:p>
            <a:pPr marL="457200" marR="0" lvl="0" indent="-457200" defTabSz="914400" eaLnBrk="1" fontAlgn="base" latinLnBrk="0" hangingPunct="1">
              <a:lnSpc>
                <a:spcPct val="100000"/>
              </a:lnSpc>
              <a:spcBef>
                <a:spcPct val="0"/>
              </a:spcBef>
              <a:spcAft>
                <a:spcPct val="0"/>
              </a:spcAft>
              <a:buClrTx/>
              <a:buSzTx/>
              <a:buFont typeface="+mj-lt"/>
              <a:buAutoNum type="arabicPeriod"/>
              <a:tabLst/>
            </a:pPr>
            <a:r>
              <a:rPr lang="ar-IQ" sz="2000" b="1" dirty="0" smtClean="0">
                <a:latin typeface="Calibri" pitchFamily="34" charset="0"/>
                <a:ea typeface="Calibri" pitchFamily="34" charset="0"/>
                <a:cs typeface="Arial" pitchFamily="34" charset="0"/>
              </a:rPr>
              <a:t>تستخدم ضد اللاعبين طوال القامة </a:t>
            </a:r>
          </a:p>
          <a:p>
            <a:pPr marL="457200" marR="0" lvl="0" indent="-457200" defTabSz="914400" eaLnBrk="1" fontAlgn="base" latinLnBrk="0" hangingPunct="1">
              <a:lnSpc>
                <a:spcPct val="100000"/>
              </a:lnSpc>
              <a:spcBef>
                <a:spcPct val="0"/>
              </a:spcBef>
              <a:spcAft>
                <a:spcPct val="0"/>
              </a:spcAft>
              <a:buClrTx/>
              <a:buSzTx/>
              <a:buFont typeface="+mj-lt"/>
              <a:buAutoNum type="arabicPeriod"/>
              <a:tabLst/>
            </a:pPr>
            <a:r>
              <a:rPr lang="ar-IQ" sz="2000" b="1" dirty="0" smtClean="0">
                <a:latin typeface="Calibri" pitchFamily="34" charset="0"/>
                <a:ea typeface="Calibri" pitchFamily="34" charset="0"/>
                <a:cs typeface="Arial" pitchFamily="34" charset="0"/>
              </a:rPr>
              <a:t>تستخدم للمسافات القصيرة والمتوسطة </a:t>
            </a:r>
          </a:p>
          <a:p>
            <a:pPr marL="457200" marR="0" lvl="0" indent="-457200" defTabSz="914400" eaLnBrk="1" fontAlgn="base" latinLnBrk="0" hangingPunct="1">
              <a:lnSpc>
                <a:spcPct val="100000"/>
              </a:lnSpc>
              <a:spcBef>
                <a:spcPct val="0"/>
              </a:spcBef>
              <a:spcAft>
                <a:spcPct val="0"/>
              </a:spcAft>
              <a:buClrTx/>
              <a:buSzTx/>
              <a:buFont typeface="+mj-lt"/>
              <a:buAutoNum type="arabicPeriod"/>
              <a:tabLst/>
            </a:pPr>
            <a:r>
              <a:rPr lang="ar-IQ" sz="2000" b="1" dirty="0" smtClean="0">
                <a:latin typeface="Calibri" pitchFamily="34" charset="0"/>
                <a:ea typeface="Calibri" pitchFamily="34" charset="0"/>
                <a:cs typeface="Arial" pitchFamily="34" charset="0"/>
              </a:rPr>
              <a:t>تسمح للخداع بدفع الكرة للارض  </a:t>
            </a:r>
          </a:p>
          <a:p>
            <a:pPr marL="457200" marR="0" lvl="0" indent="-457200" algn="ctr" defTabSz="914400" eaLnBrk="1" fontAlgn="base" latinLnBrk="0" hangingPunct="1">
              <a:lnSpc>
                <a:spcPct val="100000"/>
              </a:lnSpc>
              <a:spcBef>
                <a:spcPct val="0"/>
              </a:spcBef>
              <a:spcAft>
                <a:spcPct val="0"/>
              </a:spcAft>
              <a:buClrTx/>
              <a:buSzTx/>
              <a:tabLst/>
            </a:pPr>
            <a:r>
              <a:rPr lang="ar-IQ" sz="2000" b="1" dirty="0" smtClean="0">
                <a:solidFill>
                  <a:schemeClr val="accent1">
                    <a:lumMod val="60000"/>
                    <a:lumOff val="40000"/>
                  </a:schemeClr>
                </a:solidFill>
                <a:latin typeface="Calibri" pitchFamily="34" charset="0"/>
                <a:ea typeface="Calibri" pitchFamily="34" charset="0"/>
                <a:cs typeface="Arial" pitchFamily="34" charset="0"/>
              </a:rPr>
              <a:t>الاخطاء الشائعة للمناولة المرتدة </a:t>
            </a:r>
            <a:endParaRPr lang="ar-IQ" sz="2000" b="1" dirty="0" smtClean="0">
              <a:solidFill>
                <a:schemeClr val="accent1">
                  <a:lumMod val="60000"/>
                  <a:lumOff val="40000"/>
                </a:schemeClr>
              </a:solidFill>
              <a:latin typeface="Calibri" pitchFamily="34" charset="0"/>
              <a:ea typeface="Calibri" pitchFamily="34" charset="0"/>
              <a:cs typeface="Arial" pitchFamily="34" charset="0"/>
            </a:endParaRPr>
          </a:p>
          <a:p>
            <a:pPr marL="457200" marR="0" lvl="0" indent="-457200" algn="ctr" defTabSz="914400" eaLnBrk="1" fontAlgn="base" latinLnBrk="0" hangingPunct="1">
              <a:lnSpc>
                <a:spcPct val="100000"/>
              </a:lnSpc>
              <a:spcBef>
                <a:spcPct val="0"/>
              </a:spcBef>
              <a:spcAft>
                <a:spcPct val="0"/>
              </a:spcAft>
              <a:buClrTx/>
              <a:buSzTx/>
              <a:tabLst/>
            </a:pPr>
            <a:endParaRPr lang="ar-IQ" sz="2000" b="1" dirty="0" smtClean="0">
              <a:latin typeface="Calibri" pitchFamily="34" charset="0"/>
              <a:ea typeface="Calibri" pitchFamily="34" charset="0"/>
              <a:cs typeface="Arial" pitchFamily="34" charset="0"/>
            </a:endParaRPr>
          </a:p>
          <a:p>
            <a:pPr marL="457200" marR="0" lvl="0" indent="-457200" defTabSz="914400" eaLnBrk="1" fontAlgn="base" latinLnBrk="0" hangingPunct="1">
              <a:lnSpc>
                <a:spcPct val="100000"/>
              </a:lnSpc>
              <a:spcBef>
                <a:spcPct val="0"/>
              </a:spcBef>
              <a:spcAft>
                <a:spcPct val="0"/>
              </a:spcAft>
              <a:buClrTx/>
              <a:buSzTx/>
              <a:buFont typeface="+mj-lt"/>
              <a:buAutoNum type="arabicPeriod"/>
              <a:tabLst/>
            </a:pPr>
            <a:r>
              <a:rPr lang="ar-IQ" sz="2000" b="1" dirty="0" smtClean="0">
                <a:latin typeface="Calibri" pitchFamily="34" charset="0"/>
                <a:ea typeface="Calibri" pitchFamily="34" charset="0"/>
                <a:cs typeface="Arial" pitchFamily="34" charset="0"/>
              </a:rPr>
              <a:t>دفع الكرة بسرعة قليلة مما يسهل قطعها من قبل المنافس</a:t>
            </a:r>
          </a:p>
          <a:p>
            <a:pPr marL="457200" marR="0" lvl="0" indent="-457200" defTabSz="914400" eaLnBrk="1" fontAlgn="base" latinLnBrk="0" hangingPunct="1">
              <a:lnSpc>
                <a:spcPct val="100000"/>
              </a:lnSpc>
              <a:spcBef>
                <a:spcPct val="0"/>
              </a:spcBef>
              <a:spcAft>
                <a:spcPct val="0"/>
              </a:spcAft>
              <a:buClrTx/>
              <a:buSzTx/>
              <a:buFont typeface="+mj-lt"/>
              <a:buAutoNum type="arabicPeriod"/>
              <a:tabLst/>
            </a:pPr>
            <a:r>
              <a:rPr lang="ar-IQ" sz="2000" b="1" dirty="0" smtClean="0">
                <a:latin typeface="Calibri" pitchFamily="34" charset="0"/>
                <a:ea typeface="Calibri" pitchFamily="34" charset="0"/>
                <a:cs typeface="Arial" pitchFamily="34" charset="0"/>
              </a:rPr>
              <a:t>اتجاه الكرة يكون بعيدا عن اللاعب الزميل </a:t>
            </a:r>
          </a:p>
          <a:p>
            <a:pPr marL="457200" marR="0" lvl="0" indent="-457200" defTabSz="914400" eaLnBrk="1" fontAlgn="base" latinLnBrk="0" hangingPunct="1">
              <a:lnSpc>
                <a:spcPct val="100000"/>
              </a:lnSpc>
              <a:spcBef>
                <a:spcPct val="0"/>
              </a:spcBef>
              <a:spcAft>
                <a:spcPct val="0"/>
              </a:spcAft>
              <a:buClrTx/>
              <a:buSzTx/>
              <a:buFont typeface="+mj-lt"/>
              <a:buAutoNum type="arabicPeriod"/>
              <a:tabLst/>
            </a:pPr>
            <a:r>
              <a:rPr lang="ar-IQ" sz="2000" b="1" dirty="0" smtClean="0">
                <a:latin typeface="Calibri" pitchFamily="34" charset="0"/>
                <a:ea typeface="Calibri" pitchFamily="34" charset="0"/>
                <a:cs typeface="Arial" pitchFamily="34" charset="0"/>
              </a:rPr>
              <a:t>وصول الكرة اقل بكثير من مستوى خصر اللاعب الزميل </a:t>
            </a:r>
          </a:p>
          <a:p>
            <a:pPr marL="457200" marR="0" lvl="0" indent="-457200" defTabSz="914400" eaLnBrk="1" fontAlgn="base" latinLnBrk="0" hangingPunct="1">
              <a:lnSpc>
                <a:spcPct val="100000"/>
              </a:lnSpc>
              <a:spcBef>
                <a:spcPct val="0"/>
              </a:spcBef>
              <a:spcAft>
                <a:spcPct val="0"/>
              </a:spcAft>
              <a:buClrTx/>
              <a:buSzTx/>
              <a:buFont typeface="+mj-lt"/>
              <a:buAutoNum type="arabicPeriod"/>
              <a:tabLst/>
            </a:pPr>
            <a:r>
              <a:rPr lang="ar-IQ" sz="2000" b="1" dirty="0" smtClean="0">
                <a:latin typeface="Calibri" pitchFamily="34" charset="0"/>
                <a:ea typeface="Calibri" pitchFamily="34" charset="0"/>
                <a:cs typeface="Arial" pitchFamily="34" charset="0"/>
              </a:rPr>
              <a:t>عدم مد المرفقين كاملا </a:t>
            </a:r>
          </a:p>
          <a:p>
            <a:pPr marL="457200" marR="0" lvl="0" indent="-457200" defTabSz="914400" eaLnBrk="1" fontAlgn="base" latinLnBrk="0" hangingPunct="1">
              <a:lnSpc>
                <a:spcPct val="100000"/>
              </a:lnSpc>
              <a:spcBef>
                <a:spcPct val="0"/>
              </a:spcBef>
              <a:spcAft>
                <a:spcPct val="0"/>
              </a:spcAft>
              <a:buClrTx/>
              <a:buSzTx/>
              <a:buFont typeface="+mj-lt"/>
              <a:buAutoNum type="arabicPeriod"/>
              <a:tabLst/>
            </a:pPr>
            <a:r>
              <a:rPr lang="ar-IQ" sz="2000" b="1" dirty="0" smtClean="0">
                <a:latin typeface="Calibri" pitchFamily="34" charset="0"/>
                <a:ea typeface="Calibri" pitchFamily="34" charset="0"/>
                <a:cs typeface="Arial" pitchFamily="34" charset="0"/>
              </a:rPr>
              <a:t>عدم ميلان الرسخ باتجاه الكرة </a:t>
            </a:r>
            <a:endParaRPr lang="ar-IQ" sz="2000" b="1" dirty="0" smtClean="0">
              <a:latin typeface="Calibri" pitchFamily="34" charset="0"/>
              <a:ea typeface="Calibri" pitchFamily="34" charset="0"/>
              <a:cs typeface="Arial" pitchFamily="34" charset="0"/>
            </a:endParaRPr>
          </a:p>
          <a:p>
            <a:pPr marL="457200" marR="0" lvl="0" indent="-457200" defTabSz="914400" eaLnBrk="1" fontAlgn="base" latinLnBrk="0" hangingPunct="1">
              <a:lnSpc>
                <a:spcPct val="100000"/>
              </a:lnSpc>
              <a:spcBef>
                <a:spcPct val="0"/>
              </a:spcBef>
              <a:spcAft>
                <a:spcPct val="0"/>
              </a:spcAft>
              <a:buClrTx/>
              <a:buSzTx/>
              <a:buFont typeface="+mj-lt"/>
              <a:buAutoNum type="arabicPeriod"/>
              <a:tabLst/>
            </a:pPr>
            <a:endParaRPr kumimoji="0" lang="ar-IQ" sz="2000" b="1" i="0" u="none" strike="noStrike" cap="none" normalizeH="0" dirty="0" smtClean="0">
              <a:ln>
                <a:noFill/>
              </a:ln>
              <a:effectLst/>
              <a:latin typeface="Calibri" pitchFamily="34" charset="0"/>
              <a:ea typeface="Calibri" pitchFamily="34" charset="0"/>
              <a:cs typeface="Arial" pitchFamily="34" charset="0"/>
            </a:endParaRPr>
          </a:p>
          <a:p>
            <a:pPr marL="228600" marR="0" lvl="0" indent="-228600" defTabSz="914400" eaLnBrk="1" fontAlgn="base" latinLnBrk="0" hangingPunct="1">
              <a:lnSpc>
                <a:spcPct val="100000"/>
              </a:lnSpc>
              <a:spcBef>
                <a:spcPct val="0"/>
              </a:spcBef>
              <a:spcAft>
                <a:spcPct val="0"/>
              </a:spcAft>
              <a:buClrTx/>
              <a:buSzTx/>
              <a:buFont typeface="+mj-lt"/>
              <a:buAutoNum type="arabicPeriod"/>
              <a:tabLst/>
            </a:pPr>
            <a:endParaRPr kumimoji="0" lang="en-US" sz="1000" i="0" u="none" strike="noStrike" cap="none" normalizeH="0" baseline="0" dirty="0" smtClean="0">
              <a:ln>
                <a:noFill/>
              </a:ln>
              <a:solidFill>
                <a:schemeClr val="accent6">
                  <a:lumMod val="50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20272" y="404664"/>
            <a:ext cx="1872208" cy="869239"/>
          </a:xfrm>
          <a:prstGeom prst="rect">
            <a:avLst/>
          </a:prstGeom>
        </p:spPr>
      </p:pic>
      <p:pic>
        <p:nvPicPr>
          <p:cNvPr id="5" name="Picture 4"/>
          <p:cNvPicPr>
            <a:picLocks noChangeAspect="1"/>
          </p:cNvPicPr>
          <p:nvPr/>
        </p:nvPicPr>
        <p:blipFill>
          <a:blip r:embed="rId3" cstate="print">
            <a:extLst>
              <a:ext uri="{BEBA8EAE-BF5A-486C-A8C5-ECC9F3942E4B}">
                <a14:imgProps xmlns="" xmlns:a14="http://schemas.microsoft.com/office/drawing/2010/main">
                  <a14:imgLayer r:embed="rId5">
                    <a14:imgEffect>
                      <a14:backgroundRemoval t="10000" b="90000" l="10000" r="90000"/>
                    </a14:imgEffect>
                  </a14:imgLayer>
                </a14:imgProps>
              </a:ext>
              <a:ext uri="{28A0092B-C50C-407E-A947-70E740481C1C}">
                <a14:useLocalDpi xmlns="" xmlns:a14="http://schemas.microsoft.com/office/drawing/2010/main" val="0"/>
              </a:ext>
            </a:extLst>
          </a:blip>
          <a:stretch>
            <a:fillRect/>
          </a:stretch>
        </p:blipFill>
        <p:spPr>
          <a:xfrm>
            <a:off x="0" y="260648"/>
            <a:ext cx="2654667" cy="1800200"/>
          </a:xfrm>
          <a:prstGeom prst="rect">
            <a:avLst/>
          </a:prstGeom>
        </p:spPr>
      </p:pic>
    </p:spTree>
    <p:extLst>
      <p:ext uri="{BB962C8B-B14F-4D97-AF65-F5344CB8AC3E}">
        <p14:creationId xmlns="" xmlns:p14="http://schemas.microsoft.com/office/powerpoint/2010/main" val="3167799996"/>
      </p:ext>
    </p:extLst>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6"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819</TotalTime>
  <Words>394</Words>
  <Application>Microsoft Office PowerPoint</Application>
  <PresentationFormat>On-screen Show (4:3)</PresentationFormat>
  <Paragraphs>59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NewsPrint</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Saif</cp:lastModifiedBy>
  <cp:revision>131</cp:revision>
  <dcterms:created xsi:type="dcterms:W3CDTF">2019-10-13T07:08:11Z</dcterms:created>
  <dcterms:modified xsi:type="dcterms:W3CDTF">2021-05-29T19:02:29Z</dcterms:modified>
</cp:coreProperties>
</file>