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307" r:id="rId2"/>
    <p:sldId id="346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336026" y="244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المركبة     </a:t>
            </a:r>
            <a:r>
              <a:rPr lang="en-US" sz="2400" b="1" dirty="0" smtClean="0">
                <a:solidFill>
                  <a:srgbClr val="002060"/>
                </a:solidFill>
              </a:rPr>
              <a:t>component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135624" y="991052"/>
            <a:ext cx="7698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يقال للبيان الجزئي الغير متصل من البيان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انه مركبة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1949" y="2117693"/>
            <a:ext cx="8052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2 (V,E) be graph then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in connect graph is component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21275" y="291410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تعريف ثاني للمركبة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86697" y="3498278"/>
            <a:ext cx="8465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الجزئي الغير متصل المحتوي فعليا في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مركب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78809" y="4424204"/>
            <a:ext cx="4873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ملاحظة 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غير متصل يسمى مركبة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سهم لأعلى 1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داسي 2"/>
          <p:cNvSpPr/>
          <p:nvPr/>
        </p:nvSpPr>
        <p:spPr>
          <a:xfrm rot="19281651">
            <a:off x="2433374" y="3515529"/>
            <a:ext cx="1391480" cy="1175606"/>
          </a:xfrm>
          <a:prstGeom prst="hexag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عين 3"/>
          <p:cNvSpPr/>
          <p:nvPr/>
        </p:nvSpPr>
        <p:spPr>
          <a:xfrm>
            <a:off x="6284662" y="3354804"/>
            <a:ext cx="1340254" cy="134993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4336026" y="4068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     </a:t>
            </a:r>
            <a:r>
              <a:rPr lang="en-US" sz="2400" b="1" dirty="0" smtClean="0">
                <a:solidFill>
                  <a:srgbClr val="002060"/>
                </a:solidFill>
              </a:rPr>
              <a:t>cycle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99652" y="1468764"/>
            <a:ext cx="802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المتصل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منتظم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دارة ويرمز له بالرمز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451124" y="343637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423652" y="311682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812027" y="4788310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628104" y="4070555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1951704" y="4414684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823885" y="3696929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833420" y="3190567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6867833" y="4537588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7388944" y="3893576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61820" y="3883743"/>
            <a:ext cx="766916" cy="32446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سهم لأعلى 2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 rot="5400000">
            <a:off x="4075147" y="3341418"/>
            <a:ext cx="1000132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896552" y="4520145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432337" y="5055930"/>
            <a:ext cx="582115" cy="445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4970207" y="4984493"/>
            <a:ext cx="605138" cy="516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5396750" y="4448707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5039560" y="3377137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5400000">
            <a:off x="4542504" y="3819833"/>
            <a:ext cx="988144" cy="44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 flipV="1">
            <a:off x="5029201" y="4280302"/>
            <a:ext cx="910515" cy="70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16200000" flipH="1">
            <a:off x="4982870" y="4362520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5400000">
            <a:off x="4390395" y="441298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51986" y="221226"/>
            <a:ext cx="31790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العجلة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    Wheel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</a:rPr>
              <a:t>    </a:t>
            </a: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89935" y="1179871"/>
            <a:ext cx="8259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يقال للبيان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الذي يحتوي على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من الرؤوس حيث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انه عجله اذا كان مكون من داره 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r>
              <a:rPr kumimoji="0" lang="ar-IQ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مع رأس متجاور مع كل الرؤوس</a:t>
            </a:r>
            <a:r>
              <a:rPr kumimoji="0" lang="en-US" sz="2400" b="1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Cn-1</a:t>
            </a:r>
            <a:endParaRPr kumimoji="0" lang="en-US" sz="2400" b="1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327355" y="2206184"/>
            <a:ext cx="7433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ويرمز للعجلة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 عدد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952569" y="5088194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80156" y="56535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357717" y="416887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825614" y="412954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17575" y="5019367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803059" y="3062748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881717" y="3996813"/>
            <a:ext cx="678425" cy="32446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rot="10800000" flipV="1">
            <a:off x="4060724" y="4350774"/>
            <a:ext cx="93898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4436809" y="4918587"/>
            <a:ext cx="1145457" cy="19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سهم لأعلى 26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000364" y="3714752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608513" y="4321181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3643306" y="3714752"/>
            <a:ext cx="1571636" cy="1143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4114800" y="2298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النجمة    </a:t>
            </a:r>
            <a:r>
              <a:rPr lang="en-US" sz="2400" b="1" dirty="0" smtClean="0">
                <a:solidFill>
                  <a:srgbClr val="002060"/>
                </a:solidFill>
              </a:rPr>
              <a:t>stars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0440" y="787794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وليكنى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راس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V(G)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للشكل المتكون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وجميع حافات الواقعة عليه بالنجمة المعرفة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21226" y="2008690"/>
            <a:ext cx="837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let G = ( V , E ) be graph , vi    V ( G )    we say the graph of the vertex vi and every edges on it by stars define by vertex vi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5147187" y="348061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10581" y="349045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736259" y="3986981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98026" y="4213123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554362" y="33183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102078" y="4827639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965290" y="4994787"/>
            <a:ext cx="884903" cy="4572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2987" y="899652"/>
            <a:ext cx="218729" cy="364548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3272" y="2256504"/>
            <a:ext cx="218729" cy="364548"/>
          </a:xfrm>
          <a:prstGeom prst="rect">
            <a:avLst/>
          </a:prstGeom>
          <a:noFill/>
        </p:spPr>
      </p:pic>
      <p:sp>
        <p:nvSpPr>
          <p:cNvPr id="20" name="سهم لأعلى 19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36026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مسار      </a:t>
            </a:r>
            <a:r>
              <a:rPr lang="en-US" sz="2400" b="1" dirty="0" smtClean="0">
                <a:solidFill>
                  <a:srgbClr val="002060"/>
                </a:solidFill>
              </a:rPr>
              <a:t>(path) trajectory  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7135" y="914765"/>
            <a:ext cx="78166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المسار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متتابعة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خاليه من الرؤوس والحافات حيث يسمى الرأس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الابتداء ويسمى الرأس الثاني رأس الانتهاء بحيث يكون نهاية الحافة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الاولى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هي بداية الحافة الثانية ونهاية الحافة الثالثة هي بداية الحافة الثالثة وهكذا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53315" y="2757637"/>
            <a:ext cx="5803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 = v e1 , v1 e2 , ……………v en+1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654710" y="3695770"/>
            <a:ext cx="609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ملاحظه :-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يجوز في المسار تكرار الرؤوس والحافات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63677" y="4397929"/>
            <a:ext cx="8141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عند كتابة المسار يجوز كتابة على شكل متتابعة للحافات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5008377"/>
            <a:ext cx="722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we write the path we can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Of edges only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سهم إلى اليسار 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424368" y="4029075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875936" y="4498260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3412394" y="3386134"/>
            <a:ext cx="785818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2483700" y="345757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1209368" y="209386"/>
            <a:ext cx="759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في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التافهه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المسار متتابعة للرؤوس فقط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16194" y="840347"/>
            <a:ext cx="7353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null graph the path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only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93175" y="1274490"/>
            <a:ext cx="8037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كل حافتين متتاليتين في المسار تكونان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متجاوتين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ولكن العكس غير صحيح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هناك متتابعة في الحافات المتتالية المتجاورة ليس من الضروري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تكون مسار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954594" y="3456043"/>
            <a:ext cx="1061885" cy="58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042936" y="4004494"/>
            <a:ext cx="1354110" cy="119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4630993" y="39820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134463" y="3057832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62748" y="250230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035277" y="306766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1273277" y="3854245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885768" y="5053780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687096" y="3524864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308555" y="4075471"/>
            <a:ext cx="644014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873909" y="4109883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536723" y="3303638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615380" y="447367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2074605" y="3623187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3215148" y="3008669"/>
            <a:ext cx="87015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5161935" y="4232476"/>
            <a:ext cx="36310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W=(v1e1,v7e2,v2e2,v7e3,v7e4,v4</a:t>
            </a:r>
            <a:endParaRPr lang="ar-IQ" sz="2000" b="1" dirty="0"/>
          </a:p>
        </p:txBody>
      </p:sp>
      <p:sp>
        <p:nvSpPr>
          <p:cNvPr id="31" name="مستطيل 30"/>
          <p:cNvSpPr/>
          <p:nvPr/>
        </p:nvSpPr>
        <p:spPr>
          <a:xfrm>
            <a:off x="4881717" y="4807663"/>
            <a:ext cx="388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ليس مسار ولكنه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يجاور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029200" y="5486088"/>
            <a:ext cx="37499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(v1,e1,v7,e2,v7,e3,v7,e4 ) </a:t>
            </a:r>
            <a:endParaRPr lang="ar-IQ" sz="2000" b="1" dirty="0"/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لأعلى 3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3001743" y="4152142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710813" y="4601497"/>
            <a:ext cx="1401097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6200000" flipV="1">
            <a:off x="1187244" y="5110314"/>
            <a:ext cx="1106134" cy="29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مستطيل 36"/>
          <p:cNvSpPr/>
          <p:nvPr/>
        </p:nvSpPr>
        <p:spPr>
          <a:xfrm>
            <a:off x="4262284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المسار  </a:t>
            </a:r>
            <a:r>
              <a:rPr lang="en-US" sz="2400" b="1" dirty="0" smtClean="0">
                <a:solidFill>
                  <a:srgbClr val="002060"/>
                </a:solidFill>
              </a:rPr>
              <a:t> length of path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4144297" y="1032076"/>
            <a:ext cx="4497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المسار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967705" y="1032075"/>
            <a:ext cx="503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number of edge in path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7040489" y="1739998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ملاحظة:-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30593" y="2324171"/>
            <a:ext cx="749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تعريف المسار لا يشترط عدم تكرار الحافات والرؤوس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4188541" y="28698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التافه  </a:t>
            </a:r>
            <a:r>
              <a:rPr lang="en-US" sz="2400" b="1" dirty="0" err="1" smtClean="0">
                <a:solidFill>
                  <a:srgbClr val="002060"/>
                </a:solidFill>
              </a:rPr>
              <a:t>trivil</a:t>
            </a:r>
            <a:r>
              <a:rPr lang="en-US" sz="2400" b="1" dirty="0" smtClean="0">
                <a:solidFill>
                  <a:srgbClr val="002060"/>
                </a:solidFill>
              </a:rPr>
              <a:t> path    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678425" y="3433521"/>
            <a:ext cx="820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 الذي لا يحتوي على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ويمر بدون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ويمر خلال رأس واحد فقط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عقده ( لفه ) بدون حافة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رابط مستقيم 54"/>
          <p:cNvCxnSpPr/>
          <p:nvPr/>
        </p:nvCxnSpPr>
        <p:spPr>
          <a:xfrm rot="5400000" flipH="1" flipV="1">
            <a:off x="2558846" y="5129986"/>
            <a:ext cx="1096302" cy="9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1761338" y="5668297"/>
            <a:ext cx="1355488" cy="15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1202439" y="4181638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0" name="شكل بيضاوي 59"/>
          <p:cNvSpPr/>
          <p:nvPr/>
        </p:nvSpPr>
        <p:spPr>
          <a:xfrm>
            <a:off x="3080400" y="5395923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شكل بيضاوي 60"/>
          <p:cNvSpPr/>
          <p:nvPr/>
        </p:nvSpPr>
        <p:spPr>
          <a:xfrm>
            <a:off x="1197525" y="5504079"/>
            <a:ext cx="582116" cy="567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5" name="شكل بيضاوي 64"/>
          <p:cNvSpPr/>
          <p:nvPr/>
        </p:nvSpPr>
        <p:spPr>
          <a:xfrm>
            <a:off x="1209368" y="4218038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2954594" y="4208207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3052916" y="5456903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1170039" y="5594556"/>
            <a:ext cx="678426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4719484" y="4379961"/>
            <a:ext cx="3695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v1 to v1 &amp; v2 &amp;v3 to v3</a:t>
            </a:r>
            <a:endParaRPr lang="ar-IQ" sz="2400" b="1" dirty="0"/>
          </a:p>
        </p:txBody>
      </p:sp>
      <p:sp>
        <p:nvSpPr>
          <p:cNvPr id="70" name="مستطيل 69"/>
          <p:cNvSpPr/>
          <p:nvPr/>
        </p:nvSpPr>
        <p:spPr>
          <a:xfrm>
            <a:off x="5279922" y="4910901"/>
            <a:ext cx="3242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v4 to  v4  is trivial path</a:t>
            </a:r>
            <a:endParaRPr lang="ar-IQ" sz="2400" b="1" dirty="0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لأعلى 2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/>
      <p:bldP spid="40" grpId="0"/>
      <p:bldP spid="41" grpId="0"/>
      <p:bldP spid="43" grpId="0"/>
      <p:bldP spid="44" grpId="0"/>
      <p:bldP spid="59" grpId="0" animBg="1"/>
      <p:bldP spid="60" grpId="0" animBg="1"/>
      <p:bldP spid="61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810941" y="1384491"/>
            <a:ext cx="357190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810677" y="1741681"/>
            <a:ext cx="42862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6"/>
            <a:endCxn id="4" idx="0"/>
          </p:cNvCxnSpPr>
          <p:nvPr/>
        </p:nvCxnSpPr>
        <p:spPr>
          <a:xfrm flipV="1">
            <a:off x="1239305" y="1384491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3" idx="6"/>
            <a:endCxn id="4" idx="4"/>
          </p:cNvCxnSpPr>
          <p:nvPr/>
        </p:nvCxnSpPr>
        <p:spPr>
          <a:xfrm>
            <a:off x="1239305" y="2027433"/>
            <a:ext cx="1750231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4" idx="0"/>
          </p:cNvCxnSpPr>
          <p:nvPr/>
        </p:nvCxnSpPr>
        <p:spPr>
          <a:xfrm rot="5400000" flipH="1" flipV="1">
            <a:off x="3865445" y="438732"/>
            <a:ext cx="69850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>
            <a:stCxn id="4" idx="4"/>
          </p:cNvCxnSpPr>
          <p:nvPr/>
        </p:nvCxnSpPr>
        <p:spPr>
          <a:xfrm rot="16200000" flipH="1">
            <a:off x="3900370" y="1759540"/>
            <a:ext cx="1588" cy="18216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4133338" y="1990920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643042" y="5429264"/>
            <a:ext cx="92869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V="1">
            <a:off x="2571736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3214678" y="5357826"/>
            <a:ext cx="64294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V="1">
            <a:off x="3857620" y="5429264"/>
            <a:ext cx="714380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427406" y="427392"/>
            <a:ext cx="3433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P1= (v1 ,e1,v2,e2,v3)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5265176" y="1091070"/>
            <a:ext cx="36133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p2 = (v1,e8,v4,,e3,v3) </a:t>
            </a: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5279922" y="1784556"/>
            <a:ext cx="3603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p3= (v1,e6,v5,e4,v4,e3,v3)</a:t>
            </a: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2492478" y="9881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4350774" y="88490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468762" y="2772696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2551471" y="27579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958646" y="218276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3495368" y="95864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601496" y="1710813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613355" y="2816941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1681316" y="249247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91729" y="1902542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519084" y="1312607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993922" y="1784555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79522" y="1843548"/>
            <a:ext cx="796413" cy="30971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4188542" y="320907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ar-IQ" sz="2400" b="1" dirty="0" smtClean="0">
                <a:solidFill>
                  <a:srgbClr val="002060"/>
                </a:solidFill>
              </a:rPr>
              <a:t>المسار المفتوح    </a:t>
            </a:r>
            <a:r>
              <a:rPr lang="en-US" sz="2400" b="1" dirty="0" smtClean="0">
                <a:solidFill>
                  <a:srgbClr val="002060"/>
                </a:solidFill>
              </a:rPr>
              <a:t>open path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076632" y="4167718"/>
            <a:ext cx="769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المسار الذي يكون فيه رأس الابتداء لا يساوي رأس الانتهاء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424516" y="5058697"/>
            <a:ext cx="855406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إلى اليمين 39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سهم لأعلى 40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hlinkClick r:id="" action="ppaction://noaction" highlightClick="1">
              <a:snd r:embed="rId2" name="chimes.wav"/>
            </a:hlinkClick>
          </p:cNvPr>
          <p:cNvCxnSpPr/>
          <p:nvPr/>
        </p:nvCxnSpPr>
        <p:spPr>
          <a:xfrm>
            <a:off x="2893896" y="3976996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4277032" y="2741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المغلق   </a:t>
            </a:r>
            <a:r>
              <a:rPr lang="en-US" sz="2400" b="1" dirty="0" smtClean="0">
                <a:solidFill>
                  <a:srgbClr val="002060"/>
                </a:solidFill>
              </a:rPr>
              <a:t>closed path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87794" y="917310"/>
            <a:ext cx="6990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المسار الذي يكون فيه رأس الابتداء  =  رأس الانتهاء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94967" y="1468764"/>
            <a:ext cx="8214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path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wher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lnitlal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vertex equal the end vertex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19418" y="2108709"/>
            <a:ext cx="627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Ex:- </a:t>
            </a:r>
            <a:endParaRPr lang="ar-IQ" sz="2000" b="1" dirty="0"/>
          </a:p>
        </p:txBody>
      </p:sp>
      <p:cxnSp>
        <p:nvCxnSpPr>
          <p:cNvPr id="18" name="رابط مستقيم 17"/>
          <p:cNvCxnSpPr/>
          <p:nvPr/>
        </p:nvCxnSpPr>
        <p:spPr>
          <a:xfrm rot="16200000" flipH="1">
            <a:off x="2020529" y="3097161"/>
            <a:ext cx="884903" cy="8849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 flipV="1">
            <a:off x="1991033" y="3957487"/>
            <a:ext cx="919317" cy="894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>
            <a:off x="1145458" y="3111908"/>
            <a:ext cx="875072" cy="865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6200000" flipH="1">
            <a:off x="1120877" y="3996814"/>
            <a:ext cx="934064" cy="845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4203290" y="20734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المفتوح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           v1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836609" y="3008359"/>
            <a:ext cx="3974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v1,e1,v2,e2,v3,e5,v4 )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737562" y="3937508"/>
            <a:ext cx="4177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المسار المغلق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174171" y="4601187"/>
            <a:ext cx="4575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w=(v2,e2,v3,e3,v5,e4,v1e1,v2)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83459" y="3731342"/>
            <a:ext cx="752167" cy="39820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681316" y="275794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610464" y="361335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070556" y="3878825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578078" y="4852220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02890" y="3229898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153264" y="3229897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30245" y="421803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99651" y="4380271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303639" y="3583859"/>
            <a:ext cx="766916" cy="36870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34" name="رابط كسهم مستقيم 33"/>
          <p:cNvCxnSpPr/>
          <p:nvPr/>
        </p:nvCxnSpPr>
        <p:spPr>
          <a:xfrm rot="10800000">
            <a:off x="5043950" y="2300748"/>
            <a:ext cx="48669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rot="10800000">
            <a:off x="5397911" y="4144295"/>
            <a:ext cx="663676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سهم لأعلى 34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4" action="ppaction://hlinksldjump"/>
          </p:cNvPr>
          <p:cNvSpPr/>
          <p:nvPr/>
        </p:nvSpPr>
        <p:spPr>
          <a:xfrm>
            <a:off x="734794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9" grpId="0"/>
      <p:bldP spid="30" grpId="0"/>
      <p:bldP spid="31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5782</TotalTime>
  <Words>571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604</cp:revision>
  <dcterms:created xsi:type="dcterms:W3CDTF">2012-01-29T14:59:58Z</dcterms:created>
  <dcterms:modified xsi:type="dcterms:W3CDTF">2021-04-29T08:11:47Z</dcterms:modified>
</cp:coreProperties>
</file>