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FD57C1-A6B4-40AC-A0F7-DE8137AFB116}" type="datetimeFigureOut">
              <a:rPr lang="ar-IQ" smtClean="0"/>
              <a:t>04/04/1443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680450-CAE1-4456-ABDD-EF9349F18C7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FD57C1-A6B4-40AC-A0F7-DE8137AFB116}" type="datetimeFigureOut">
              <a:rPr lang="ar-IQ" smtClean="0"/>
              <a:t>04/04/1443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80450-CAE1-4456-ABDD-EF9349F18C7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FD57C1-A6B4-40AC-A0F7-DE8137AFB116}" type="datetimeFigureOut">
              <a:rPr lang="ar-IQ" smtClean="0"/>
              <a:t>04/04/1443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80450-CAE1-4456-ABDD-EF9349F18C7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FD57C1-A6B4-40AC-A0F7-DE8137AFB116}" type="datetimeFigureOut">
              <a:rPr lang="ar-IQ" smtClean="0"/>
              <a:t>04/04/1443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80450-CAE1-4456-ABDD-EF9349F18C70}" type="slidenum">
              <a:rPr lang="ar-IQ" smtClean="0"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FD57C1-A6B4-40AC-A0F7-DE8137AFB116}" type="datetimeFigureOut">
              <a:rPr lang="ar-IQ" smtClean="0"/>
              <a:t>04/04/1443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80450-CAE1-4456-ABDD-EF9349F18C70}" type="slidenum">
              <a:rPr lang="ar-IQ" smtClean="0"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FD57C1-A6B4-40AC-A0F7-DE8137AFB116}" type="datetimeFigureOut">
              <a:rPr lang="ar-IQ" smtClean="0"/>
              <a:t>04/04/1443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80450-CAE1-4456-ABDD-EF9349F18C70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FD57C1-A6B4-40AC-A0F7-DE8137AFB116}" type="datetimeFigureOut">
              <a:rPr lang="ar-IQ" smtClean="0"/>
              <a:t>04/04/1443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80450-CAE1-4456-ABDD-EF9349F18C70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FD57C1-A6B4-40AC-A0F7-DE8137AFB116}" type="datetimeFigureOut">
              <a:rPr lang="ar-IQ" smtClean="0"/>
              <a:t>04/04/1443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80450-CAE1-4456-ABDD-EF9349F18C70}" type="slidenum">
              <a:rPr lang="ar-IQ" smtClean="0"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FD57C1-A6B4-40AC-A0F7-DE8137AFB116}" type="datetimeFigureOut">
              <a:rPr lang="ar-IQ" smtClean="0"/>
              <a:t>04/04/1443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80450-CAE1-4456-ABDD-EF9349F18C70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3FD57C1-A6B4-40AC-A0F7-DE8137AFB116}" type="datetimeFigureOut">
              <a:rPr lang="ar-IQ" smtClean="0"/>
              <a:t>04/04/1443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680450-CAE1-4456-ABDD-EF9349F18C70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FD57C1-A6B4-40AC-A0F7-DE8137AFB116}" type="datetimeFigureOut">
              <a:rPr lang="ar-IQ" smtClean="0"/>
              <a:t>04/04/1443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680450-CAE1-4456-ABDD-EF9349F18C70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3FD57C1-A6B4-40AC-A0F7-DE8137AFB116}" type="datetimeFigureOut">
              <a:rPr lang="ar-IQ" smtClean="0"/>
              <a:t>04/04/1443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680450-CAE1-4456-ABDD-EF9349F18C70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326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IQ" sz="4400" b="1" dirty="0" smtClean="0">
                <a:solidFill>
                  <a:srgbClr val="FF0000"/>
                </a:solidFill>
              </a:rPr>
              <a:t>رسوم أطفال ( 1 )</a:t>
            </a:r>
          </a:p>
          <a:p>
            <a:pPr algn="ctr"/>
            <a:r>
              <a:rPr lang="ar-IQ" sz="4400" b="1" dirty="0" smtClean="0">
                <a:solidFill>
                  <a:srgbClr val="FF0000"/>
                </a:solidFill>
              </a:rPr>
              <a:t>قسم معلم صفوف أولى</a:t>
            </a:r>
          </a:p>
          <a:p>
            <a:pPr algn="ctr"/>
            <a:r>
              <a:rPr lang="ar-IQ" sz="4400" b="1" dirty="0" smtClean="0">
                <a:solidFill>
                  <a:srgbClr val="FF0000"/>
                </a:solidFill>
              </a:rPr>
              <a:t>المرحلة الثانية / الدراسة الصباحية ، والمسائية </a:t>
            </a:r>
          </a:p>
          <a:p>
            <a:pPr algn="ctr"/>
            <a:r>
              <a:rPr lang="ar-IQ" sz="4400" b="1" dirty="0" smtClean="0">
                <a:solidFill>
                  <a:srgbClr val="FF0000"/>
                </a:solidFill>
              </a:rPr>
              <a:t>مادة : رسوم أطفال </a:t>
            </a:r>
          </a:p>
          <a:p>
            <a:pPr algn="ctr"/>
            <a:r>
              <a:rPr lang="ar-IQ" sz="4400" b="1" dirty="0" smtClean="0">
                <a:solidFill>
                  <a:srgbClr val="FF0000"/>
                </a:solidFill>
              </a:rPr>
              <a:t>مدرس المادة : الدكتور حيدر مجيد </a:t>
            </a:r>
          </a:p>
          <a:p>
            <a:pPr algn="ctr"/>
            <a:r>
              <a:rPr lang="ar-IQ" sz="4400" b="1" dirty="0" smtClean="0">
                <a:solidFill>
                  <a:srgbClr val="FF0000"/>
                </a:solidFill>
              </a:rPr>
              <a:t>الأربعاء 9 تشرين الثاني 2021</a:t>
            </a:r>
          </a:p>
          <a:p>
            <a:endParaRPr lang="ar-IQ" dirty="0" smtClean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6926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ar-IQ" dirty="0" smtClean="0"/>
              <a:t> ان تدريب الطفل منذ نشأته على الأناقة ومشاهدته للعناية الأسرية بمظاهر الأناقة والجمال ، وحثه على حسن ترتيب أدواته ، والعناية بمظهره ، ومشاهدته آثار الجمال في البيت ، في هندسته وألوانه وحديقته ، وفي سنادين الأزهار واللوحات والوصور على حيطان البيت ، والمشاهدات التلفزيونة ، والمجلات وألبوم الصور الخاص بالعائلة وترتيبه ، وفي حديقة البيت ، والطيور التي فيها أو التي تربيها الاسرة ، وفي تنظيم طاولة الطعام وتصفيف الفاكهة والسلطات ، وتنظيم وتصفيف الأواني والصحون في المعرض الزجاجي .. الخ .</a:t>
            </a:r>
            <a:endParaRPr lang="en-US" dirty="0" smtClean="0"/>
          </a:p>
          <a:p>
            <a:pPr algn="just"/>
            <a:r>
              <a:rPr lang="ar-IQ" dirty="0" smtClean="0"/>
              <a:t>     واستصحاب الطفل في السفرات والنزهات للأطلاع على الطبيعة ومناظرها الخلابة ، وتوعيته والفات نظره لمواطن الجمال ، وتعبير الأبوين أمام الطفل عن التأثير بالمظاهر الجمالية ، وحثه على الأعتناء بمظهره وعنايته بترتيب أدواته ، وغرفته وفراشه ، وحثه على الرسم ، وتحسين خطه الكتابي ، وعمل الاشكال الفنية البسيطة من المواد الصناعية والطبيعية ، واعطائه الحرية على اختيار ملابسه ومساعدته في اختياراته .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chemeClr val="accent4"/>
                </a:solidFill>
                <a:effectLst/>
              </a:rPr>
              <a:t/>
            </a:r>
            <a:br>
              <a:rPr lang="ar-IQ" dirty="0" smtClean="0">
                <a:solidFill>
                  <a:schemeClr val="accent4"/>
                </a:solidFill>
                <a:effectLst/>
              </a:rPr>
            </a:br>
            <a:r>
              <a:rPr lang="ar-IQ" dirty="0" smtClean="0">
                <a:solidFill>
                  <a:schemeClr val="accent4"/>
                </a:solidFill>
                <a:effectLst/>
              </a:rPr>
              <a:t>التربية الفنية والجمالية :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ar-IQ" sz="3600" dirty="0" smtClean="0"/>
              <a:t>وجدت محاولات عدة لتصنيف ظواهر التذوق الجمالي ، وأن هذه المحاولات تنتمي في أغلبها لميدان الفلسفة الجمالية .</a:t>
            </a:r>
            <a:endParaRPr lang="en-US" sz="3600" dirty="0" smtClean="0"/>
          </a:p>
          <a:p>
            <a:pPr algn="just"/>
            <a:r>
              <a:rPr lang="ar-IQ" sz="3600" u="sng" dirty="0" smtClean="0"/>
              <a:t>يرى تشايلد </a:t>
            </a:r>
            <a:r>
              <a:rPr lang="en-US" sz="3600" u="sng" dirty="0" smtClean="0"/>
              <a:t>Child</a:t>
            </a:r>
            <a:r>
              <a:rPr lang="ar-IQ" sz="3600" u="sng" dirty="0" smtClean="0"/>
              <a:t> : أنه يوجد ثلاث عمليات يمكن تحليل التذوق وفقها ، وهي :</a:t>
            </a:r>
            <a:endParaRPr lang="en-US" sz="3600" dirty="0" smtClean="0"/>
          </a:p>
          <a:p>
            <a:pPr algn="just"/>
            <a:r>
              <a:rPr lang="ar-IQ" sz="3600" dirty="0" smtClean="0"/>
              <a:t>الحساسية الجمالية . التفضيل الجمالي . الحكم الجمالي .</a:t>
            </a:r>
            <a:endParaRPr lang="en-US" sz="3600" dirty="0" smtClean="0"/>
          </a:p>
          <a:p>
            <a:pPr algn="just"/>
            <a:r>
              <a:rPr lang="ar-IQ" sz="3600" dirty="0" smtClean="0"/>
              <a:t>ويرى تشايلد ان عمليات التذوق متداخلة ، يصعب الفصل بينها تماما ، ولكن يمكن رؤية ملامح كل منها بوضوح .</a:t>
            </a:r>
            <a:endParaRPr lang="en-US" sz="3600" dirty="0" smtClean="0"/>
          </a:p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 smtClean="0">
                <a:solidFill>
                  <a:schemeClr val="accent5"/>
                </a:solidFill>
                <a:effectLst/>
              </a:rPr>
              <a:t/>
            </a:r>
            <a:br>
              <a:rPr lang="ar-IQ" dirty="0" smtClean="0">
                <a:solidFill>
                  <a:schemeClr val="accent5"/>
                </a:solidFill>
                <a:effectLst/>
              </a:rPr>
            </a:br>
            <a:r>
              <a:rPr lang="ar-IQ" dirty="0" smtClean="0">
                <a:solidFill>
                  <a:schemeClr val="accent5"/>
                </a:solidFill>
                <a:effectLst/>
              </a:rPr>
              <a:t>تصنيف ظواهر التذوق الجمالي :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33265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ar-IQ" dirty="0" smtClean="0"/>
              <a:t>تعرف الحساسية الجمالية ، استجابة الفرد للمثيرات الجمالية . وأن هذه الاستجابة ينبغي أن تتفق مع مستويات محددة من مستويات الابداع في الفن .</a:t>
            </a:r>
            <a:endParaRPr lang="en-US" dirty="0" smtClean="0"/>
          </a:p>
          <a:p>
            <a:pPr algn="just"/>
            <a:r>
              <a:rPr lang="ar-IQ" dirty="0" smtClean="0"/>
              <a:t>وقد استخدمت مجموعة من المقاييس يمكن من خلالها تحديد مدى الحساسية الجمالية في مجالات الفنون المختلفة ، من ذلك ما يعرف بأختبار (مــايــر) الذي يتناول : </a:t>
            </a:r>
            <a:endParaRPr lang="en-US" dirty="0" smtClean="0"/>
          </a:p>
          <a:p>
            <a:pPr algn="just"/>
            <a:r>
              <a:rPr lang="ar-IQ" dirty="0" smtClean="0"/>
              <a:t>أ – التناسق </a:t>
            </a:r>
            <a:r>
              <a:rPr lang="en-US" dirty="0" smtClean="0"/>
              <a:t>Symmetry</a:t>
            </a:r>
            <a:r>
              <a:rPr lang="ar-IQ" dirty="0" smtClean="0"/>
              <a:t> .</a:t>
            </a:r>
            <a:endParaRPr lang="en-US" dirty="0" smtClean="0"/>
          </a:p>
          <a:p>
            <a:pPr algn="just"/>
            <a:r>
              <a:rPr lang="ar-IQ" dirty="0" smtClean="0"/>
              <a:t>ب – التوازن </a:t>
            </a:r>
            <a:r>
              <a:rPr lang="en-US" dirty="0" err="1" smtClean="0"/>
              <a:t>Blance</a:t>
            </a:r>
            <a:r>
              <a:rPr lang="ar-IQ" dirty="0" smtClean="0"/>
              <a:t> .</a:t>
            </a:r>
            <a:endParaRPr lang="en-US" dirty="0" smtClean="0"/>
          </a:p>
          <a:p>
            <a:pPr algn="just"/>
            <a:r>
              <a:rPr lang="ar-IQ" dirty="0" smtClean="0"/>
              <a:t>ج – الوحدة </a:t>
            </a:r>
            <a:r>
              <a:rPr lang="en-US" dirty="0" smtClean="0"/>
              <a:t>Unity </a:t>
            </a:r>
            <a:r>
              <a:rPr lang="ar-IQ" dirty="0" smtClean="0"/>
              <a:t> .</a:t>
            </a:r>
            <a:endParaRPr lang="en-US" dirty="0" smtClean="0"/>
          </a:p>
          <a:p>
            <a:pPr algn="just"/>
            <a:r>
              <a:rPr lang="ar-IQ" dirty="0" smtClean="0"/>
              <a:t>د – الإيقاع </a:t>
            </a:r>
            <a:r>
              <a:rPr lang="en-US" dirty="0" smtClean="0"/>
              <a:t>Rhythm</a:t>
            </a:r>
            <a:r>
              <a:rPr lang="ar-IQ" dirty="0" smtClean="0"/>
              <a:t> .</a:t>
            </a:r>
            <a:endParaRPr lang="en-US" dirty="0" smtClean="0"/>
          </a:p>
          <a:p>
            <a:pPr algn="just"/>
            <a:r>
              <a:rPr lang="ar-IQ" dirty="0" smtClean="0"/>
              <a:t>ويطبق هذا على الفنون البصرية ، بينما يطبق في مجال الفنون السمعية أختبار (اللحن ، أو التوافق </a:t>
            </a:r>
            <a:r>
              <a:rPr lang="en-US" dirty="0" smtClean="0"/>
              <a:t>Harmony</a:t>
            </a:r>
            <a:r>
              <a:rPr lang="ar-IQ" dirty="0" smtClean="0"/>
              <a:t> ، أو الايقاع) .</a:t>
            </a:r>
            <a:endParaRPr lang="en-US" dirty="0" smtClean="0"/>
          </a:p>
          <a:p>
            <a:pPr algn="just"/>
            <a:r>
              <a:rPr lang="ar-IQ" dirty="0" smtClean="0"/>
              <a:t>     وعند تطبيق الأختبار ، ينبغي الطلب من المفحوص (المتذوق) أن يحاول الحكم على العملين الذين يعرضان أفضل ، من الوجهة الجمالية ، وأن مقياس ذلك ما يحدده الخبراء مسبقا ، والدرجة التي يحصل عليها الفرد هي درجة لبيان الاتفاق مع أحكام الخبراء .</a:t>
            </a:r>
            <a:endParaRPr lang="en-US" dirty="0" smtClean="0"/>
          </a:p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ar-IQ" sz="2200" u="dotted" dirty="0" smtClean="0"/>
              <a:t/>
            </a:r>
            <a:br>
              <a:rPr lang="ar-IQ" sz="2200" u="dotted" dirty="0" smtClean="0"/>
            </a:br>
            <a:r>
              <a:rPr lang="ar-IQ" sz="3100" u="dotted" dirty="0" smtClean="0"/>
              <a:t>1 – الحساسية الجمالية </a:t>
            </a:r>
            <a:r>
              <a:rPr lang="en-US" sz="3100" u="dotted" dirty="0" smtClean="0"/>
              <a:t>Sensitivity</a:t>
            </a:r>
            <a:r>
              <a:rPr lang="ar-IQ" sz="3100" u="dotted" dirty="0" smtClean="0"/>
              <a:t> :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ar-IQ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4046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IQ" dirty="0" smtClean="0"/>
              <a:t> هو نوع من الاتجاه الجمالي الذي يتمثل في نزعة سلوكية عامة لدى المرئ ، وهو ما يجعله ينجذب نحو عمل معين دون غيره من الأعمال الفنية .</a:t>
            </a:r>
            <a:endParaRPr lang="en-US" dirty="0" smtClean="0"/>
          </a:p>
          <a:p>
            <a:pPr algn="just"/>
            <a:r>
              <a:rPr lang="ar-IQ" dirty="0" smtClean="0"/>
              <a:t>     والتفضيل الجمالي يتعلق بالقبول أو الرفض ، أو الحب ، أو النفور . ومن ثم يمكن تعريف التفضيل الجمالي بالآتي :</a:t>
            </a:r>
            <a:endParaRPr lang="en-US" dirty="0" smtClean="0"/>
          </a:p>
          <a:p>
            <a:pPr algn="just"/>
            <a:r>
              <a:rPr lang="ar-IQ" dirty="0" smtClean="0"/>
              <a:t>تعريف التفضيل الجمالي : التفضيل الجمالي هو الانجذاب نحو عمل فني دون غيره ، وهو يتعلق بالأثر الذي يدركه الفرد المتذوق أو الناقد ، وأن الأعمال الفنية التي تقدم الى المتذوق ينبغي أن تكون من مدارس واتجاهات فنية مختلفة .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ar-IQ" u="dotted" dirty="0" smtClean="0"/>
              <a:t>2</a:t>
            </a:r>
            <a:r>
              <a:rPr lang="ar-IQ" sz="3100" u="dotted" dirty="0" smtClean="0"/>
              <a:t> – التفضيل الجمالي </a:t>
            </a:r>
            <a:r>
              <a:rPr lang="en-US" sz="3100" u="dotted" dirty="0" smtClean="0"/>
              <a:t>Preference</a:t>
            </a:r>
            <a:r>
              <a:rPr lang="ar-IQ" sz="3100" u="dotted" dirty="0" smtClean="0"/>
              <a:t> :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5486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IQ" sz="3200" dirty="0" smtClean="0"/>
              <a:t> وهو مدى الاتفاق بين حكم الفرد الفني وحكم الخبراء على العمل الفني ، ويتوقف ذلك على مدى الثقافة البصرية ، وفهم جذور الأعمال الفنية ومضمونها والدوافع التي نفذت من أجلها.</a:t>
            </a:r>
            <a:endParaRPr lang="en-US" sz="3200" dirty="0" smtClean="0"/>
          </a:p>
          <a:p>
            <a:pPr algn="just"/>
            <a:r>
              <a:rPr lang="ar-IQ" sz="3200" dirty="0" smtClean="0"/>
              <a:t>     وتحقق ما تقدم عند مقارنة عمليتين ببعضهما حيث يطلب من الفرد بيان أي من العمليتين أفضل من الأخرى فنيا مع ذكر الأسباب ومنطقيتهما ، وتتحدد الدرجة وفقا لمدى اتفاقهما مع آراء الخبراء وأحكامهم الجمالية .</a:t>
            </a:r>
            <a:endParaRPr lang="ar-IQ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u="dotted" dirty="0" smtClean="0"/>
              <a:t>3 – الحكم الجمالي :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640" y="5486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886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ar-IQ" sz="4800" b="1" dirty="0" smtClean="0">
              <a:solidFill>
                <a:srgbClr val="FF0000"/>
              </a:solidFill>
            </a:endParaRPr>
          </a:p>
          <a:p>
            <a:pPr algn="ctr"/>
            <a:endParaRPr lang="ar-IQ" sz="4800" b="1" dirty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ar-IQ" sz="4800" b="1" dirty="0" smtClean="0">
                <a:solidFill>
                  <a:srgbClr val="FF0000"/>
                </a:solidFill>
              </a:rPr>
              <a:t>الى هنا تنتهي محاضرتنا لهذا اليوم على امل اللقاء بكم في المحاضرة القادمة .</a:t>
            </a:r>
          </a:p>
          <a:p>
            <a:pPr algn="ctr"/>
            <a:r>
              <a:rPr lang="ar-IQ" sz="4800" b="1" dirty="0" smtClean="0">
                <a:solidFill>
                  <a:srgbClr val="FF0000"/>
                </a:solidFill>
              </a:rPr>
              <a:t>الدكتور حيدر مجيد </a:t>
            </a:r>
            <a:endParaRPr lang="ar-IQ" sz="4800" b="1" dirty="0">
              <a:solidFill>
                <a:srgbClr val="FF0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2200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3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1440</TotalTime>
  <Words>563</Words>
  <Application>Microsoft Office PowerPoint</Application>
  <PresentationFormat>On-screen Show (4:3)</PresentationFormat>
  <Paragraphs>34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PowerPoint Presentation</vt:lpstr>
      <vt:lpstr> التربية الفنية والجمالية : </vt:lpstr>
      <vt:lpstr> تصنيف ظواهر التذوق الجمالي : </vt:lpstr>
      <vt:lpstr> 1 – الحساسية الجمالية Sensitivity : </vt:lpstr>
      <vt:lpstr> 2 – التفضيل الجمالي Preference :  </vt:lpstr>
      <vt:lpstr>3 – الحكم الجمالي 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اصول التربية الفنية في رياض الأطفال الاسبوع الثاني</dc:title>
  <dc:creator>Haedar</dc:creator>
  <cp:lastModifiedBy>spiderhouse</cp:lastModifiedBy>
  <cp:revision>15</cp:revision>
  <dcterms:created xsi:type="dcterms:W3CDTF">2020-05-11T22:38:58Z</dcterms:created>
  <dcterms:modified xsi:type="dcterms:W3CDTF">2021-11-09T17:52:24Z</dcterms:modified>
</cp:coreProperties>
</file>