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 id="272" r:id="rId3"/>
    <p:sldId id="257" r:id="rId4"/>
    <p:sldId id="276" r:id="rId5"/>
    <p:sldId id="258" r:id="rId6"/>
    <p:sldId id="259" r:id="rId7"/>
    <p:sldId id="260" r:id="rId8"/>
    <p:sldId id="261" r:id="rId9"/>
    <p:sldId id="262" r:id="rId10"/>
    <p:sldId id="263" r:id="rId11"/>
    <p:sldId id="267" r:id="rId12"/>
    <p:sldId id="268" r:id="rId13"/>
    <p:sldId id="273" r:id="rId14"/>
    <p:sldId id="269" r:id="rId15"/>
    <p:sldId id="270" r:id="rId16"/>
    <p:sldId id="271" r:id="rId17"/>
    <p:sldId id="264" r:id="rId18"/>
    <p:sldId id="265" r:id="rId19"/>
    <p:sldId id="275" r:id="rId20"/>
    <p:sldId id="274"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8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5B4486-4687-42A1-83FE-B165F1C06E35}"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71314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5B4486-4687-42A1-83FE-B165F1C06E35}"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42359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5B4486-4687-42A1-83FE-B165F1C06E35}"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061D60-C811-47CE-AE51-B90CA9830F29}"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3288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15B4486-4687-42A1-83FE-B165F1C06E35}" type="datetimeFigureOut">
              <a:rPr lang="en-US" smtClean="0"/>
              <a:t>6/15/2023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3325122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15B4486-4687-42A1-83FE-B165F1C06E35}" type="datetimeFigureOut">
              <a:rPr lang="en-US" smtClean="0"/>
              <a:t>6/15/2023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61D60-C811-47CE-AE51-B90CA9830F29}"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1600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15B4486-4687-42A1-83FE-B165F1C06E35}" type="datetimeFigureOut">
              <a:rPr lang="en-US" smtClean="0"/>
              <a:t>6/15/2023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3125496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5B4486-4687-42A1-83FE-B165F1C06E35}"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4035232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5B4486-4687-42A1-83FE-B165F1C06E35}"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982345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5B4486-4687-42A1-83FE-B165F1C06E35}"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350168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5B4486-4687-42A1-83FE-B165F1C06E35}" type="datetimeFigureOut">
              <a:rPr lang="en-US" smtClean="0"/>
              <a:t>6/15/2023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209177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5B4486-4687-42A1-83FE-B165F1C06E35}" type="datetimeFigureOut">
              <a:rPr lang="en-US" smtClean="0"/>
              <a:t>6/15/2023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127311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5B4486-4687-42A1-83FE-B165F1C06E35}" type="datetimeFigureOut">
              <a:rPr lang="en-US" smtClean="0"/>
              <a:t>6/15/2023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424351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5B4486-4687-42A1-83FE-B165F1C06E35}" type="datetimeFigureOut">
              <a:rPr lang="en-US" smtClean="0"/>
              <a:t>6/15/2023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262626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B4486-4687-42A1-83FE-B165F1C06E35}" type="datetimeFigureOut">
              <a:rPr lang="en-US" smtClean="0"/>
              <a:t>6/15/2023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413492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B4486-4687-42A1-83FE-B165F1C06E35}" type="datetimeFigureOut">
              <a:rPr lang="en-US" smtClean="0"/>
              <a:t>6/15/2023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1556601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5B4486-4687-42A1-83FE-B165F1C06E35}" type="datetimeFigureOut">
              <a:rPr lang="en-US" smtClean="0"/>
              <a:t>6/15/2023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61D60-C811-47CE-AE51-B90CA9830F29}" type="slidenum">
              <a:rPr lang="en-US" smtClean="0"/>
              <a:t>‹#›</a:t>
            </a:fld>
            <a:endParaRPr lang="en-US"/>
          </a:p>
        </p:txBody>
      </p:sp>
    </p:spTree>
    <p:extLst>
      <p:ext uri="{BB962C8B-B14F-4D97-AF65-F5344CB8AC3E}">
        <p14:creationId xmlns:p14="http://schemas.microsoft.com/office/powerpoint/2010/main" val="300659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5B4486-4687-42A1-83FE-B165F1C06E35}" type="datetimeFigureOut">
              <a:rPr lang="en-US" smtClean="0"/>
              <a:t>6/15/2023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0061D60-C811-47CE-AE51-B90CA9830F29}" type="slidenum">
              <a:rPr lang="en-US" smtClean="0"/>
              <a:t>‹#›</a:t>
            </a:fld>
            <a:endParaRPr lang="en-US"/>
          </a:p>
        </p:txBody>
      </p:sp>
    </p:spTree>
    <p:extLst>
      <p:ext uri="{BB962C8B-B14F-4D97-AF65-F5344CB8AC3E}">
        <p14:creationId xmlns:p14="http://schemas.microsoft.com/office/powerpoint/2010/main" val="332992690"/>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 id="2147483820" r:id="rId13"/>
    <p:sldLayoutId id="2147483821" r:id="rId14"/>
    <p:sldLayoutId id="2147483822" r:id="rId15"/>
    <p:sldLayoutId id="21474838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6579" y="500647"/>
            <a:ext cx="9144000" cy="2387600"/>
          </a:xfrm>
        </p:spPr>
        <p:txBody>
          <a:bodyPr>
            <a:normAutofit/>
          </a:bodyPr>
          <a:lstStyle/>
          <a:p>
            <a:pPr algn="ctr"/>
            <a:r>
              <a:rPr lang="ar-IQ" sz="3600" dirty="0" smtClean="0">
                <a:latin typeface="Simplified Arabic" panose="02020603050405020304" pitchFamily="18" charset="-78"/>
                <a:cs typeface="Simplified Arabic" panose="02020603050405020304" pitchFamily="18" charset="-78"/>
              </a:rPr>
              <a:t>برعاية السيدة عميد كلية التربية الأساسية</a:t>
            </a:r>
            <a:br>
              <a:rPr lang="ar-IQ" sz="3600" dirty="0" smtClean="0">
                <a:latin typeface="Simplified Arabic" panose="02020603050405020304" pitchFamily="18" charset="-78"/>
                <a:cs typeface="Simplified Arabic" panose="02020603050405020304" pitchFamily="18" charset="-78"/>
              </a:rPr>
            </a:br>
            <a:r>
              <a:rPr lang="ar-IQ" sz="3600" dirty="0" smtClean="0">
                <a:latin typeface="Simplified Arabic" panose="02020603050405020304" pitchFamily="18" charset="-78"/>
                <a:cs typeface="Simplified Arabic" panose="02020603050405020304" pitchFamily="18" charset="-78"/>
              </a:rPr>
              <a:t>الأستاذ</a:t>
            </a:r>
            <a:r>
              <a:rPr lang="ar-IQ" sz="3600" dirty="0" smtClean="0">
                <a:latin typeface="Simplified Arabic" panose="02020603050405020304" pitchFamily="18" charset="-78"/>
                <a:cs typeface="Simplified Arabic" panose="02020603050405020304" pitchFamily="18" charset="-78"/>
              </a:rPr>
              <a:t> </a:t>
            </a:r>
            <a:r>
              <a:rPr lang="ar-IQ" sz="3600" dirty="0" smtClean="0">
                <a:latin typeface="Simplified Arabic" panose="02020603050405020304" pitchFamily="18" charset="-78"/>
                <a:cs typeface="Simplified Arabic" panose="02020603050405020304" pitchFamily="18" charset="-78"/>
              </a:rPr>
              <a:t>الدكتور أيمان عباس الخفاف المحترمة </a:t>
            </a:r>
            <a:r>
              <a:rPr lang="ar-IQ" sz="3600" dirty="0" smtClean="0">
                <a:latin typeface="Simplified Arabic" panose="02020603050405020304" pitchFamily="18" charset="-78"/>
                <a:cs typeface="Simplified Arabic" panose="02020603050405020304" pitchFamily="18" charset="-78"/>
              </a:rPr>
              <a:t/>
            </a:r>
            <a:br>
              <a:rPr lang="ar-IQ" sz="3600" dirty="0" smtClean="0">
                <a:latin typeface="Simplified Arabic" panose="02020603050405020304" pitchFamily="18" charset="-78"/>
                <a:cs typeface="Simplified Arabic" panose="02020603050405020304" pitchFamily="18" charset="-78"/>
              </a:rPr>
            </a:br>
            <a:r>
              <a:rPr lang="ar-IQ" sz="3600" dirty="0" smtClean="0">
                <a:latin typeface="Simplified Arabic" panose="02020603050405020304" pitchFamily="18" charset="-78"/>
                <a:cs typeface="Simplified Arabic" panose="02020603050405020304" pitchFamily="18" charset="-78"/>
              </a:rPr>
              <a:t>وبالتعاون </a:t>
            </a:r>
            <a:r>
              <a:rPr lang="ar-IQ" sz="3600" dirty="0" smtClean="0">
                <a:latin typeface="Simplified Arabic" panose="02020603050405020304" pitchFamily="18" charset="-78"/>
                <a:cs typeface="Simplified Arabic" panose="02020603050405020304" pitchFamily="18" charset="-78"/>
              </a:rPr>
              <a:t>مع شعبة </a:t>
            </a:r>
            <a:r>
              <a:rPr lang="ar-IQ" sz="3600" dirty="0" smtClean="0">
                <a:latin typeface="Simplified Arabic" panose="02020603050405020304" pitchFamily="18" charset="-78"/>
                <a:cs typeface="Simplified Arabic" panose="02020603050405020304" pitchFamily="18" charset="-78"/>
              </a:rPr>
              <a:t>التعليم </a:t>
            </a:r>
            <a:r>
              <a:rPr lang="ar-IQ" sz="3600" dirty="0" smtClean="0">
                <a:latin typeface="Simplified Arabic" panose="02020603050405020304" pitchFamily="18" charset="-78"/>
                <a:cs typeface="Simplified Arabic" panose="02020603050405020304" pitchFamily="18" charset="-78"/>
              </a:rPr>
              <a:t>المستمر يقيم قسم التربية البدنية وعلوم الرياضة ورشة عمل بعنوان</a:t>
            </a:r>
            <a:endParaRPr lang="en-US" sz="3600"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a:xfrm>
            <a:off x="1908435" y="3461641"/>
            <a:ext cx="9144000" cy="1655762"/>
          </a:xfrm>
        </p:spPr>
        <p:txBody>
          <a:bodyPr>
            <a:noAutofit/>
          </a:bodyPr>
          <a:lstStyle/>
          <a:p>
            <a:pPr algn="ctr"/>
            <a:r>
              <a:rPr lang="ar-IQ" sz="6000" dirty="0" smtClean="0">
                <a:solidFill>
                  <a:srgbClr val="C00000"/>
                </a:solidFill>
                <a:latin typeface="Simplified Arabic" panose="02020603050405020304" pitchFamily="18" charset="-78"/>
                <a:cs typeface="Simplified Arabic" panose="02020603050405020304" pitchFamily="18" charset="-78"/>
              </a:rPr>
              <a:t>محاربة الفساد والنزاهة والشفافية</a:t>
            </a:r>
          </a:p>
          <a:p>
            <a:pPr algn="ctr"/>
            <a:endParaRPr lang="ar-IQ" sz="2400" dirty="0" smtClean="0"/>
          </a:p>
          <a:p>
            <a:pPr algn="ctr"/>
            <a:r>
              <a:rPr lang="ar-IQ" sz="2400" dirty="0" smtClean="0"/>
              <a:t>يوم </a:t>
            </a:r>
            <a:r>
              <a:rPr lang="ar-IQ" sz="2400" dirty="0" err="1" smtClean="0"/>
              <a:t>الابعاء</a:t>
            </a:r>
            <a:r>
              <a:rPr lang="ar-IQ" sz="2400" dirty="0" smtClean="0"/>
              <a:t> </a:t>
            </a:r>
            <a:r>
              <a:rPr lang="ar-IQ" sz="2400" dirty="0" smtClean="0"/>
              <a:t>الموافق 21 / 6 / 2023    </a:t>
            </a:r>
            <a:r>
              <a:rPr lang="ar-IQ" sz="2400" dirty="0" smtClean="0"/>
              <a:t>في تمام الساعة التاسعة مساءا</a:t>
            </a:r>
            <a:endParaRPr lang="en-US" sz="2400" dirty="0"/>
          </a:p>
        </p:txBody>
      </p:sp>
    </p:spTree>
    <p:extLst>
      <p:ext uri="{BB962C8B-B14F-4D97-AF65-F5344CB8AC3E}">
        <p14:creationId xmlns:p14="http://schemas.microsoft.com/office/powerpoint/2010/main" val="2043021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0529" y="923609"/>
            <a:ext cx="9949218" cy="4093428"/>
          </a:xfrm>
          <a:prstGeom prst="rect">
            <a:avLst/>
          </a:prstGeom>
        </p:spPr>
        <p:txBody>
          <a:bodyPr wrap="square">
            <a:spAutoFit/>
          </a:bodyPr>
          <a:lstStyle/>
          <a:p>
            <a:pPr algn="r"/>
            <a:r>
              <a:rPr lang="ar-IQ" sz="3200" b="1" dirty="0">
                <a:solidFill>
                  <a:srgbClr val="C00000"/>
                </a:solidFill>
                <a:latin typeface="Simplified Arabic" panose="02020603050405020304" pitchFamily="18" charset="-78"/>
                <a:cs typeface="Simplified Arabic" panose="02020603050405020304" pitchFamily="18" charset="-78"/>
              </a:rPr>
              <a:t>أما عن مظاهر انتشار الفساد المالي والإداري فهي</a:t>
            </a:r>
            <a:r>
              <a:rPr lang="ar-IQ" sz="3200" b="1" dirty="0" smtClean="0">
                <a:solidFill>
                  <a:srgbClr val="C00000"/>
                </a:solidFill>
                <a:latin typeface="Simplified Arabic" panose="02020603050405020304" pitchFamily="18" charset="-78"/>
                <a:cs typeface="Simplified Arabic" panose="02020603050405020304" pitchFamily="18" charset="-78"/>
              </a:rPr>
              <a:t>:</a:t>
            </a:r>
          </a:p>
          <a:p>
            <a:pPr algn="r"/>
            <a:endParaRPr lang="ar-IQ" sz="3200" b="1" dirty="0">
              <a:solidFill>
                <a:srgbClr val="C00000"/>
              </a:solidFill>
              <a:latin typeface="Simplified Arabic" panose="02020603050405020304" pitchFamily="18" charset="-78"/>
              <a:cs typeface="Simplified Arabic" panose="02020603050405020304" pitchFamily="18" charset="-78"/>
            </a:endParaRPr>
          </a:p>
          <a:p>
            <a:pPr algn="r"/>
            <a:r>
              <a:rPr lang="ar-IQ" sz="2800" dirty="0" smtClean="0">
                <a:latin typeface="Simplified Arabic" panose="02020603050405020304" pitchFamily="18" charset="-78"/>
                <a:cs typeface="Simplified Arabic" panose="02020603050405020304" pitchFamily="18" charset="-78"/>
              </a:rPr>
              <a:t>1- سوء </a:t>
            </a:r>
            <a:r>
              <a:rPr lang="ar-IQ" sz="2800" dirty="0">
                <a:latin typeface="Simplified Arabic" panose="02020603050405020304" pitchFamily="18" charset="-78"/>
                <a:cs typeface="Simplified Arabic" panose="02020603050405020304" pitchFamily="18" charset="-78"/>
              </a:rPr>
              <a:t>استعمال السلطة . </a:t>
            </a:r>
          </a:p>
          <a:p>
            <a:pPr algn="r"/>
            <a:r>
              <a:rPr lang="ar-IQ" sz="2800" dirty="0" smtClean="0">
                <a:latin typeface="Simplified Arabic" panose="02020603050405020304" pitchFamily="18" charset="-78"/>
                <a:cs typeface="Simplified Arabic" panose="02020603050405020304" pitchFamily="18" charset="-78"/>
              </a:rPr>
              <a:t>2- انتشار </a:t>
            </a:r>
            <a:r>
              <a:rPr lang="ar-IQ" sz="2800" dirty="0">
                <a:latin typeface="Simplified Arabic" panose="02020603050405020304" pitchFamily="18" charset="-78"/>
                <a:cs typeface="Simplified Arabic" panose="02020603050405020304" pitchFamily="18" charset="-78"/>
              </a:rPr>
              <a:t>الرشوة </a:t>
            </a:r>
            <a:r>
              <a:rPr lang="ar-IQ" sz="2800" dirty="0" smtClean="0">
                <a:latin typeface="Simplified Arabic" panose="02020603050405020304" pitchFamily="18" charset="-78"/>
                <a:cs typeface="Simplified Arabic" panose="02020603050405020304" pitchFamily="18" charset="-78"/>
              </a:rPr>
              <a:t>والمحسوبية .</a:t>
            </a:r>
            <a:endParaRPr lang="ar-IQ" sz="2800" dirty="0">
              <a:latin typeface="Simplified Arabic" panose="02020603050405020304" pitchFamily="18" charset="-78"/>
              <a:cs typeface="Simplified Arabic" panose="02020603050405020304" pitchFamily="18" charset="-78"/>
            </a:endParaRPr>
          </a:p>
          <a:p>
            <a:pPr algn="r"/>
            <a:r>
              <a:rPr lang="ar-IQ" sz="2800" dirty="0">
                <a:latin typeface="Simplified Arabic" panose="02020603050405020304" pitchFamily="18" charset="-78"/>
                <a:cs typeface="Simplified Arabic" panose="02020603050405020304" pitchFamily="18" charset="-78"/>
              </a:rPr>
              <a:t>3- الاختلاس من المال </a:t>
            </a:r>
            <a:r>
              <a:rPr lang="ar-IQ" sz="2800" dirty="0" smtClean="0">
                <a:latin typeface="Simplified Arabic" panose="02020603050405020304" pitchFamily="18" charset="-78"/>
                <a:cs typeface="Simplified Arabic" panose="02020603050405020304" pitchFamily="18" charset="-78"/>
              </a:rPr>
              <a:t>العام .</a:t>
            </a:r>
            <a:endParaRPr lang="ar-IQ" sz="2800" dirty="0">
              <a:latin typeface="Simplified Arabic" panose="02020603050405020304" pitchFamily="18" charset="-78"/>
              <a:cs typeface="Simplified Arabic" panose="02020603050405020304" pitchFamily="18" charset="-78"/>
            </a:endParaRPr>
          </a:p>
          <a:p>
            <a:pPr algn="r"/>
            <a:r>
              <a:rPr lang="ar-IQ" sz="2800" dirty="0">
                <a:latin typeface="Simplified Arabic" panose="02020603050405020304" pitchFamily="18" charset="-78"/>
                <a:cs typeface="Simplified Arabic" panose="02020603050405020304" pitchFamily="18" charset="-78"/>
              </a:rPr>
              <a:t>4- التسيب والإهمال الوظيفي واللامبالاة والتفريط في المصالح </a:t>
            </a:r>
            <a:r>
              <a:rPr lang="ar-IQ" sz="2800" dirty="0" smtClean="0">
                <a:latin typeface="Simplified Arabic" panose="02020603050405020304" pitchFamily="18" charset="-78"/>
                <a:cs typeface="Simplified Arabic" panose="02020603050405020304" pitchFamily="18" charset="-78"/>
              </a:rPr>
              <a:t>العامة . </a:t>
            </a:r>
            <a:endParaRPr lang="ar-IQ" sz="2800" dirty="0">
              <a:latin typeface="Simplified Arabic" panose="02020603050405020304" pitchFamily="18" charset="-78"/>
              <a:cs typeface="Simplified Arabic" panose="02020603050405020304" pitchFamily="18" charset="-78"/>
            </a:endParaRPr>
          </a:p>
          <a:p>
            <a:pPr algn="just"/>
            <a:r>
              <a:rPr lang="ar-IQ" sz="2800" dirty="0">
                <a:latin typeface="Simplified Arabic" panose="02020603050405020304" pitchFamily="18" charset="-78"/>
                <a:cs typeface="Simplified Arabic" panose="02020603050405020304" pitchFamily="18" charset="-78"/>
              </a:rPr>
              <a:t>5- الاتجار في الوظيفة العامة الآثار المترتبة على الفساد الإداري والمالي إن خطورة ما يطرحه الفساد من مشاكل ومخاطر على استقرار المجتمعات وأمنها والذي يقوض مؤسسات الديمقراطية وقيمها والقيم الأخلاقية </a:t>
            </a:r>
            <a:r>
              <a:rPr lang="ar-IQ" sz="2800" dirty="0" smtClean="0">
                <a:latin typeface="Simplified Arabic" panose="02020603050405020304" pitchFamily="18" charset="-78"/>
                <a:cs typeface="Simplified Arabic" panose="02020603050405020304" pitchFamily="18" charset="-78"/>
              </a:rPr>
              <a:t>والعدالة</a:t>
            </a:r>
            <a:r>
              <a:rPr lang="ar-IQ" sz="2800" dirty="0" smtClean="0">
                <a:latin typeface="Simplified Arabic" panose="02020603050405020304" pitchFamily="18" charset="-78"/>
                <a:cs typeface="Simplified Arabic" panose="02020603050405020304" pitchFamily="18" charset="-78"/>
              </a:rPr>
              <a:t>.                                  </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96801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6571" y="493769"/>
            <a:ext cx="10247086" cy="5509200"/>
          </a:xfrm>
          <a:prstGeom prst="rect">
            <a:avLst/>
          </a:prstGeom>
        </p:spPr>
        <p:txBody>
          <a:bodyPr wrap="square">
            <a:spAutoFit/>
          </a:bodyPr>
          <a:lstStyle/>
          <a:p>
            <a:pPr algn="r"/>
            <a:r>
              <a:rPr lang="ar-IQ" sz="3200" b="1" dirty="0">
                <a:solidFill>
                  <a:srgbClr val="C00000"/>
                </a:solidFill>
                <a:latin typeface="Simplified Arabic" panose="02020603050405020304" pitchFamily="18" charset="-78"/>
                <a:cs typeface="Simplified Arabic" panose="02020603050405020304" pitchFamily="18" charset="-78"/>
              </a:rPr>
              <a:t>مفهوم النزاهة </a:t>
            </a:r>
            <a:r>
              <a:rPr lang="ar-IQ" sz="3200" b="1" dirty="0" smtClean="0">
                <a:solidFill>
                  <a:srgbClr val="C00000"/>
                </a:solidFill>
                <a:latin typeface="Simplified Arabic" panose="02020603050405020304" pitchFamily="18" charset="-78"/>
                <a:cs typeface="Simplified Arabic" panose="02020603050405020304" pitchFamily="18" charset="-78"/>
              </a:rPr>
              <a:t>:</a:t>
            </a:r>
          </a:p>
          <a:p>
            <a:pPr algn="just"/>
            <a:r>
              <a:rPr lang="ar-IQ" sz="3200" dirty="0" smtClean="0">
                <a:latin typeface="Simplified Arabic" panose="02020603050405020304" pitchFamily="18" charset="-78"/>
                <a:cs typeface="Simplified Arabic" panose="02020603050405020304" pitchFamily="18" charset="-78"/>
              </a:rPr>
              <a:t>يقصد بمفهوم </a:t>
            </a:r>
            <a:r>
              <a:rPr lang="ar-IQ" sz="3200" dirty="0">
                <a:latin typeface="Simplified Arabic" panose="02020603050405020304" pitchFamily="18" charset="-78"/>
                <a:cs typeface="Simplified Arabic" panose="02020603050405020304" pitchFamily="18" charset="-78"/>
              </a:rPr>
              <a:t>النزاهة أن يتم القضاء على الفساد الذي يحصل نتيجة سوء استخدام الإدارة </a:t>
            </a:r>
            <a:r>
              <a:rPr lang="ar-IQ" sz="3200" dirty="0" smtClean="0">
                <a:latin typeface="Simplified Arabic" panose="02020603050405020304" pitchFamily="18" charset="-78"/>
                <a:cs typeface="Simplified Arabic" panose="02020603050405020304" pitchFamily="18" charset="-78"/>
              </a:rPr>
              <a:t>والوظيفة ، </a:t>
            </a:r>
            <a:r>
              <a:rPr lang="ar-IQ" sz="3200" dirty="0">
                <a:latin typeface="Simplified Arabic" panose="02020603050405020304" pitchFamily="18" charset="-78"/>
                <a:cs typeface="Simplified Arabic" panose="02020603050405020304" pitchFamily="18" charset="-78"/>
              </a:rPr>
              <a:t>وذلك عن طريق وضع أسس وقواعد تعمل على ترسيخ مبادئ السلوكيات العالية، واتباع الأخلاق الحميدة في ممارسات </a:t>
            </a:r>
            <a:r>
              <a:rPr lang="ar-IQ" sz="3200" dirty="0" smtClean="0">
                <a:latin typeface="Simplified Arabic" panose="02020603050405020304" pitchFamily="18" charset="-78"/>
                <a:cs typeface="Simplified Arabic" panose="02020603050405020304" pitchFamily="18" charset="-78"/>
              </a:rPr>
              <a:t>العمل ، </a:t>
            </a:r>
            <a:r>
              <a:rPr lang="ar-IQ" sz="3200" dirty="0">
                <a:latin typeface="Simplified Arabic" panose="02020603050405020304" pitchFamily="18" charset="-78"/>
                <a:cs typeface="Simplified Arabic" panose="02020603050405020304" pitchFamily="18" charset="-78"/>
              </a:rPr>
              <a:t>التي تعكس الأهداف الإيجابية للمؤسسات في الدولة جراء تطبيق قواعد ومبادئ </a:t>
            </a:r>
            <a:r>
              <a:rPr lang="ar-IQ" sz="3200" dirty="0" smtClean="0">
                <a:latin typeface="Simplified Arabic" panose="02020603050405020304" pitchFamily="18" charset="-78"/>
                <a:cs typeface="Simplified Arabic" panose="02020603050405020304" pitchFamily="18" charset="-78"/>
              </a:rPr>
              <a:t>النزاهة و تعتبر </a:t>
            </a:r>
            <a:r>
              <a:rPr lang="ar-IQ" sz="3200" dirty="0">
                <a:latin typeface="Simplified Arabic" panose="02020603050405020304" pitchFamily="18" charset="-78"/>
                <a:cs typeface="Simplified Arabic" panose="02020603050405020304" pitchFamily="18" charset="-78"/>
              </a:rPr>
              <a:t>النزاهة والشفافية أساس عمل كل مؤسسة من مؤسسات </a:t>
            </a:r>
            <a:r>
              <a:rPr lang="ar-IQ" sz="3200" dirty="0" smtClean="0">
                <a:latin typeface="Simplified Arabic" panose="02020603050405020304" pitchFamily="18" charset="-78"/>
                <a:cs typeface="Simplified Arabic" panose="02020603050405020304" pitchFamily="18" charset="-78"/>
              </a:rPr>
              <a:t>الدولة ، </a:t>
            </a:r>
            <a:r>
              <a:rPr lang="ar-IQ" sz="3200" dirty="0">
                <a:latin typeface="Simplified Arabic" panose="02020603050405020304" pitchFamily="18" charset="-78"/>
                <a:cs typeface="Simplified Arabic" panose="02020603050405020304" pitchFamily="18" charset="-78"/>
              </a:rPr>
              <a:t>سواء كان ذلك في قطاع العمل الحكومي أو </a:t>
            </a:r>
            <a:r>
              <a:rPr lang="ar-IQ" sz="3200" dirty="0" smtClean="0">
                <a:latin typeface="Simplified Arabic" panose="02020603050405020304" pitchFamily="18" charset="-78"/>
                <a:cs typeface="Simplified Arabic" panose="02020603050405020304" pitchFamily="18" charset="-78"/>
              </a:rPr>
              <a:t>الخاص ، </a:t>
            </a:r>
            <a:r>
              <a:rPr lang="ar-IQ" sz="3200" dirty="0">
                <a:latin typeface="Simplified Arabic" panose="02020603050405020304" pitchFamily="18" charset="-78"/>
                <a:cs typeface="Simplified Arabic" panose="02020603050405020304" pitchFamily="18" charset="-78"/>
              </a:rPr>
              <a:t>فهما مبدآن أساسيان للحفاظ على سلامة سير العمل ضد أي شكل من أشكال الفساد الذي قد ينعكس سلبًا على هياكل الإدارات المؤسسية ونظامها </a:t>
            </a:r>
            <a:r>
              <a:rPr lang="ar-IQ" sz="3200" dirty="0" smtClean="0">
                <a:latin typeface="Simplified Arabic" panose="02020603050405020304" pitchFamily="18" charset="-78"/>
                <a:cs typeface="Simplified Arabic" panose="02020603050405020304" pitchFamily="18" charset="-78"/>
              </a:rPr>
              <a:t>الوظيفي ، </a:t>
            </a:r>
            <a:r>
              <a:rPr lang="ar-IQ" sz="3200" dirty="0">
                <a:latin typeface="Simplified Arabic" panose="02020603050405020304" pitchFamily="18" charset="-78"/>
                <a:cs typeface="Simplified Arabic" panose="02020603050405020304" pitchFamily="18" charset="-78"/>
              </a:rPr>
              <a:t>الأمر الذي قد يسبب بلبلة وخلل في المنظومة الاجتماعية لأي </a:t>
            </a:r>
            <a:r>
              <a:rPr lang="ar-IQ" sz="3200" dirty="0" smtClean="0">
                <a:latin typeface="Simplified Arabic" panose="02020603050405020304" pitchFamily="18" charset="-78"/>
                <a:cs typeface="Simplified Arabic" panose="02020603050405020304" pitchFamily="18" charset="-78"/>
              </a:rPr>
              <a:t>دولة ، </a:t>
            </a:r>
            <a:r>
              <a:rPr lang="ar-IQ" sz="3200" dirty="0">
                <a:latin typeface="Simplified Arabic" panose="02020603050405020304" pitchFamily="18" charset="-78"/>
                <a:cs typeface="Simplified Arabic" panose="02020603050405020304" pitchFamily="18" charset="-78"/>
              </a:rPr>
              <a:t>كما يؤثر على وضع الاقتصاد بسبب الضرر الذي يحصل بالموارد </a:t>
            </a:r>
            <a:r>
              <a:rPr lang="ar-IQ" sz="3200" dirty="0" smtClean="0">
                <a:latin typeface="Simplified Arabic" panose="02020603050405020304" pitchFamily="18" charset="-78"/>
                <a:cs typeface="Simplified Arabic" panose="02020603050405020304" pitchFamily="18" charset="-78"/>
              </a:rPr>
              <a:t>المالية.                                   </a:t>
            </a:r>
            <a:endParaRPr lang="en-US"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50511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7257" y="174240"/>
            <a:ext cx="10566400" cy="6124754"/>
          </a:xfrm>
          <a:prstGeom prst="rect">
            <a:avLst/>
          </a:prstGeom>
        </p:spPr>
        <p:txBody>
          <a:bodyPr wrap="square">
            <a:spAutoFit/>
          </a:bodyPr>
          <a:lstStyle/>
          <a:p>
            <a:pPr algn="r"/>
            <a:r>
              <a:rPr lang="ar-IQ" sz="3600" b="1" dirty="0" smtClean="0">
                <a:solidFill>
                  <a:srgbClr val="C00000"/>
                </a:solidFill>
                <a:latin typeface="Simplified Arabic" panose="02020603050405020304" pitchFamily="18" charset="-78"/>
                <a:cs typeface="Simplified Arabic" panose="02020603050405020304" pitchFamily="18" charset="-78"/>
              </a:rPr>
              <a:t>انواع </a:t>
            </a:r>
            <a:r>
              <a:rPr lang="ar-IQ" sz="3600" b="1" dirty="0" smtClean="0">
                <a:solidFill>
                  <a:srgbClr val="C00000"/>
                </a:solidFill>
                <a:latin typeface="Simplified Arabic" panose="02020603050405020304" pitchFamily="18" charset="-78"/>
                <a:cs typeface="Simplified Arabic" panose="02020603050405020304" pitchFamily="18" charset="-78"/>
              </a:rPr>
              <a:t>النزاهة :</a:t>
            </a:r>
            <a:endParaRPr lang="ar-IQ" sz="3600" b="1" dirty="0">
              <a:solidFill>
                <a:srgbClr val="C00000"/>
              </a:solidFill>
              <a:latin typeface="Simplified Arabic" panose="02020603050405020304" pitchFamily="18" charset="-78"/>
              <a:cs typeface="Simplified Arabic" panose="02020603050405020304" pitchFamily="18" charset="-78"/>
            </a:endParaRPr>
          </a:p>
          <a:p>
            <a:pPr algn="just"/>
            <a:r>
              <a:rPr lang="ar-IQ" dirty="0">
                <a:latin typeface="Simplified Arabic" panose="02020603050405020304" pitchFamily="18" charset="-78"/>
                <a:cs typeface="Simplified Arabic" panose="02020603050405020304" pitchFamily="18" charset="-78"/>
              </a:rPr>
              <a:t> </a:t>
            </a:r>
            <a:r>
              <a:rPr lang="ar-IQ" sz="2600" dirty="0">
                <a:latin typeface="Simplified Arabic" panose="02020603050405020304" pitchFamily="18" charset="-78"/>
                <a:cs typeface="Simplified Arabic" panose="02020603050405020304" pitchFamily="18" charset="-78"/>
              </a:rPr>
              <a:t>النزاهة ليست قيمة واحدة ولكنها تضم الكثير من القيم والمبادئ ، فإن النزاهة في العلاقات تنقسم </a:t>
            </a:r>
            <a:r>
              <a:rPr lang="ar-IQ" sz="2600" dirty="0" smtClean="0">
                <a:latin typeface="Simplified Arabic" panose="02020603050405020304" pitchFamily="18" charset="-78"/>
                <a:cs typeface="Simplified Arabic" panose="02020603050405020304" pitchFamily="18" charset="-78"/>
              </a:rPr>
              <a:t>الى</a:t>
            </a:r>
          </a:p>
          <a:p>
            <a:pPr algn="just"/>
            <a:endParaRPr lang="ar-IQ" sz="2600" dirty="0" smtClean="0">
              <a:latin typeface="Simplified Arabic" panose="02020603050405020304" pitchFamily="18" charset="-78"/>
              <a:cs typeface="Simplified Arabic" panose="02020603050405020304" pitchFamily="18" charset="-78"/>
            </a:endParaRPr>
          </a:p>
          <a:p>
            <a:pPr algn="just"/>
            <a:r>
              <a:rPr lang="ar-IQ" sz="2600" dirty="0" smtClean="0">
                <a:latin typeface="Simplified Arabic" panose="02020603050405020304" pitchFamily="18" charset="-78"/>
                <a:cs typeface="Simplified Arabic" panose="02020603050405020304" pitchFamily="18" charset="-78"/>
              </a:rPr>
              <a:t>1-  </a:t>
            </a:r>
            <a:r>
              <a:rPr lang="ar-IQ" sz="2600" dirty="0">
                <a:latin typeface="Simplified Arabic" panose="02020603050405020304" pitchFamily="18" charset="-78"/>
                <a:cs typeface="Simplified Arabic" panose="02020603050405020304" pitchFamily="18" charset="-78"/>
              </a:rPr>
              <a:t>تكامل </a:t>
            </a:r>
            <a:r>
              <a:rPr lang="ar-IQ" sz="2600" dirty="0" smtClean="0">
                <a:latin typeface="Simplified Arabic" panose="02020603050405020304" pitchFamily="18" charset="-78"/>
                <a:cs typeface="Simplified Arabic" panose="02020603050405020304" pitchFamily="18" charset="-78"/>
              </a:rPr>
              <a:t>الكيان </a:t>
            </a:r>
            <a:r>
              <a:rPr lang="ar-IQ" sz="2600" dirty="0">
                <a:latin typeface="Simplified Arabic" panose="02020603050405020304" pitchFamily="18" charset="-78"/>
                <a:cs typeface="Simplified Arabic" panose="02020603050405020304" pitchFamily="18" charset="-78"/>
              </a:rPr>
              <a:t>: العلاقات هي الأشياء التي تقرب الناس من بعضها وتخلق بينهم روح التعاون والعمل معا وتجعلهم أكثر قربة وعمل مع بعضهم البعض ، فإنه في القيام بعمليات بناء العلاقات لا توجد سمة أو عدة سمات مشتركة والتي يمكن أن تسمى بمفتاح العلاقات الأساسي ، فإنه في بناء العلاقة الأساسية سواء كان ذلك بين الأصدقاء أو حتى في مجالات العمل فإنه غير مسموح تحتوي على أي قيم </a:t>
            </a:r>
            <a:r>
              <a:rPr lang="ar-IQ" sz="2600" dirty="0" smtClean="0">
                <a:latin typeface="Simplified Arabic" panose="02020603050405020304" pitchFamily="18" charset="-78"/>
                <a:cs typeface="Simplified Arabic" panose="02020603050405020304" pitchFamily="18" charset="-78"/>
              </a:rPr>
              <a:t>خالية ، </a:t>
            </a:r>
            <a:r>
              <a:rPr lang="ar-IQ" sz="2600" dirty="0" smtClean="0">
                <a:latin typeface="Simplified Arabic" panose="02020603050405020304" pitchFamily="18" charset="-78"/>
                <a:cs typeface="Simplified Arabic" panose="02020603050405020304" pitchFamily="18" charset="-78"/>
              </a:rPr>
              <a:t>فإن </a:t>
            </a:r>
            <a:r>
              <a:rPr lang="ar-IQ" sz="2600" dirty="0">
                <a:latin typeface="Simplified Arabic" panose="02020603050405020304" pitchFamily="18" charset="-78"/>
                <a:cs typeface="Simplified Arabic" panose="02020603050405020304" pitchFamily="18" charset="-78"/>
              </a:rPr>
              <a:t>ذلك يؤدي إلى المفتاح الأساسي وهو الذي يمكن أن يكون وظيفة التحديد الفريدة من نوعها والموجودة في ذلك النموذج الخاص ببناء العلاقات ، وبالتالي فإن قيمة ذلك المفتاح الأساسي الفارغ من القيم والذي يقوم الأطراف المشتركة في تلك العلاقة بملئ ذلك المفتاح من القيم داخل العلاقة الأساسية بين الأطراف . وسوف تكون تلك مثل القول بأن هناك شئ ما ليس له هوية أو بنية معروفة ، ذلك الكيان الذي لا يمكن تحديده هو في أغلب الأوقات يكون فيه بعض الشئ من التناقض في المصطلحات التي يمكن أن نطلقها عليه،  ومن هنا تكامل كيان ذلك الاسم ومهما قيل لا </a:t>
            </a:r>
            <a:r>
              <a:rPr lang="ar-IQ" sz="2600" dirty="0" smtClean="0">
                <a:latin typeface="Simplified Arabic" panose="02020603050405020304" pitchFamily="18" charset="-78"/>
                <a:cs typeface="Simplified Arabic" panose="02020603050405020304" pitchFamily="18" charset="-78"/>
              </a:rPr>
              <a:t>تكفي .                                                                                           </a:t>
            </a:r>
            <a:endParaRPr lang="ar-IQ" sz="2600" dirty="0">
              <a:latin typeface="Simplified Arabic" panose="02020603050405020304" pitchFamily="18" charset="-78"/>
              <a:cs typeface="Simplified Arabic" panose="02020603050405020304" pitchFamily="18" charset="-78"/>
            </a:endParaRPr>
          </a:p>
          <a:p>
            <a:pPr algn="r"/>
            <a:r>
              <a:rPr lang="ar-IQ" dirty="0">
                <a:latin typeface="Simplified Arabic" panose="02020603050405020304" pitchFamily="18" charset="-78"/>
                <a:cs typeface="Simplified Arabic" panose="02020603050405020304" pitchFamily="18" charset="-78"/>
              </a:rPr>
              <a:t>  </a:t>
            </a:r>
          </a:p>
        </p:txBody>
      </p:sp>
    </p:spTree>
    <p:extLst>
      <p:ext uri="{BB962C8B-B14F-4D97-AF65-F5344CB8AC3E}">
        <p14:creationId xmlns:p14="http://schemas.microsoft.com/office/powerpoint/2010/main" val="2492040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6720" y="172720"/>
            <a:ext cx="10281920" cy="5262979"/>
          </a:xfrm>
          <a:prstGeom prst="rect">
            <a:avLst/>
          </a:prstGeom>
        </p:spPr>
        <p:txBody>
          <a:bodyPr wrap="square">
            <a:spAutoFit/>
          </a:bodyPr>
          <a:lstStyle/>
          <a:p>
            <a:pPr algn="r"/>
            <a:r>
              <a:rPr lang="ar-IQ" sz="2600" dirty="0">
                <a:latin typeface="Simplified Arabic" panose="02020603050405020304" pitchFamily="18" charset="-78"/>
                <a:cs typeface="Simplified Arabic" panose="02020603050405020304" pitchFamily="18" charset="-78"/>
              </a:rPr>
              <a:t>2-  </a:t>
            </a:r>
            <a:r>
              <a:rPr lang="ar-IQ" sz="2800" dirty="0">
                <a:latin typeface="Simplified Arabic" panose="02020603050405020304" pitchFamily="18" charset="-78"/>
                <a:cs typeface="Simplified Arabic" panose="02020603050405020304" pitchFamily="18" charset="-78"/>
              </a:rPr>
              <a:t>التكامل </a:t>
            </a:r>
            <a:r>
              <a:rPr lang="ar-IQ" sz="2800" dirty="0" smtClean="0">
                <a:latin typeface="Simplified Arabic" panose="02020603050405020304" pitchFamily="18" charset="-78"/>
                <a:cs typeface="Simplified Arabic" panose="02020603050405020304" pitchFamily="18" charset="-78"/>
              </a:rPr>
              <a:t>المرجعي :</a:t>
            </a:r>
            <a:endParaRPr lang="ar-IQ" sz="2800" dirty="0">
              <a:latin typeface="Simplified Arabic" panose="02020603050405020304" pitchFamily="18" charset="-78"/>
              <a:cs typeface="Simplified Arabic" panose="02020603050405020304" pitchFamily="18" charset="-78"/>
            </a:endParaRPr>
          </a:p>
          <a:p>
            <a:pPr algn="just"/>
            <a:r>
              <a:rPr lang="ar-IQ" sz="2800" dirty="0" smtClean="0">
                <a:latin typeface="Simplified Arabic" panose="02020603050405020304" pitchFamily="18" charset="-78"/>
                <a:cs typeface="Simplified Arabic" panose="02020603050405020304" pitchFamily="18" charset="-78"/>
              </a:rPr>
              <a:t>من </a:t>
            </a:r>
            <a:r>
              <a:rPr lang="ar-IQ" sz="2800" dirty="0">
                <a:latin typeface="Simplified Arabic" panose="02020603050405020304" pitchFamily="18" charset="-78"/>
                <a:cs typeface="Simplified Arabic" panose="02020603050405020304" pitchFamily="18" charset="-78"/>
              </a:rPr>
              <a:t>الأمور والمفاتيح المهمة بدرجة كبيرة في بناء العلاقات أيضا ، حيث يتم تعيين قيد التكامل المرجعي في العلاقات وتحديد ما إذا سيكون عمودا ويكون بشكل قائم ويكون بذاته هو الأساس الذي سوف تبنى عليه هذه العلاقة ، أو أنه سوف يكون مجموعة من الأعمدة والتي يمكن استخدام كل منها </a:t>
            </a:r>
            <a:r>
              <a:rPr lang="ar-IQ" sz="2800" dirty="0" smtClean="0">
                <a:latin typeface="Simplified Arabic" panose="02020603050405020304" pitchFamily="18" charset="-78"/>
                <a:cs typeface="Simplified Arabic" panose="02020603050405020304" pitchFamily="18" charset="-78"/>
              </a:rPr>
              <a:t> </a:t>
            </a:r>
            <a:r>
              <a:rPr lang="ar-IQ" sz="2800" dirty="0">
                <a:latin typeface="Simplified Arabic" panose="02020603050405020304" pitchFamily="18" charset="-78"/>
                <a:cs typeface="Simplified Arabic" panose="02020603050405020304" pitchFamily="18" charset="-78"/>
              </a:rPr>
              <a:t>كمفتاح خارجي أو كإطار في بناء العلاقات فيما بين الناس </a:t>
            </a:r>
            <a:r>
              <a:rPr lang="ar-IQ" sz="2800" dirty="0" smtClean="0">
                <a:latin typeface="Simplified Arabic" panose="02020603050405020304" pitchFamily="18" charset="-78"/>
                <a:cs typeface="Simplified Arabic" panose="02020603050405020304" pitchFamily="18" charset="-78"/>
              </a:rPr>
              <a:t>وتقوم </a:t>
            </a:r>
            <a:r>
              <a:rPr lang="ar-IQ" sz="2800" dirty="0">
                <a:latin typeface="Simplified Arabic" panose="02020603050405020304" pitchFamily="18" charset="-78"/>
                <a:cs typeface="Simplified Arabic" panose="02020603050405020304" pitchFamily="18" charset="-78"/>
              </a:rPr>
              <a:t>تلك المفاتيح على أنها تساعد في تأسيس سفينة تشمل جميع أنواع العلاقات بين المفتاح الخارجي ومفتاح أساسي أو فريد محدد يسمى المفتاح المشار إليه وهو الذي يعمل بشكل أساسي على بناء تلك العلاقات ، أو أيضا القيمة التي تظهر في علاقة واحدة لمجموعة معينة من السمات وهي التي تظهر أيضا لمجموعة معينة من السمات في الكثير من العلاقات فيما بين الناس في مختلف المجالات الأخرى وهي التي تسمى بـ التكامل </a:t>
            </a:r>
            <a:r>
              <a:rPr lang="ar-IQ" sz="2800" dirty="0" smtClean="0">
                <a:latin typeface="Simplified Arabic" panose="02020603050405020304" pitchFamily="18" charset="-78"/>
                <a:cs typeface="Simplified Arabic" panose="02020603050405020304" pitchFamily="18" charset="-78"/>
              </a:rPr>
              <a:t>المرجعي.................................................................................   </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05220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388" y="590692"/>
            <a:ext cx="11016343" cy="6063198"/>
          </a:xfrm>
          <a:prstGeom prst="rect">
            <a:avLst/>
          </a:prstGeom>
        </p:spPr>
        <p:txBody>
          <a:bodyPr wrap="square">
            <a:spAutoFit/>
          </a:bodyPr>
          <a:lstStyle/>
          <a:p>
            <a:pPr algn="r"/>
            <a:r>
              <a:rPr lang="ar-IQ" sz="2800" b="1" dirty="0">
                <a:solidFill>
                  <a:srgbClr val="C00000"/>
                </a:solidFill>
                <a:latin typeface="Simplified Arabic" panose="02020603050405020304" pitchFamily="18" charset="-78"/>
                <a:cs typeface="Simplified Arabic" panose="02020603050405020304" pitchFamily="18" charset="-78"/>
              </a:rPr>
              <a:t>قيم </a:t>
            </a:r>
            <a:r>
              <a:rPr lang="ar-IQ" sz="2800" b="1" dirty="0" smtClean="0">
                <a:solidFill>
                  <a:srgbClr val="C00000"/>
                </a:solidFill>
                <a:latin typeface="Simplified Arabic" panose="02020603050405020304" pitchFamily="18" charset="-78"/>
                <a:cs typeface="Simplified Arabic" panose="02020603050405020304" pitchFamily="18" charset="-78"/>
              </a:rPr>
              <a:t>النزاهة :</a:t>
            </a:r>
            <a:endParaRPr lang="ar-IQ" sz="2800" b="1" dirty="0">
              <a:solidFill>
                <a:srgbClr val="C00000"/>
              </a:solidFill>
              <a:latin typeface="Simplified Arabic" panose="02020603050405020304" pitchFamily="18" charset="-78"/>
              <a:cs typeface="Simplified Arabic" panose="02020603050405020304" pitchFamily="18" charset="-78"/>
            </a:endParaRPr>
          </a:p>
          <a:p>
            <a:pPr algn="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تعد </a:t>
            </a:r>
            <a:r>
              <a:rPr lang="ar-IQ" sz="2400" dirty="0">
                <a:latin typeface="Simplified Arabic" panose="02020603050405020304" pitchFamily="18" charset="-78"/>
                <a:cs typeface="Simplified Arabic" panose="02020603050405020304" pitchFamily="18" charset="-78"/>
              </a:rPr>
              <a:t>النزاهة هي من أكبر وأهم ما يشمل جميع القيم والمبادئ التي تسلك بها رحلة حياتك كلها ، مثل المثابرة ، والشجاعة ، والاجتهاد ليس ذلك فقط بل وأكثر من ذلك من مختلف القيم التي تضعها لتسير عليها طول حياتك في مختلف المواقف التي تواجهك . النزاهة هي القيمة التي تضمن بداخلها جميع قيمك الأخرى التي تختارها أنت بنفسك وتعيش عليها مدى حياتك وتتصرف بها في جميع المواقف التي </a:t>
            </a:r>
            <a:r>
              <a:rPr lang="ar-IQ" sz="2400" dirty="0">
                <a:latin typeface="Simplified Arabic" panose="02020603050405020304" pitchFamily="18" charset="-78"/>
                <a:cs typeface="Simplified Arabic" panose="02020603050405020304" pitchFamily="18" charset="-78"/>
              </a:rPr>
              <a:t>تواجهك .</a:t>
            </a:r>
          </a:p>
          <a:p>
            <a:pPr algn="just"/>
            <a:r>
              <a:rPr lang="ar-IQ" sz="2400" dirty="0">
                <a:latin typeface="Simplified Arabic" panose="02020603050405020304" pitchFamily="18" charset="-78"/>
                <a:cs typeface="Simplified Arabic" panose="02020603050405020304" pitchFamily="18" charset="-78"/>
              </a:rPr>
              <a:t>النزاهة هي القيمة التي تضمن بداخلها جميع قيمك الاخرى التي تختارها أنت بنفسك وتعيش عليها مدى </a:t>
            </a:r>
            <a:r>
              <a:rPr lang="ar-IQ" sz="2400" dirty="0" err="1">
                <a:latin typeface="Simplified Arabic" panose="02020603050405020304" pitchFamily="18" charset="-78"/>
                <a:cs typeface="Simplified Arabic" panose="02020603050405020304" pitchFamily="18" charset="-78"/>
              </a:rPr>
              <a:t>حياتكوتتصرف</a:t>
            </a:r>
            <a:r>
              <a:rPr lang="ar-IQ" sz="2400" dirty="0">
                <a:latin typeface="Simplified Arabic" panose="02020603050405020304" pitchFamily="18" charset="-78"/>
                <a:cs typeface="Simplified Arabic" panose="02020603050405020304" pitchFamily="18" charset="-78"/>
              </a:rPr>
              <a:t> بها في جميع المواقف التي تواجهك ,  فإنك أنت كإنسان تتميز بأنك قمت باختيار جميع القيم التي تعيش عليها حياتك فإنك إنسان صالح إلى تلك الدرجة التي مكنتك وجعلتك تعيش بها طول رحلة حياتك ، وذلك بما يتفق مع أسمى القيم التي تتبناها فإن النزاهة هي الجودة التي تحبسها وتجعلك تعيش معها  الكثير من الناس يتمنى أن يكتسب صفة وقيم النزاهة ويكون قادر على تحديد تلك القيم والمبادئ التي عيش بها طوال حياته ويتصرف بها في جميع المواقف التي تواجهه ، فإن ذلك الشخص الذي يتمتع بصفة </a:t>
            </a:r>
            <a:r>
              <a:rPr lang="ar-IQ" sz="2400" dirty="0" smtClean="0">
                <a:latin typeface="Simplified Arabic" panose="02020603050405020304" pitchFamily="18" charset="-78"/>
                <a:cs typeface="Simplified Arabic" panose="02020603050405020304" pitchFamily="18" charset="-78"/>
              </a:rPr>
              <a:t>النزاهة </a:t>
            </a:r>
            <a:r>
              <a:rPr lang="ar-IQ" sz="2400" dirty="0">
                <a:latin typeface="Simplified Arabic" panose="02020603050405020304" pitchFamily="18" charset="-78"/>
                <a:cs typeface="Simplified Arabic" panose="02020603050405020304" pitchFamily="18" charset="-78"/>
              </a:rPr>
              <a:t>ويكون قادر على تحديد القيم والمبادئ التي يريد أن يسلك بها طوال رحلة حياته فإنه ذلك الشخص هو شخص ذو شخصية عالية جدا من الذكاء الشخصي والاجتماعي ويكون أيضا لديه قدرة كبيرة على الثقة بنفسه ، وتلك الثقة لا يستطيع أي شخص أن يكسرها أو حتى يهزمها فإن ذلك الشخص يتمتع بشخصية قوية بدرجة كبيرة لا تشوبها شائبة من الأشياء التي يمكن أن يطلقها هؤلاء الأشخاص </a:t>
            </a:r>
            <a:r>
              <a:rPr lang="ar-IQ" sz="2400" dirty="0" smtClean="0">
                <a:latin typeface="Simplified Arabic" panose="02020603050405020304" pitchFamily="18" charset="-78"/>
                <a:cs typeface="Simplified Arabic" panose="02020603050405020304" pitchFamily="18" charset="-78"/>
              </a:rPr>
              <a:t>عليه.                                                                               </a:t>
            </a:r>
            <a:endParaRPr lang="ar-IQ" sz="2400" dirty="0">
              <a:latin typeface="Simplified Arabic" panose="02020603050405020304" pitchFamily="18" charset="-78"/>
              <a:cs typeface="Simplified Arabic" panose="02020603050405020304" pitchFamily="18" charset="-78"/>
            </a:endParaRPr>
          </a:p>
          <a:p>
            <a:pPr algn="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49284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8171" y="197346"/>
            <a:ext cx="10276115" cy="6124754"/>
          </a:xfrm>
          <a:prstGeom prst="rect">
            <a:avLst/>
          </a:prstGeom>
        </p:spPr>
        <p:txBody>
          <a:bodyPr wrap="square">
            <a:spAutoFit/>
          </a:bodyPr>
          <a:lstStyle/>
          <a:p>
            <a:pPr algn="just"/>
            <a:r>
              <a:rPr lang="ar-IQ" sz="2800" dirty="0">
                <a:latin typeface="Simplified Arabic" panose="02020603050405020304" pitchFamily="18" charset="-78"/>
                <a:cs typeface="Simplified Arabic" panose="02020603050405020304" pitchFamily="18" charset="-78"/>
              </a:rPr>
              <a:t>وفي كل الحالات والمواقف المختلفة فإن قيم ومبادئ النزاهة هي أساس تلك الشخصية القوية الواثقة من نفسها والتي يتمنى الجميع أن يتمتع بتلك الشخصية ، حيث يعد تطوير الشخصية والعمل عليها وتنميتها هو أحد أهم الأشياء التي يمكنك القيام بها في كل الأوقات </a:t>
            </a:r>
            <a:r>
              <a:rPr lang="ar-IQ" sz="2800" dirty="0" smtClean="0">
                <a:latin typeface="Simplified Arabic" panose="02020603050405020304" pitchFamily="18" charset="-78"/>
                <a:cs typeface="Simplified Arabic" panose="02020603050405020304" pitchFamily="18" charset="-78"/>
              </a:rPr>
              <a:t>و </a:t>
            </a:r>
            <a:r>
              <a:rPr lang="ar-IQ" sz="2800" dirty="0">
                <a:latin typeface="Simplified Arabic" panose="02020603050405020304" pitchFamily="18" charset="-78"/>
                <a:cs typeface="Simplified Arabic" panose="02020603050405020304" pitchFamily="18" charset="-78"/>
              </a:rPr>
              <a:t>إن العمل على شخصيتك بشكل مستمر فعندما تقوم بتأديب نفسك ومعاقبتها والتعلم دائم الصواب من الخطأ فإن ذلك يساعدك بشكل كبير على القيام بالمزيد والمزيد من تلك الأشياء التي يقوم بها شخص نزيه تماما ، في جميع الظروف والتي تجعله قادر على تحديد سلوكه ومبادئه وكيف يريد أن يعيش </a:t>
            </a:r>
            <a:r>
              <a:rPr lang="ar-IQ" sz="2800" dirty="0" smtClean="0">
                <a:latin typeface="Simplified Arabic" panose="02020603050405020304" pitchFamily="18" charset="-78"/>
                <a:cs typeface="Simplified Arabic" panose="02020603050405020304" pitchFamily="18" charset="-78"/>
              </a:rPr>
              <a:t>حياته ، </a:t>
            </a:r>
            <a:r>
              <a:rPr lang="ar-IQ" sz="2800" dirty="0">
                <a:latin typeface="Simplified Arabic" panose="02020603050405020304" pitchFamily="18" charset="-78"/>
                <a:cs typeface="Simplified Arabic" panose="02020603050405020304" pitchFamily="18" charset="-78"/>
              </a:rPr>
              <a:t>كما أيضا النزاهة أخلاق ومسؤولية عندما تحافظ على القيم والمبادئ الخاصة بك فإن ذلك يعمل الوفاء بالوعد في جميع حياتك ومع كل الأشخاص الذين تتعامل معهم في عملك وفي حياتك الشخصية ، ولكن إذا حدث شئ ما جعلك تخلف وعدك فإنك لابد وأن تعتذر من هؤلاء الأشخاص الذين أخلفت بوعدك معهم </a:t>
            </a:r>
            <a:r>
              <a:rPr lang="ar-IQ" sz="2800" dirty="0" smtClean="0">
                <a:latin typeface="Simplified Arabic" panose="02020603050405020304" pitchFamily="18" charset="-78"/>
                <a:cs typeface="Simplified Arabic" panose="02020603050405020304" pitchFamily="18" charset="-78"/>
              </a:rPr>
              <a:t>و </a:t>
            </a:r>
            <a:r>
              <a:rPr lang="ar-IQ" sz="2800" dirty="0">
                <a:latin typeface="Simplified Arabic" panose="02020603050405020304" pitchFamily="18" charset="-78"/>
                <a:cs typeface="Simplified Arabic" panose="02020603050405020304" pitchFamily="18" charset="-78"/>
              </a:rPr>
              <a:t>أيضا الحفاظ والالتزام بمواعيد عندما تكتسب مهارة الالتزام والمحافظة على مواعيدك فإن ذلك يجعلك شخص قادر على تنمية نفسك والعمل عليها وتطويرها بشكل مستمر ، فإن القيام بذلك والحفاظ على مواعيدك بشكل دائم يؤثر عليك مهنيا وشخصيا وفي مختلف مجالات حياتك (ممارسة إيمانك ، الحفاظ على لياقتك ، التواجد مع </a:t>
            </a:r>
            <a:r>
              <a:rPr lang="ar-IQ" sz="2800" dirty="0" smtClean="0">
                <a:latin typeface="Simplified Arabic" panose="02020603050405020304" pitchFamily="18" charset="-78"/>
                <a:cs typeface="Simplified Arabic" panose="02020603050405020304" pitchFamily="18" charset="-78"/>
              </a:rPr>
              <a:t>العائلة ) </a:t>
            </a:r>
            <a:r>
              <a:rPr lang="ar-IQ" sz="2800" dirty="0" smtClean="0">
                <a:latin typeface="Simplified Arabic" panose="02020603050405020304" pitchFamily="18" charset="-78"/>
                <a:cs typeface="Simplified Arabic" panose="02020603050405020304" pitchFamily="18" charset="-78"/>
              </a:rPr>
              <a:t>.                             </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05999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5943" y="594142"/>
            <a:ext cx="10551885" cy="4832092"/>
          </a:xfrm>
          <a:prstGeom prst="rect">
            <a:avLst/>
          </a:prstGeom>
        </p:spPr>
        <p:txBody>
          <a:bodyPr wrap="square">
            <a:spAutoFit/>
          </a:bodyPr>
          <a:lstStyle/>
          <a:p>
            <a:pPr algn="just"/>
            <a:r>
              <a:rPr lang="ar-IQ" sz="2800" b="1" dirty="0" smtClean="0">
                <a:solidFill>
                  <a:srgbClr val="C00000"/>
                </a:solidFill>
                <a:latin typeface="Simplified Arabic" panose="02020603050405020304" pitchFamily="18" charset="-78"/>
                <a:cs typeface="Simplified Arabic" panose="02020603050405020304" pitchFamily="18" charset="-78"/>
              </a:rPr>
              <a:t>أهمية </a:t>
            </a:r>
            <a:r>
              <a:rPr lang="ar-IQ" sz="2800" b="1" dirty="0" smtClean="0">
                <a:solidFill>
                  <a:srgbClr val="C00000"/>
                </a:solidFill>
                <a:latin typeface="Simplified Arabic" panose="02020603050405020304" pitchFamily="18" charset="-78"/>
                <a:cs typeface="Simplified Arabic" panose="02020603050405020304" pitchFamily="18" charset="-78"/>
              </a:rPr>
              <a:t>النزاهة</a:t>
            </a:r>
            <a:r>
              <a:rPr lang="ar-IQ" sz="2800" b="1" dirty="0" smtClean="0">
                <a:solidFill>
                  <a:srgbClr val="FF0000"/>
                </a:solidFill>
                <a:latin typeface="Simplified Arabic" panose="02020603050405020304" pitchFamily="18" charset="-78"/>
                <a:cs typeface="Simplified Arabic" panose="02020603050405020304" pitchFamily="18" charset="-78"/>
              </a:rPr>
              <a:t>                                                                              </a:t>
            </a:r>
            <a:endParaRPr lang="ar-IQ" sz="2800" b="1" dirty="0" smtClean="0">
              <a:solidFill>
                <a:srgbClr val="FF0000"/>
              </a:solidFill>
              <a:latin typeface="Simplified Arabic" panose="02020603050405020304" pitchFamily="18" charset="-78"/>
              <a:cs typeface="Simplified Arabic" panose="02020603050405020304" pitchFamily="18" charset="-78"/>
            </a:endParaRPr>
          </a:p>
          <a:p>
            <a:pPr algn="just"/>
            <a:r>
              <a:rPr lang="ar-IQ" sz="2800" dirty="0" smtClean="0">
                <a:latin typeface="Simplified Arabic" panose="02020603050405020304" pitchFamily="18" charset="-78"/>
                <a:cs typeface="Simplified Arabic" panose="02020603050405020304" pitchFamily="18" charset="-78"/>
              </a:rPr>
              <a:t>في </a:t>
            </a:r>
            <a:r>
              <a:rPr lang="ar-IQ" sz="2800" dirty="0">
                <a:latin typeface="Simplified Arabic" panose="02020603050405020304" pitchFamily="18" charset="-78"/>
                <a:cs typeface="Simplified Arabic" panose="02020603050405020304" pitchFamily="18" charset="-78"/>
              </a:rPr>
              <a:t>المقام الأول </a:t>
            </a:r>
            <a:r>
              <a:rPr lang="ar-IQ" sz="2800" dirty="0" smtClean="0">
                <a:latin typeface="Simplified Arabic" panose="02020603050405020304" pitchFamily="18" charset="-78"/>
                <a:cs typeface="Simplified Arabic" panose="02020603050405020304" pitchFamily="18" charset="-78"/>
              </a:rPr>
              <a:t>تعد </a:t>
            </a:r>
            <a:r>
              <a:rPr lang="ar-IQ" sz="2800" dirty="0">
                <a:latin typeface="Simplified Arabic" panose="02020603050405020304" pitchFamily="18" charset="-78"/>
                <a:cs typeface="Simplified Arabic" panose="02020603050405020304" pitchFamily="18" charset="-78"/>
              </a:rPr>
              <a:t>النزاهة في مكان العمل مهمة للغاية لأن هذه السمات تعزز ثقافة مكان العمل الإيجابية . حيث يوجد اتصال مفتوح واتخاذ قرار جيد و بوصلة أخلاقية قوية توجه جميع القرارات والإجراءات ، في حين أن السلوك غير المسؤول وانعدام الثقة يمكن أن يجعل بيئة العمل غير مريحة ومتوترة </a:t>
            </a:r>
            <a:r>
              <a:rPr lang="ar-IQ" sz="2800" dirty="0" smtClean="0">
                <a:latin typeface="Simplified Arabic" panose="02020603050405020304" pitchFamily="18" charset="-78"/>
                <a:cs typeface="Simplified Arabic" panose="02020603050405020304" pitchFamily="18" charset="-78"/>
              </a:rPr>
              <a:t>إذا </a:t>
            </a:r>
            <a:r>
              <a:rPr lang="ar-IQ" sz="2800" dirty="0">
                <a:latin typeface="Simplified Arabic" panose="02020603050405020304" pitchFamily="18" charset="-78"/>
                <a:cs typeface="Simplified Arabic" panose="02020603050405020304" pitchFamily="18" charset="-78"/>
              </a:rPr>
              <a:t>كنت معروفا بنزاهته وتكتسب الثقة والاحترام من الناس من حولك حيث أن النزاهة ليست مهمة فقط على المستوى الشخصي ، بل هي أيضا مهمة بشكل حيوي على مستوى مكان </a:t>
            </a:r>
            <a:r>
              <a:rPr lang="ar-IQ" sz="2800" dirty="0" smtClean="0">
                <a:latin typeface="Simplified Arabic" panose="02020603050405020304" pitchFamily="18" charset="-78"/>
                <a:cs typeface="Simplified Arabic" panose="02020603050405020304" pitchFamily="18" charset="-78"/>
              </a:rPr>
              <a:t>عمل المنظمات </a:t>
            </a:r>
            <a:r>
              <a:rPr lang="ar-IQ" sz="2800" dirty="0">
                <a:latin typeface="Simplified Arabic" panose="02020603050405020304" pitchFamily="18" charset="-78"/>
                <a:cs typeface="Simplified Arabic" panose="02020603050405020304" pitchFamily="18" charset="-78"/>
              </a:rPr>
              <a:t>المعروفة بنزاهتها تعمل بشكل أفضل </a:t>
            </a:r>
            <a:r>
              <a:rPr lang="ar-IQ" sz="2800" dirty="0" smtClean="0">
                <a:latin typeface="Simplified Arabic" panose="02020603050405020304" pitchFamily="18" charset="-78"/>
                <a:cs typeface="Simplified Arabic" panose="02020603050405020304" pitchFamily="18" charset="-78"/>
              </a:rPr>
              <a:t>.              </a:t>
            </a:r>
            <a:endParaRPr lang="ar-IQ" sz="2800" dirty="0">
              <a:latin typeface="Simplified Arabic" panose="02020603050405020304" pitchFamily="18" charset="-78"/>
              <a:cs typeface="Simplified Arabic" panose="02020603050405020304" pitchFamily="18" charset="-78"/>
            </a:endParaRPr>
          </a:p>
          <a:p>
            <a:pPr algn="just"/>
            <a:r>
              <a:rPr lang="ar-IQ" sz="2800" dirty="0">
                <a:latin typeface="Simplified Arabic" panose="02020603050405020304" pitchFamily="18" charset="-78"/>
                <a:cs typeface="Simplified Arabic" panose="02020603050405020304" pitchFamily="18" charset="-78"/>
              </a:rPr>
              <a:t> ما العميل الذي يريد التعامل مع مؤسسة لا تلتزم بوعدها والتي تقول شيئا واحدا ولكنها تفعل شيئا آخر أو تقدم منتجات أو خدمات سيئة؟ لن يفعلوا ، بدلا من ذلك يريدون التعامل مع المنظمة التي يمكن الوثوق بها لمتابعة ما تم الاتفاق عليه ، والتي لديها موظفين جديرين بالثقة ورسالة علامة تجارية جيدة </a:t>
            </a:r>
            <a:r>
              <a:rPr lang="ar-IQ" sz="2800" dirty="0" smtClean="0">
                <a:latin typeface="Simplified Arabic" panose="02020603050405020304" pitchFamily="18" charset="-78"/>
                <a:cs typeface="Simplified Arabic" panose="02020603050405020304" pitchFamily="18" charset="-78"/>
              </a:rPr>
              <a:t>.                                                                </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24355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8424" y="197346"/>
            <a:ext cx="10699845" cy="6740307"/>
          </a:xfrm>
          <a:prstGeom prst="rect">
            <a:avLst/>
          </a:prstGeom>
        </p:spPr>
        <p:txBody>
          <a:bodyPr wrap="square">
            <a:spAutoFit/>
          </a:bodyPr>
          <a:lstStyle/>
          <a:p>
            <a:pPr algn="just"/>
            <a:r>
              <a:rPr lang="ar-IQ" sz="2700" b="1" dirty="0">
                <a:solidFill>
                  <a:srgbClr val="C00000"/>
                </a:solidFill>
                <a:latin typeface="Simplified Arabic" panose="02020603050405020304" pitchFamily="18" charset="-78"/>
                <a:cs typeface="Simplified Arabic" panose="02020603050405020304" pitchFamily="18" charset="-78"/>
              </a:rPr>
              <a:t>مفهوم </a:t>
            </a:r>
            <a:r>
              <a:rPr lang="ar-IQ" sz="2700" b="1" dirty="0" smtClean="0">
                <a:solidFill>
                  <a:srgbClr val="C00000"/>
                </a:solidFill>
                <a:latin typeface="Simplified Arabic" panose="02020603050405020304" pitchFamily="18" charset="-78"/>
                <a:cs typeface="Simplified Arabic" panose="02020603050405020304" pitchFamily="18" charset="-78"/>
              </a:rPr>
              <a:t>الشفافية                                                                                </a:t>
            </a:r>
            <a:endParaRPr lang="ar-IQ" sz="2700" b="1" dirty="0" smtClean="0">
              <a:solidFill>
                <a:srgbClr val="C00000"/>
              </a:solidFill>
              <a:latin typeface="Simplified Arabic" panose="02020603050405020304" pitchFamily="18" charset="-78"/>
              <a:cs typeface="Simplified Arabic" panose="02020603050405020304" pitchFamily="18" charset="-78"/>
            </a:endParaRPr>
          </a:p>
          <a:p>
            <a:pPr algn="just"/>
            <a:r>
              <a:rPr lang="ar-IQ" sz="2700" dirty="0" smtClean="0">
                <a:latin typeface="Simplified Arabic" panose="02020603050405020304" pitchFamily="18" charset="-78"/>
                <a:cs typeface="Simplified Arabic" panose="02020603050405020304" pitchFamily="18" charset="-78"/>
              </a:rPr>
              <a:t> </a:t>
            </a:r>
            <a:r>
              <a:rPr lang="ar-IQ" sz="2700" dirty="0">
                <a:latin typeface="Simplified Arabic" panose="02020603050405020304" pitchFamily="18" charset="-78"/>
                <a:cs typeface="Simplified Arabic" panose="02020603050405020304" pitchFamily="18" charset="-78"/>
              </a:rPr>
              <a:t>يقصد بالشفافية أن يتم استبعاد وإزالة أي تشكيك أو خداع أو غموض، واستبدالها بمبدأ الوضوح الذي يعطي الحق للمواطنين في معرفة المعلومات والاطلاع على البيانات بما يخص عملية اتخاذ القرار ووضع السياسات والتشريعات، وتتم الشفافية عن طريق وضع مبادئ ومقاييس، تعمل على تعزيز الوضوح وسهولة الفهم وتحارب الفساد</a:t>
            </a:r>
            <a:r>
              <a:rPr lang="ar-IQ" sz="2700" dirty="0" smtClean="0">
                <a:latin typeface="Simplified Arabic" panose="02020603050405020304" pitchFamily="18" charset="-78"/>
                <a:cs typeface="Simplified Arabic" panose="02020603050405020304" pitchFamily="18" charset="-78"/>
              </a:rPr>
              <a:t>.                                                    </a:t>
            </a:r>
            <a:endParaRPr lang="ar-IQ" sz="2700" dirty="0">
              <a:latin typeface="Simplified Arabic" panose="02020603050405020304" pitchFamily="18" charset="-78"/>
              <a:cs typeface="Simplified Arabic" panose="02020603050405020304" pitchFamily="18" charset="-78"/>
            </a:endParaRPr>
          </a:p>
          <a:p>
            <a:pPr algn="just"/>
            <a:r>
              <a:rPr lang="ar-IQ" sz="2700" dirty="0">
                <a:latin typeface="Simplified Arabic" panose="02020603050405020304" pitchFamily="18" charset="-78"/>
                <a:cs typeface="Simplified Arabic" panose="02020603050405020304" pitchFamily="18" charset="-78"/>
              </a:rPr>
              <a:t>والشفافية تعني أن اتخاذ القرار وتطبيقه يبنى على قوانين وأنظمة محددة، ويعني كذلك توفر المعلومات للجمهور وحرية الوصول إليها لكل الأطراف التي لها علاقة أو تتأثر بتطبيق القرار، إطلاع الجمهور على المعلومات المختلفة عن سياسات الدولة وقراراتها وميزانياتها يساعد على الحد أو القضاء على الفساد، ومن الوسائل الفعالة لمكافحة الفساد والحد منه أيضاً خلق بيئة من القيم في جميع مؤسسات الدولة لرفع درجة النزاهة وبما يوفر رؤية شاملة لأداء مختلف السلطات لمهامها تحت مظلة النظام الوطني للنزاهة. هذا النظام يوفر الفرصة لتقييم جميع مؤسسات الدولة في أوجه النزاهة والشفافية والمساءلة، وكذلك كيفية تفاعل وتعاون هذه المؤسسات لأداء مهامها. عندما يضعف أداء الأجهزة الحكومية وتنعدم المساءلة من البديهي أن ينتشر الفساد ويؤدي إلى آثار اجتماعية واقتصادية وسياسية غير محمودة العواقب. وبالعكس من ذلك عندما ترتفع مؤشرات النزاهة والشفافية والمساءلة في أجهزة الدولة ترتفع ثقة المواطنين في نظامها وتتحسن نوعية الحياة والتنمية المستدامة وسيادة القانون وتتلاشى فرص ومظاهر الفساد </a:t>
            </a:r>
            <a:r>
              <a:rPr lang="ar-IQ" sz="2700" dirty="0" smtClean="0">
                <a:latin typeface="Simplified Arabic" panose="02020603050405020304" pitchFamily="18" charset="-78"/>
                <a:cs typeface="Simplified Arabic" panose="02020603050405020304" pitchFamily="18" charset="-78"/>
              </a:rPr>
              <a:t>.                                       </a:t>
            </a:r>
            <a:endParaRPr lang="ar-IQ" sz="27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42430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5111" y="499720"/>
            <a:ext cx="10426889" cy="6370975"/>
          </a:xfrm>
          <a:prstGeom prst="rect">
            <a:avLst/>
          </a:prstGeom>
        </p:spPr>
        <p:txBody>
          <a:bodyPr wrap="square">
            <a:spAutoFit/>
          </a:bodyPr>
          <a:lstStyle/>
          <a:p>
            <a:pPr algn="r"/>
            <a:r>
              <a:rPr lang="ar-IQ" sz="2400" b="1" dirty="0">
                <a:solidFill>
                  <a:srgbClr val="C00000"/>
                </a:solidFill>
                <a:latin typeface="Simplified Arabic" panose="02020603050405020304" pitchFamily="18" charset="-78"/>
                <a:cs typeface="Simplified Arabic" panose="02020603050405020304" pitchFamily="18" charset="-78"/>
              </a:rPr>
              <a:t>تكمن أهمية تطبيق النزاهة والشفافية في مؤسسات الدولة في ما </a:t>
            </a:r>
            <a:r>
              <a:rPr lang="ar-IQ" sz="2400" b="1" dirty="0" smtClean="0">
                <a:solidFill>
                  <a:srgbClr val="C00000"/>
                </a:solidFill>
                <a:latin typeface="Simplified Arabic" panose="02020603050405020304" pitchFamily="18" charset="-78"/>
                <a:cs typeface="Simplified Arabic" panose="02020603050405020304" pitchFamily="18" charset="-78"/>
              </a:rPr>
              <a:t>يلي : </a:t>
            </a:r>
            <a:endParaRPr lang="ar-IQ" sz="2400" b="1" dirty="0">
              <a:solidFill>
                <a:srgbClr val="C00000"/>
              </a:solidFill>
              <a:latin typeface="Simplified Arabic" panose="02020603050405020304" pitchFamily="18" charset="-78"/>
              <a:cs typeface="Simplified Arabic" panose="02020603050405020304" pitchFamily="18" charset="-78"/>
            </a:endParaRPr>
          </a:p>
          <a:p>
            <a:pPr algn="r"/>
            <a:r>
              <a:rPr lang="ar-IQ" sz="2400" dirty="0">
                <a:latin typeface="Simplified Arabic" panose="02020603050405020304" pitchFamily="18" charset="-78"/>
                <a:cs typeface="Simplified Arabic" panose="02020603050405020304" pitchFamily="18" charset="-78"/>
              </a:rPr>
              <a:t> 1_ تعمل على تحقيق المصلحة العامة، والحد من الفساد بأنواعه ومحاربته في مؤسسات الدولة.</a:t>
            </a:r>
          </a:p>
          <a:p>
            <a:pPr algn="r"/>
            <a:r>
              <a:rPr lang="ar-IQ" sz="2400" dirty="0">
                <a:latin typeface="Simplified Arabic" panose="02020603050405020304" pitchFamily="18" charset="-78"/>
                <a:cs typeface="Simplified Arabic" panose="02020603050405020304" pitchFamily="18" charset="-78"/>
              </a:rPr>
              <a:t>2-  تهدف إلى تحقيق سلامة المجتمع وأمانه وترسّخ وتنمي شعور المواطنة عند المواطنين في الدولة.  3_تقوية وتمتين الثقة بين نظام الدولة ومؤسساته وبين المواطنين، مما يؤدي إلى سيادة الأمن والاستقرار في كافة مجالات الدولة.</a:t>
            </a:r>
          </a:p>
          <a:p>
            <a:pPr algn="r"/>
            <a:r>
              <a:rPr lang="ar-IQ" sz="2400" dirty="0">
                <a:latin typeface="Simplified Arabic" panose="02020603050405020304" pitchFamily="18" charset="-78"/>
                <a:cs typeface="Simplified Arabic" panose="02020603050405020304" pitchFamily="18" charset="-78"/>
              </a:rPr>
              <a:t> 4 _ قيم النزاهة تتمثل القيم التي تدل على سيادة مبدأ النزاهة في أي مؤسسة في تعامل الأفراد في العمل على مبدأ الصدق والأمانة. سيادة السلوك السليم الذي يرفض تقديم المصلحة الشخصية على المصلحة العامة. </a:t>
            </a:r>
          </a:p>
          <a:p>
            <a:pPr algn="r"/>
            <a:r>
              <a:rPr lang="ar-IQ" sz="2400" dirty="0">
                <a:latin typeface="Simplified Arabic" panose="02020603050405020304" pitchFamily="18" charset="-78"/>
                <a:cs typeface="Simplified Arabic" panose="02020603050405020304" pitchFamily="18" charset="-78"/>
              </a:rPr>
              <a:t> 5-  الالتزام بمنشورات مدونة السلوك ومقاييس الأخلاق المذكورة في قوانين المؤسسات لترسيخ مبدأ النزاهة. </a:t>
            </a:r>
          </a:p>
          <a:p>
            <a:pPr algn="r"/>
            <a:r>
              <a:rPr lang="ar-IQ" sz="2400" dirty="0">
                <a:latin typeface="Simplified Arabic" panose="02020603050405020304" pitchFamily="18" charset="-78"/>
                <a:cs typeface="Simplified Arabic" panose="02020603050405020304" pitchFamily="18" charset="-78"/>
              </a:rPr>
              <a:t>6- توفر ضمانات وقواعد مكتوبة كدليل للعاملين في المؤسسات عن طبيعة عملهم، وتعاملهم مع بعضهم ومع المواطنين المراجعين، رافضة للمزاجية والواسطة. </a:t>
            </a:r>
          </a:p>
          <a:p>
            <a:pPr algn="r"/>
            <a:r>
              <a:rPr lang="ar-IQ" sz="2400" dirty="0">
                <a:latin typeface="Simplified Arabic" panose="02020603050405020304" pitchFamily="18" charset="-78"/>
                <a:cs typeface="Simplified Arabic" panose="02020603050405020304" pitchFamily="18" charset="-78"/>
              </a:rPr>
              <a:t>7_ الاجتهاد والمثابرة في العمل بهدف الحفاظ على المال العام وعدم إلحاق الأضرار بالمصلحة العامة.</a:t>
            </a:r>
          </a:p>
          <a:p>
            <a:pPr algn="r"/>
            <a:r>
              <a:rPr lang="ar-IQ" sz="2400" dirty="0">
                <a:latin typeface="Simplified Arabic" panose="02020603050405020304" pitchFamily="18" charset="-78"/>
                <a:cs typeface="Simplified Arabic" panose="02020603050405020304" pitchFamily="18" charset="-78"/>
              </a:rPr>
              <a:t>8- تعزيز قواعد الديمقراطية في الدولة التي تضمن حق الفرد في الحصول على المعلومات ونشر القوانين والتعليمات والأوامر، بمنهجية واضحة للمواطنين. </a:t>
            </a:r>
          </a:p>
          <a:p>
            <a:pPr algn="r"/>
            <a:r>
              <a:rPr lang="ar-IQ" sz="2400" dirty="0">
                <a:latin typeface="Simplified Arabic" panose="02020603050405020304" pitchFamily="18" charset="-78"/>
                <a:cs typeface="Simplified Arabic" panose="02020603050405020304" pitchFamily="18" charset="-78"/>
              </a:rPr>
              <a:t>9- توعية المواطنين في المجتمع بمفهوم الشفافية وإشراكهم في عملية فهم وتقييم القرارات المتخذة.</a:t>
            </a:r>
          </a:p>
          <a:p>
            <a:pPr algn="r"/>
            <a:r>
              <a:rPr lang="ar-IQ" sz="2400" dirty="0">
                <a:latin typeface="Simplified Arabic" panose="02020603050405020304" pitchFamily="18" charset="-78"/>
                <a:cs typeface="Simplified Arabic" panose="02020603050405020304" pitchFamily="18" charset="-78"/>
              </a:rPr>
              <a:t>10-  تعزيز مبدأي الشفافية ومحاربة الفساد وتطبيقهما في مؤسسات الدولة كافة على صعيد القطاعين العام والخاص </a:t>
            </a:r>
          </a:p>
        </p:txBody>
      </p:sp>
    </p:spTree>
    <p:extLst>
      <p:ext uri="{BB962C8B-B14F-4D97-AF65-F5344CB8AC3E}">
        <p14:creationId xmlns:p14="http://schemas.microsoft.com/office/powerpoint/2010/main" val="2280491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3200" b="1" dirty="0">
                <a:solidFill>
                  <a:srgbClr val="C00000"/>
                </a:solidFill>
                <a:latin typeface="Simplified Arabic" panose="02020603050405020304" pitchFamily="18" charset="-78"/>
                <a:cs typeface="Simplified Arabic" panose="02020603050405020304" pitchFamily="18" charset="-78"/>
              </a:rPr>
              <a:t>هل للتعليم دور في مكافحة </a:t>
            </a:r>
            <a:r>
              <a:rPr lang="ar-IQ" sz="3200" b="1" dirty="0" smtClean="0">
                <a:solidFill>
                  <a:srgbClr val="C00000"/>
                </a:solidFill>
                <a:latin typeface="Simplified Arabic" panose="02020603050405020304" pitchFamily="18" charset="-78"/>
                <a:cs typeface="Simplified Arabic" panose="02020603050405020304" pitchFamily="18" charset="-78"/>
              </a:rPr>
              <a:t>الفساد ؟</a:t>
            </a:r>
            <a:endParaRPr lang="en-US" b="1" dirty="0"/>
          </a:p>
        </p:txBody>
      </p:sp>
      <p:sp>
        <p:nvSpPr>
          <p:cNvPr id="3" name="عنصر نائب للمحتوى 2"/>
          <p:cNvSpPr>
            <a:spLocks noGrp="1"/>
          </p:cNvSpPr>
          <p:nvPr>
            <p:ph idx="1"/>
          </p:nvPr>
        </p:nvSpPr>
        <p:spPr>
          <a:xfrm>
            <a:off x="1859280" y="1513840"/>
            <a:ext cx="9645332" cy="4815840"/>
          </a:xfrm>
        </p:spPr>
        <p:txBody>
          <a:bodyPr>
            <a:noAutofit/>
          </a:bodyPr>
          <a:lstStyle/>
          <a:p>
            <a:pPr algn="just"/>
            <a:r>
              <a:rPr lang="ar-IQ" sz="2600" dirty="0">
                <a:latin typeface="Simplified Arabic" panose="02020603050405020304" pitchFamily="18" charset="-78"/>
                <a:cs typeface="Simplified Arabic" panose="02020603050405020304" pitchFamily="18" charset="-78"/>
              </a:rPr>
              <a:t>للتعليم دورا أساسيا في تقليم أظافر الفساد </a:t>
            </a:r>
            <a:r>
              <a:rPr lang="ar-IQ" sz="2600" dirty="0" smtClean="0">
                <a:latin typeface="Simplified Arabic" panose="02020603050405020304" pitchFamily="18" charset="-78"/>
                <a:cs typeface="Simplified Arabic" panose="02020603050405020304" pitchFamily="18" charset="-78"/>
              </a:rPr>
              <a:t>وتحجيمه ، </a:t>
            </a:r>
            <a:r>
              <a:rPr lang="ar-IQ" sz="2600" dirty="0">
                <a:latin typeface="Simplified Arabic" panose="02020603050405020304" pitchFamily="18" charset="-78"/>
                <a:cs typeface="Simplified Arabic" panose="02020603050405020304" pitchFamily="18" charset="-78"/>
              </a:rPr>
              <a:t>ولكن ذلك لا يتحقق إلا من خلال توفر بيئة تعليمية نظيفة تعم فيها الشفافية والمهنية </a:t>
            </a:r>
            <a:r>
              <a:rPr lang="ar-IQ" sz="2600" dirty="0" smtClean="0">
                <a:latin typeface="Simplified Arabic" panose="02020603050405020304" pitchFamily="18" charset="-78"/>
                <a:cs typeface="Simplified Arabic" panose="02020603050405020304" pitchFamily="18" charset="-78"/>
              </a:rPr>
              <a:t>والنزاهة ، </a:t>
            </a:r>
            <a:r>
              <a:rPr lang="ar-IQ" sz="2600" dirty="0">
                <a:latin typeface="Simplified Arabic" panose="02020603050405020304" pitchFamily="18" charset="-78"/>
                <a:cs typeface="Simplified Arabic" panose="02020603050405020304" pitchFamily="18" charset="-78"/>
              </a:rPr>
              <a:t>ولا يتم فيها اختيار الكوادر التعليمية على أساس حزبي أو طائفي أو أي انتماء آخر، ولكن على أساس الكفاءة </a:t>
            </a:r>
            <a:r>
              <a:rPr lang="ar-IQ" sz="2600" dirty="0" smtClean="0">
                <a:latin typeface="Simplified Arabic" panose="02020603050405020304" pitchFamily="18" charset="-78"/>
                <a:cs typeface="Simplified Arabic" panose="02020603050405020304" pitchFamily="18" charset="-78"/>
              </a:rPr>
              <a:t>والأهلية ، </a:t>
            </a:r>
            <a:r>
              <a:rPr lang="ar-IQ" sz="2600" dirty="0">
                <a:latin typeface="Simplified Arabic" panose="02020603050405020304" pitchFamily="18" charset="-78"/>
                <a:cs typeface="Simplified Arabic" panose="02020603050405020304" pitchFamily="18" charset="-78"/>
              </a:rPr>
              <a:t>وتدعم برامج التعليم بمناهج تقوِّي الوعي لدى </a:t>
            </a:r>
            <a:r>
              <a:rPr lang="ar-IQ" sz="2600" dirty="0" smtClean="0">
                <a:latin typeface="Simplified Arabic" panose="02020603050405020304" pitchFamily="18" charset="-78"/>
                <a:cs typeface="Simplified Arabic" panose="02020603050405020304" pitchFamily="18" charset="-78"/>
              </a:rPr>
              <a:t>الطلبة </a:t>
            </a:r>
            <a:r>
              <a:rPr lang="ar-IQ" sz="2600" dirty="0">
                <a:latin typeface="Simplified Arabic" panose="02020603050405020304" pitchFamily="18" charset="-78"/>
                <a:cs typeface="Simplified Arabic" panose="02020603050405020304" pitchFamily="18" charset="-78"/>
              </a:rPr>
              <a:t>حول الفساد وتعمل على تحصينهم </a:t>
            </a:r>
            <a:r>
              <a:rPr lang="ar-IQ" sz="2600" dirty="0" smtClean="0">
                <a:latin typeface="Simplified Arabic" panose="02020603050405020304" pitchFamily="18" charset="-78"/>
                <a:cs typeface="Simplified Arabic" panose="02020603050405020304" pitchFamily="18" charset="-78"/>
              </a:rPr>
              <a:t>ضده . </a:t>
            </a:r>
            <a:r>
              <a:rPr lang="ar-IQ" sz="2600" dirty="0">
                <a:latin typeface="Simplified Arabic" panose="02020603050405020304" pitchFamily="18" charset="-78"/>
                <a:cs typeface="Simplified Arabic" panose="02020603050405020304" pitchFamily="18" charset="-78"/>
              </a:rPr>
              <a:t>أما إذا كانت منظومة التعليم </a:t>
            </a:r>
            <a:r>
              <a:rPr lang="ar-IQ" sz="2600" dirty="0" smtClean="0">
                <a:latin typeface="Simplified Arabic" panose="02020603050405020304" pitchFamily="18" charset="-78"/>
                <a:cs typeface="Simplified Arabic" panose="02020603050405020304" pitchFamily="18" charset="-78"/>
              </a:rPr>
              <a:t>فاسدة ، </a:t>
            </a:r>
            <a:r>
              <a:rPr lang="ar-IQ" sz="2600" dirty="0">
                <a:latin typeface="Simplified Arabic" panose="02020603050405020304" pitchFamily="18" charset="-78"/>
                <a:cs typeface="Simplified Arabic" panose="02020603050405020304" pitchFamily="18" charset="-78"/>
              </a:rPr>
              <a:t>فإنها تصبح بيئة </a:t>
            </a:r>
            <a:r>
              <a:rPr lang="ar-IQ" sz="2600" dirty="0" smtClean="0">
                <a:latin typeface="Simplified Arabic" panose="02020603050405020304" pitchFamily="18" charset="-78"/>
                <a:cs typeface="Simplified Arabic" panose="02020603050405020304" pitchFamily="18" charset="-78"/>
              </a:rPr>
              <a:t>مميزة ، </a:t>
            </a:r>
            <a:r>
              <a:rPr lang="ar-IQ" sz="2600" dirty="0">
                <a:latin typeface="Simplified Arabic" panose="02020603050405020304" pitchFamily="18" charset="-78"/>
                <a:cs typeface="Simplified Arabic" panose="02020603050405020304" pitchFamily="18" charset="-78"/>
              </a:rPr>
              <a:t>ولكن في تفريخ الفساد ونشره في </a:t>
            </a:r>
            <a:r>
              <a:rPr lang="ar-IQ" sz="2600" dirty="0" smtClean="0">
                <a:latin typeface="Simplified Arabic" panose="02020603050405020304" pitchFamily="18" charset="-78"/>
                <a:cs typeface="Simplified Arabic" panose="02020603050405020304" pitchFamily="18" charset="-78"/>
              </a:rPr>
              <a:t>المجتمع . </a:t>
            </a:r>
            <a:r>
              <a:rPr lang="ar-IQ" sz="2600" dirty="0">
                <a:latin typeface="Simplified Arabic" panose="02020603050405020304" pitchFamily="18" charset="-78"/>
                <a:cs typeface="Simplified Arabic" panose="02020603050405020304" pitchFamily="18" charset="-78"/>
              </a:rPr>
              <a:t>فالمؤسسة التعليمية التي يتم فيها بيع أسئلة </a:t>
            </a:r>
            <a:r>
              <a:rPr lang="ar-IQ" sz="2600" dirty="0" err="1" smtClean="0">
                <a:latin typeface="Simplified Arabic" panose="02020603050405020304" pitchFamily="18" charset="-78"/>
                <a:cs typeface="Simplified Arabic" panose="02020603050405020304" pitchFamily="18" charset="-78"/>
              </a:rPr>
              <a:t>الإمتحانات</a:t>
            </a:r>
            <a:r>
              <a:rPr lang="ar-IQ" sz="2600" dirty="0" smtClean="0">
                <a:latin typeface="Simplified Arabic" panose="02020603050405020304" pitchFamily="18" charset="-78"/>
                <a:cs typeface="Simplified Arabic" panose="02020603050405020304" pitchFamily="18" charset="-78"/>
              </a:rPr>
              <a:t> ، </a:t>
            </a:r>
            <a:r>
              <a:rPr lang="ar-IQ" sz="2600" dirty="0">
                <a:latin typeface="Simplified Arabic" panose="02020603050405020304" pitchFamily="18" charset="-78"/>
                <a:cs typeface="Simplified Arabic" panose="02020603050405020304" pitchFamily="18" charset="-78"/>
              </a:rPr>
              <a:t>أو يكون الأستاذ فيها مدرسا </a:t>
            </a:r>
            <a:r>
              <a:rPr lang="ar-IQ" sz="2600" dirty="0" smtClean="0">
                <a:latin typeface="Simplified Arabic" panose="02020603050405020304" pitchFamily="18" charset="-78"/>
                <a:cs typeface="Simplified Arabic" panose="02020603050405020304" pitchFamily="18" charset="-78"/>
              </a:rPr>
              <a:t>خصوصيا ، </a:t>
            </a:r>
            <a:r>
              <a:rPr lang="ar-IQ" sz="2600" dirty="0">
                <a:latin typeface="Simplified Arabic" panose="02020603050405020304" pitchFamily="18" charset="-78"/>
                <a:cs typeface="Simplified Arabic" panose="02020603050405020304" pitchFamily="18" charset="-78"/>
              </a:rPr>
              <a:t>أو يتم فيها القبول </a:t>
            </a:r>
            <a:r>
              <a:rPr lang="ar-IQ" sz="2600" dirty="0" smtClean="0">
                <a:latin typeface="Simplified Arabic" panose="02020603050405020304" pitchFamily="18" charset="-78"/>
                <a:cs typeface="Simplified Arabic" panose="02020603050405020304" pitchFamily="18" charset="-78"/>
              </a:rPr>
              <a:t>بالواسطة ، </a:t>
            </a:r>
            <a:r>
              <a:rPr lang="ar-IQ" sz="2600" dirty="0">
                <a:latin typeface="Simplified Arabic" panose="02020603050405020304" pitchFamily="18" charset="-78"/>
                <a:cs typeface="Simplified Arabic" panose="02020603050405020304" pitchFamily="18" charset="-78"/>
              </a:rPr>
              <a:t>أو يتزوج فيها الأستاذ </a:t>
            </a:r>
            <a:r>
              <a:rPr lang="ar-IQ" sz="2600" dirty="0" smtClean="0">
                <a:latin typeface="Simplified Arabic" panose="02020603050405020304" pitchFamily="18" charset="-78"/>
                <a:cs typeface="Simplified Arabic" panose="02020603050405020304" pitchFamily="18" charset="-78"/>
              </a:rPr>
              <a:t>تلميذته ، </a:t>
            </a:r>
            <a:r>
              <a:rPr lang="ar-IQ" sz="2600" dirty="0">
                <a:latin typeface="Simplified Arabic" panose="02020603050405020304" pitchFamily="18" charset="-78"/>
                <a:cs typeface="Simplified Arabic" panose="02020603050405020304" pitchFamily="18" charset="-78"/>
              </a:rPr>
              <a:t>يتعلم طلابها أن الفساد سلوك مقبول ويحملون معهم ذلك في حياتهم </a:t>
            </a:r>
            <a:r>
              <a:rPr lang="ar-IQ" sz="2600" dirty="0" smtClean="0">
                <a:latin typeface="Simplified Arabic" panose="02020603050405020304" pitchFamily="18" charset="-78"/>
                <a:cs typeface="Simplified Arabic" panose="02020603050405020304" pitchFamily="18" charset="-78"/>
              </a:rPr>
              <a:t>العملية . </a:t>
            </a:r>
            <a:r>
              <a:rPr lang="ar-IQ" sz="2600" dirty="0">
                <a:latin typeface="Simplified Arabic" panose="02020603050405020304" pitchFamily="18" charset="-78"/>
                <a:cs typeface="Simplified Arabic" panose="02020603050405020304" pitchFamily="18" charset="-78"/>
              </a:rPr>
              <a:t>فالأهم ليس هو التعليم ولكن جودة المؤسسات </a:t>
            </a:r>
            <a:r>
              <a:rPr lang="ar-IQ" sz="2600" dirty="0" smtClean="0">
                <a:latin typeface="Simplified Arabic" panose="02020603050405020304" pitchFamily="18" charset="-78"/>
                <a:cs typeface="Simplified Arabic" panose="02020603050405020304" pitchFamily="18" charset="-78"/>
              </a:rPr>
              <a:t>التعليمية . </a:t>
            </a:r>
            <a:r>
              <a:rPr lang="ar-IQ" sz="2600" dirty="0">
                <a:latin typeface="Simplified Arabic" panose="02020603050405020304" pitchFamily="18" charset="-78"/>
                <a:cs typeface="Simplified Arabic" panose="02020603050405020304" pitchFamily="18" charset="-78"/>
              </a:rPr>
              <a:t>فالأطفال يتعلمون في المدارس أشياء أكثر بكثير من </a:t>
            </a:r>
            <a:r>
              <a:rPr lang="ar-IQ" sz="2600" dirty="0" smtClean="0">
                <a:latin typeface="Simplified Arabic" panose="02020603050405020304" pitchFamily="18" charset="-78"/>
                <a:cs typeface="Simplified Arabic" panose="02020603050405020304" pitchFamily="18" charset="-78"/>
              </a:rPr>
              <a:t>القراءة ، والكتابة ، والحساب ، </a:t>
            </a:r>
            <a:r>
              <a:rPr lang="ar-IQ" sz="2600" dirty="0">
                <a:latin typeface="Simplified Arabic" panose="02020603050405020304" pitchFamily="18" charset="-78"/>
                <a:cs typeface="Simplified Arabic" panose="02020603050405020304" pitchFamily="18" charset="-78"/>
              </a:rPr>
              <a:t>ولذلك فإن مكافحة الفساد تبدأ في النظم </a:t>
            </a:r>
            <a:r>
              <a:rPr lang="ar-IQ" sz="2600" dirty="0" smtClean="0">
                <a:latin typeface="Simplified Arabic" panose="02020603050405020304" pitchFamily="18" charset="-78"/>
                <a:cs typeface="Simplified Arabic" panose="02020603050405020304" pitchFamily="18" charset="-78"/>
              </a:rPr>
              <a:t>التعليمية ، </a:t>
            </a:r>
            <a:r>
              <a:rPr lang="ar-IQ" sz="2600" dirty="0">
                <a:latin typeface="Simplified Arabic" panose="02020603050405020304" pitchFamily="18" charset="-78"/>
                <a:cs typeface="Simplified Arabic" panose="02020603050405020304" pitchFamily="18" charset="-78"/>
              </a:rPr>
              <a:t>من خلال التأكد من أن القيم الاجتماعية التي يجري تدريسها أو كسبها تتماشى مع القيم </a:t>
            </a:r>
            <a:r>
              <a:rPr lang="ar-IQ" sz="2600" dirty="0" smtClean="0">
                <a:latin typeface="Simplified Arabic" panose="02020603050405020304" pitchFamily="18" charset="-78"/>
                <a:cs typeface="Simplified Arabic" panose="02020603050405020304" pitchFamily="18" charset="-78"/>
              </a:rPr>
              <a:t>الأخلاقية، </a:t>
            </a:r>
            <a:r>
              <a:rPr lang="ar-IQ" sz="2600" dirty="0">
                <a:latin typeface="Simplified Arabic" panose="02020603050405020304" pitchFamily="18" charset="-78"/>
                <a:cs typeface="Simplified Arabic" panose="02020603050405020304" pitchFamily="18" charset="-78"/>
              </a:rPr>
              <a:t>والسلوك </a:t>
            </a:r>
            <a:r>
              <a:rPr lang="ar-IQ" sz="2600" dirty="0" smtClean="0">
                <a:latin typeface="Simplified Arabic" panose="02020603050405020304" pitchFamily="18" charset="-78"/>
                <a:cs typeface="Simplified Arabic" panose="02020603050405020304" pitchFamily="18" charset="-78"/>
              </a:rPr>
              <a:t>القانوني، </a:t>
            </a:r>
            <a:r>
              <a:rPr lang="ar-IQ" sz="2600" dirty="0">
                <a:latin typeface="Simplified Arabic" panose="02020603050405020304" pitchFamily="18" charset="-78"/>
                <a:cs typeface="Simplified Arabic" panose="02020603050405020304" pitchFamily="18" charset="-78"/>
              </a:rPr>
              <a:t>والمسؤولية المدنية</a:t>
            </a:r>
            <a:r>
              <a:rPr lang="ar-IQ" sz="2600" dirty="0" smtClean="0">
                <a:latin typeface="Simplified Arabic" panose="02020603050405020304" pitchFamily="18" charset="-78"/>
                <a:cs typeface="Simplified Arabic" panose="02020603050405020304" pitchFamily="18" charset="-78"/>
              </a:rPr>
              <a:t>.                </a:t>
            </a:r>
            <a:endParaRPr lang="en-US" sz="2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02230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8655" y="624110"/>
            <a:ext cx="9705957" cy="1280890"/>
          </a:xfrm>
        </p:spPr>
        <p:txBody>
          <a:bodyPr>
            <a:normAutofit fontScale="90000"/>
          </a:bodyPr>
          <a:lstStyle/>
          <a:p>
            <a:pPr algn="ctr"/>
            <a:r>
              <a:rPr lang="ar-IQ" sz="5400" dirty="0" smtClean="0">
                <a:solidFill>
                  <a:srgbClr val="C00000"/>
                </a:solidFill>
                <a:latin typeface="Simplified Arabic" panose="02020603050405020304" pitchFamily="18" charset="-78"/>
                <a:cs typeface="Simplified Arabic" panose="02020603050405020304" pitchFamily="18" charset="-78"/>
              </a:rPr>
              <a:t>    </a:t>
            </a:r>
            <a:r>
              <a:rPr lang="ar-IQ" sz="4900" dirty="0" smtClean="0">
                <a:solidFill>
                  <a:srgbClr val="C00000"/>
                </a:solidFill>
                <a:latin typeface="Simplified Arabic" panose="02020603050405020304" pitchFamily="18" charset="-78"/>
                <a:cs typeface="Simplified Arabic" panose="02020603050405020304" pitchFamily="18" charset="-78"/>
              </a:rPr>
              <a:t> يقدمها</a:t>
            </a:r>
            <a:r>
              <a:rPr lang="ar-IQ" sz="5400" dirty="0" smtClean="0">
                <a:solidFill>
                  <a:srgbClr val="C00000"/>
                </a:solidFill>
                <a:latin typeface="Simplified Arabic" panose="02020603050405020304" pitchFamily="18" charset="-78"/>
                <a:cs typeface="Simplified Arabic" panose="02020603050405020304" pitchFamily="18" charset="-78"/>
              </a:rPr>
              <a:t/>
            </a:r>
            <a:br>
              <a:rPr lang="ar-IQ" sz="5400" dirty="0" smtClean="0">
                <a:solidFill>
                  <a:srgbClr val="C00000"/>
                </a:solidFill>
                <a:latin typeface="Simplified Arabic" panose="02020603050405020304" pitchFamily="18" charset="-78"/>
                <a:cs typeface="Simplified Arabic" panose="02020603050405020304" pitchFamily="18" charset="-78"/>
              </a:rPr>
            </a:br>
            <a:r>
              <a:rPr lang="ar-IQ" sz="5400" dirty="0" smtClean="0">
                <a:solidFill>
                  <a:srgbClr val="C00000"/>
                </a:solidFill>
                <a:latin typeface="Simplified Arabic" panose="02020603050405020304" pitchFamily="18" charset="-78"/>
                <a:cs typeface="Simplified Arabic" panose="02020603050405020304" pitchFamily="18" charset="-78"/>
              </a:rPr>
              <a:t>      </a:t>
            </a:r>
            <a:r>
              <a:rPr lang="ar-IQ" sz="4000" dirty="0" err="1" smtClean="0">
                <a:solidFill>
                  <a:srgbClr val="C00000"/>
                </a:solidFill>
                <a:latin typeface="Simplified Arabic" panose="02020603050405020304" pitchFamily="18" charset="-78"/>
                <a:cs typeface="Simplified Arabic" panose="02020603050405020304" pitchFamily="18" charset="-78"/>
              </a:rPr>
              <a:t>م.د</a:t>
            </a:r>
            <a:r>
              <a:rPr lang="ar-IQ" sz="4000" dirty="0" smtClean="0">
                <a:solidFill>
                  <a:srgbClr val="C00000"/>
                </a:solidFill>
                <a:latin typeface="Simplified Arabic" panose="02020603050405020304" pitchFamily="18" charset="-78"/>
                <a:cs typeface="Simplified Arabic" panose="02020603050405020304" pitchFamily="18" charset="-78"/>
              </a:rPr>
              <a:t> فرح فلاح                     </a:t>
            </a:r>
            <a:r>
              <a:rPr lang="ar-IQ" sz="4000" dirty="0" err="1" smtClean="0">
                <a:solidFill>
                  <a:srgbClr val="C00000"/>
                </a:solidFill>
                <a:latin typeface="Simplified Arabic" panose="02020603050405020304" pitchFamily="18" charset="-78"/>
                <a:cs typeface="Simplified Arabic" panose="02020603050405020304" pitchFamily="18" charset="-78"/>
              </a:rPr>
              <a:t>م.م</a:t>
            </a:r>
            <a:r>
              <a:rPr lang="ar-IQ" sz="4000" dirty="0" smtClean="0">
                <a:solidFill>
                  <a:srgbClr val="C00000"/>
                </a:solidFill>
                <a:latin typeface="Simplified Arabic" panose="02020603050405020304" pitchFamily="18" charset="-78"/>
                <a:cs typeface="Simplified Arabic" panose="02020603050405020304" pitchFamily="18" charset="-78"/>
              </a:rPr>
              <a:t> نوره عامر </a:t>
            </a:r>
            <a:endParaRPr lang="en-US" sz="4000" dirty="0">
              <a:solidFill>
                <a:srgbClr val="C00000"/>
              </a:solidFill>
              <a:latin typeface="Simplified Arabic" panose="02020603050405020304" pitchFamily="18" charset="-78"/>
              <a:cs typeface="Simplified Arabic" panose="02020603050405020304" pitchFamily="18" charset="-78"/>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1911" y="2193426"/>
            <a:ext cx="4245553" cy="4200745"/>
          </a:xfrm>
          <a:prstGeom prst="rect">
            <a:avLst/>
          </a:prstGeom>
        </p:spPr>
      </p:pic>
      <p:pic>
        <p:nvPicPr>
          <p:cNvPr id="7" name="عنصر نائب للمحتوى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652010" y="2230438"/>
            <a:ext cx="3768131" cy="4164012"/>
          </a:xfrm>
        </p:spPr>
      </p:pic>
    </p:spTree>
    <p:extLst>
      <p:ext uri="{BB962C8B-B14F-4D97-AF65-F5344CB8AC3E}">
        <p14:creationId xmlns:p14="http://schemas.microsoft.com/office/powerpoint/2010/main" val="740699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1036" y="85630"/>
            <a:ext cx="8911687" cy="1280890"/>
          </a:xfrm>
        </p:spPr>
        <p:txBody>
          <a:bodyPr>
            <a:normAutofit/>
          </a:bodyPr>
          <a:lstStyle/>
          <a:p>
            <a:pPr algn="ctr"/>
            <a:r>
              <a:rPr lang="ar-IQ" sz="3200" b="1" dirty="0">
                <a:solidFill>
                  <a:srgbClr val="C00000"/>
                </a:solidFill>
                <a:latin typeface="Simplified Arabic" panose="02020603050405020304" pitchFamily="18" charset="-78"/>
                <a:cs typeface="Simplified Arabic" panose="02020603050405020304" pitchFamily="18" charset="-78"/>
              </a:rPr>
              <a:t>دور الأستاذ الجامعي في تضمين قيم ومفاهيم النزاهة في </a:t>
            </a:r>
            <a:r>
              <a:rPr lang="ar-IQ" sz="3200" b="1" dirty="0" smtClean="0">
                <a:solidFill>
                  <a:srgbClr val="C00000"/>
                </a:solidFill>
                <a:latin typeface="Simplified Arabic" panose="02020603050405020304" pitchFamily="18" charset="-78"/>
                <a:cs typeface="Simplified Arabic" panose="02020603050405020304" pitchFamily="18" charset="-78"/>
              </a:rPr>
              <a:t>التعليم </a:t>
            </a:r>
            <a:r>
              <a:rPr lang="ar-IQ" sz="3200" b="1" dirty="0">
                <a:solidFill>
                  <a:srgbClr val="C00000"/>
                </a:solidFill>
                <a:latin typeface="Simplified Arabic" panose="02020603050405020304" pitchFamily="18" charset="-78"/>
                <a:cs typeface="Simplified Arabic" panose="02020603050405020304" pitchFamily="18" charset="-78"/>
              </a:rPr>
              <a:t>العالي</a:t>
            </a:r>
          </a:p>
        </p:txBody>
      </p:sp>
      <p:sp>
        <p:nvSpPr>
          <p:cNvPr id="3" name="عنصر نائب للمحتوى 2"/>
          <p:cNvSpPr>
            <a:spLocks noGrp="1"/>
          </p:cNvSpPr>
          <p:nvPr>
            <p:ph idx="1"/>
          </p:nvPr>
        </p:nvSpPr>
        <p:spPr>
          <a:xfrm>
            <a:off x="1808480" y="1259840"/>
            <a:ext cx="9956800" cy="5232400"/>
          </a:xfrm>
        </p:spPr>
        <p:txBody>
          <a:bodyPr>
            <a:normAutofit lnSpcReduction="10000"/>
          </a:bodyPr>
          <a:lstStyle/>
          <a:p>
            <a:pPr algn="just"/>
            <a:r>
              <a:rPr lang="ar-IQ" sz="2400" b="1" dirty="0" smtClean="0">
                <a:latin typeface="Simplified Arabic" panose="02020603050405020304" pitchFamily="18" charset="-78"/>
                <a:cs typeface="Simplified Arabic" panose="02020603050405020304" pitchFamily="18" charset="-78"/>
              </a:rPr>
              <a:t>تُعد </a:t>
            </a:r>
            <a:r>
              <a:rPr lang="ar-IQ" sz="2400" b="1" dirty="0">
                <a:latin typeface="Simplified Arabic" panose="02020603050405020304" pitchFamily="18" charset="-78"/>
                <a:cs typeface="Simplified Arabic" panose="02020603050405020304" pitchFamily="18" charset="-78"/>
              </a:rPr>
              <a:t>النزاهة قيمة دينية إنسانية أخلاقية وسلوكية مرتبطة بأمانة الفرد </a:t>
            </a:r>
            <a:r>
              <a:rPr lang="ar-IQ" sz="2400" b="1" dirty="0" smtClean="0">
                <a:latin typeface="Simplified Arabic" panose="02020603050405020304" pitchFamily="18" charset="-78"/>
                <a:cs typeface="Simplified Arabic" panose="02020603050405020304" pitchFamily="18" charset="-78"/>
              </a:rPr>
              <a:t>وأخلاقه ؛ </a:t>
            </a:r>
            <a:r>
              <a:rPr lang="ar-IQ" sz="2400" b="1" dirty="0">
                <a:latin typeface="Simplified Arabic" panose="02020603050405020304" pitchFamily="18" charset="-78"/>
                <a:cs typeface="Simplified Arabic" panose="02020603050405020304" pitchFamily="18" charset="-78"/>
              </a:rPr>
              <a:t>إذ ترتكز على الشفافية ومكافحة </a:t>
            </a:r>
            <a:r>
              <a:rPr lang="ar-IQ" sz="2400" b="1" dirty="0" smtClean="0">
                <a:latin typeface="Simplified Arabic" panose="02020603050405020304" pitchFamily="18" charset="-78"/>
                <a:cs typeface="Simplified Arabic" panose="02020603050405020304" pitchFamily="18" charset="-78"/>
              </a:rPr>
              <a:t>الفساد ، </a:t>
            </a:r>
            <a:r>
              <a:rPr lang="ar-IQ" sz="2400" b="1" dirty="0">
                <a:latin typeface="Simplified Arabic" panose="02020603050405020304" pitchFamily="18" charset="-78"/>
                <a:cs typeface="Simplified Arabic" panose="02020603050405020304" pitchFamily="18" charset="-78"/>
              </a:rPr>
              <a:t>وللفساد أبعاد متعددة ومفاهيم متنوعة تختلف باختلاف الزاوية التي يُنظر من خلالها </a:t>
            </a:r>
            <a:r>
              <a:rPr lang="ar-IQ" sz="2400" b="1" dirty="0" smtClean="0">
                <a:latin typeface="Simplified Arabic" panose="02020603050405020304" pitchFamily="18" charset="-78"/>
                <a:cs typeface="Simplified Arabic" panose="02020603050405020304" pitchFamily="18" charset="-78"/>
              </a:rPr>
              <a:t>إليه ، </a:t>
            </a:r>
            <a:r>
              <a:rPr lang="ar-IQ" sz="2400" b="1" dirty="0">
                <a:latin typeface="Simplified Arabic" panose="02020603050405020304" pitchFamily="18" charset="-78"/>
                <a:cs typeface="Simplified Arabic" panose="02020603050405020304" pitchFamily="18" charset="-78"/>
              </a:rPr>
              <a:t>فيُعد فساداً كل سلوك انتهك أياً من القواعد والضوابط التي يفرضها النظام، كما يُعد فساداً كل سلوك يهدد المصلحة العامة</a:t>
            </a:r>
            <a:r>
              <a:rPr lang="ar-IQ" sz="2400" b="1" dirty="0" smtClean="0">
                <a:latin typeface="Simplified Arabic" panose="02020603050405020304" pitchFamily="18" charset="-78"/>
                <a:cs typeface="Simplified Arabic" panose="02020603050405020304" pitchFamily="18" charset="-78"/>
              </a:rPr>
              <a:t>. </a:t>
            </a:r>
            <a:r>
              <a:rPr lang="ar-IQ" sz="2400" b="1" dirty="0">
                <a:latin typeface="Simplified Arabic" panose="02020603050405020304" pitchFamily="18" charset="-78"/>
                <a:cs typeface="Simplified Arabic" panose="02020603050405020304" pitchFamily="18" charset="-78"/>
              </a:rPr>
              <a:t>أما في الشريعة الإسلامية فالفساد كل ما هو ضد الصلاح قال تعالى: ( وَلَا تُفْسِدُوا فِي الْأَرْض بَعْد إِصْلَاحهَا )(الأعراف:56)، وقال تعالى ( إِنَّ اللَّهَ يَأْمُرُكُمْ أَنْ تُؤَدُّوا الْأَمَانَاتِ إِلَى أَهْلِهَا وَإِذَا حَكَمْتُمْ بَيْنَ النَّاسِ أَنْ تَحْكُمُوا بِالْعَدْلِ إِنَّ اللَّهَ نِعِمَّا يَعِظُكُمْ بِهِ إِنَّ اللَّهَ كَانَ سَمِيعًا بَصِيرًا)(النساء:58</a:t>
            </a:r>
            <a:r>
              <a:rPr lang="ar-IQ" sz="2400" b="1" dirty="0" smtClean="0">
                <a:latin typeface="Simplified Arabic" panose="02020603050405020304" pitchFamily="18" charset="-78"/>
                <a:cs typeface="Simplified Arabic" panose="02020603050405020304" pitchFamily="18" charset="-78"/>
              </a:rPr>
              <a:t>). </a:t>
            </a:r>
            <a:r>
              <a:rPr lang="ar-IQ" sz="2400" b="1" dirty="0">
                <a:latin typeface="Simplified Arabic" panose="02020603050405020304" pitchFamily="18" charset="-78"/>
                <a:cs typeface="Simplified Arabic" panose="02020603050405020304" pitchFamily="18" charset="-78"/>
              </a:rPr>
              <a:t>وحماية النزاهة ومكافحة الفساد منهج رباني والتزام ديني ومبدأ إنساني يستلزم برامج إصلاح شاملة تحظى بدعم سياسي </a:t>
            </a:r>
            <a:r>
              <a:rPr lang="ar-IQ" sz="2400" b="1" dirty="0" smtClean="0">
                <a:latin typeface="Simplified Arabic" panose="02020603050405020304" pitchFamily="18" charset="-78"/>
                <a:cs typeface="Simplified Arabic" panose="02020603050405020304" pitchFamily="18" charset="-78"/>
              </a:rPr>
              <a:t>قوي ، </a:t>
            </a:r>
            <a:r>
              <a:rPr lang="ar-IQ" sz="2400" b="1" dirty="0">
                <a:latin typeface="Simplified Arabic" panose="02020603050405020304" pitchFamily="18" charset="-78"/>
                <a:cs typeface="Simplified Arabic" panose="02020603050405020304" pitchFamily="18" charset="-78"/>
              </a:rPr>
              <a:t>ويكتسب مضموناً استراتيجياً يقوم على تشخيص المشكلة لمعالجة أسبابها، وتعاون الأجهزة الحكومية، ومشاركة المجتمع </a:t>
            </a:r>
            <a:r>
              <a:rPr lang="ar-IQ" sz="2400" b="1" dirty="0" smtClean="0">
                <a:latin typeface="Simplified Arabic" panose="02020603050405020304" pitchFamily="18" charset="-78"/>
                <a:cs typeface="Simplified Arabic" panose="02020603050405020304" pitchFamily="18" charset="-78"/>
              </a:rPr>
              <a:t>ومؤسساته ، </a:t>
            </a:r>
            <a:r>
              <a:rPr lang="ar-IQ" sz="2400" b="1" dirty="0">
                <a:latin typeface="Simplified Arabic" panose="02020603050405020304" pitchFamily="18" charset="-78"/>
                <a:cs typeface="Simplified Arabic" panose="02020603050405020304" pitchFamily="18" charset="-78"/>
              </a:rPr>
              <a:t>وإرساء المبادئ والقيم الأخلاقية للإدارة والمجتمع </a:t>
            </a:r>
            <a:r>
              <a:rPr lang="ar-IQ" sz="2400" b="1" dirty="0" smtClean="0">
                <a:latin typeface="Simplified Arabic" panose="02020603050405020304" pitchFamily="18" charset="-78"/>
                <a:cs typeface="Simplified Arabic" panose="02020603050405020304" pitchFamily="18" charset="-78"/>
              </a:rPr>
              <a:t>وتعزيزها .               </a:t>
            </a:r>
          </a:p>
          <a:p>
            <a:pPr algn="just"/>
            <a:r>
              <a:rPr lang="ar-IQ" sz="2400" b="1" dirty="0" smtClean="0">
                <a:latin typeface="Simplified Arabic" panose="02020603050405020304" pitchFamily="18" charset="-78"/>
                <a:cs typeface="Simplified Arabic" panose="02020603050405020304" pitchFamily="18" charset="-78"/>
              </a:rPr>
              <a:t>وعلى الأستاذ الجامعي </a:t>
            </a:r>
            <a:r>
              <a:rPr lang="ar-IQ" sz="2400" b="1" dirty="0">
                <a:latin typeface="Simplified Arabic" panose="02020603050405020304" pitchFamily="18" charset="-78"/>
                <a:cs typeface="Simplified Arabic" panose="02020603050405020304" pitchFamily="18" charset="-78"/>
              </a:rPr>
              <a:t>نشر ثقافة النزاهة في أروقة التعليم العالي والحفاظ على المال العام وزرع ذلك في نفوس طلبة </a:t>
            </a:r>
            <a:r>
              <a:rPr lang="ar-IQ" sz="2400" b="1" dirty="0" smtClean="0">
                <a:latin typeface="Simplified Arabic" panose="02020603050405020304" pitchFamily="18" charset="-78"/>
                <a:cs typeface="Simplified Arabic" panose="02020603050405020304" pitchFamily="18" charset="-78"/>
              </a:rPr>
              <a:t>الكلية مدرسي </a:t>
            </a:r>
            <a:r>
              <a:rPr lang="ar-IQ" sz="2400" b="1" dirty="0">
                <a:latin typeface="Simplified Arabic" panose="02020603050405020304" pitchFamily="18" charset="-78"/>
                <a:cs typeface="Simplified Arabic" panose="02020603050405020304" pitchFamily="18" charset="-78"/>
              </a:rPr>
              <a:t>المستقبل والعمل سويةً على مكافحة الفساد المستشري في العديد من دوائر الدولة وتقريب وجهات النظر بين التربويين ومنتسبي </a:t>
            </a:r>
            <a:r>
              <a:rPr lang="ar-IQ" sz="2400" b="1" dirty="0" smtClean="0">
                <a:latin typeface="Simplified Arabic" panose="02020603050405020304" pitchFamily="18" charset="-78"/>
                <a:cs typeface="Simplified Arabic" panose="02020603050405020304" pitchFamily="18" charset="-78"/>
              </a:rPr>
              <a:t>هيئة            </a:t>
            </a:r>
            <a:r>
              <a:rPr lang="ar-IQ" sz="2400" b="1" dirty="0">
                <a:latin typeface="Simplified Arabic" panose="02020603050405020304" pitchFamily="18" charset="-78"/>
                <a:cs typeface="Simplified Arabic" panose="02020603050405020304" pitchFamily="18" charset="-78"/>
              </a:rPr>
              <a:t>النزاهة</a:t>
            </a:r>
            <a:r>
              <a:rPr lang="ar-IQ" sz="2400" b="1" dirty="0" smtClean="0">
                <a:latin typeface="Simplified Arabic" panose="02020603050405020304" pitchFamily="18" charset="-78"/>
                <a:cs typeface="Simplified Arabic" panose="02020603050405020304" pitchFamily="18" charset="-78"/>
              </a:rPr>
              <a:t>.                                                                                         </a:t>
            </a: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183511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972" y="769257"/>
            <a:ext cx="9318172" cy="5370286"/>
          </a:xfrm>
          <a:prstGeom prst="rect">
            <a:avLst/>
          </a:prstGeom>
        </p:spPr>
      </p:pic>
    </p:spTree>
    <p:extLst>
      <p:ext uri="{BB962C8B-B14F-4D97-AF65-F5344CB8AC3E}">
        <p14:creationId xmlns:p14="http://schemas.microsoft.com/office/powerpoint/2010/main" val="4009126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1948" y="860980"/>
            <a:ext cx="10617958" cy="5386090"/>
          </a:xfrm>
          <a:prstGeom prst="rect">
            <a:avLst/>
          </a:prstGeom>
        </p:spPr>
        <p:txBody>
          <a:bodyPr wrap="square">
            <a:spAutoFit/>
          </a:bodyPr>
          <a:lstStyle/>
          <a:p>
            <a:pPr algn="r"/>
            <a:r>
              <a:rPr lang="ar-IQ" sz="3600" b="1" dirty="0" smtClean="0">
                <a:solidFill>
                  <a:srgbClr val="C00000"/>
                </a:solidFill>
                <a:latin typeface="Simplified Arabic" panose="02020603050405020304" pitchFamily="18" charset="-78"/>
                <a:cs typeface="Simplified Arabic" panose="02020603050405020304" pitchFamily="18" charset="-78"/>
              </a:rPr>
              <a:t>الفساد :</a:t>
            </a:r>
          </a:p>
          <a:p>
            <a:pPr algn="just"/>
            <a:r>
              <a:rPr lang="ar-IQ" sz="2800" dirty="0" smtClean="0">
                <a:latin typeface="Simplified Arabic" panose="02020603050405020304" pitchFamily="18" charset="-78"/>
                <a:cs typeface="Simplified Arabic" panose="02020603050405020304" pitchFamily="18" charset="-78"/>
              </a:rPr>
              <a:t>تعني </a:t>
            </a:r>
            <a:r>
              <a:rPr lang="ar-IQ" sz="2800" b="1" dirty="0" smtClean="0">
                <a:latin typeface="Simplified Arabic" panose="02020603050405020304" pitchFamily="18" charset="-78"/>
                <a:cs typeface="Simplified Arabic" panose="02020603050405020304" pitchFamily="18" charset="-78"/>
              </a:rPr>
              <a:t>كلمة الفساد </a:t>
            </a:r>
            <a:r>
              <a:rPr lang="ar-IQ" sz="2800" dirty="0" smtClean="0">
                <a:latin typeface="Simplified Arabic" panose="02020603050405020304" pitchFamily="18" charset="-78"/>
                <a:cs typeface="Simplified Arabic" panose="02020603050405020304" pitchFamily="18" charset="-78"/>
              </a:rPr>
              <a:t>سوء استخدام أو استعمال المنصب أو السلطة للحصول على أو إعطاء ميزة من أجل تحقيق مكسب مادي أو قوة أو نفوذ على حساب الآخرين. وإن للفساد المالي والإداري مفهوم واسع لا يمكن أن </a:t>
            </a:r>
            <a:r>
              <a:rPr lang="ar-IQ" sz="2800" dirty="0" err="1" smtClean="0">
                <a:latin typeface="Simplified Arabic" panose="02020603050405020304" pitchFamily="18" charset="-78"/>
                <a:cs typeface="Simplified Arabic" panose="02020603050405020304" pitchFamily="18" charset="-78"/>
              </a:rPr>
              <a:t>يحويه</a:t>
            </a:r>
            <a:r>
              <a:rPr lang="ar-IQ" sz="2800" dirty="0" smtClean="0">
                <a:latin typeface="Simplified Arabic" panose="02020603050405020304" pitchFamily="18" charset="-78"/>
                <a:cs typeface="Simplified Arabic" panose="02020603050405020304" pitchFamily="18" charset="-78"/>
              </a:rPr>
              <a:t> تعريف مانع وجامع له، ولذلك ينظر إلى الفساد من خلل المفهوم الواسع، وهو "الخلل بشرف الوظيفة ومهنتها وبالقيم والمعتقدات التي يؤمن بها الشخص                                                                                                 الفساد </a:t>
            </a:r>
            <a:r>
              <a:rPr lang="ar-IQ" sz="2800" dirty="0" smtClean="0">
                <a:latin typeface="Simplified Arabic" panose="02020603050405020304" pitchFamily="18" charset="-78"/>
                <a:cs typeface="Simplified Arabic" panose="02020603050405020304" pitchFamily="18" charset="-78"/>
              </a:rPr>
              <a:t>سلوك منحرِف متستر، يدخل في كل مجال من مجالات الحياة يرتكِب أصحابه مخالفات عديده من أجلِ تحقيقِ أطماع مالية غيرِ شرعية أو مراتب وظيفية غيرِ مستحقة وكل انحراف بالوظيفة العامة أو الخاصة عن مسارها الذي وضعت له ووجدت لخدمته فهو فساد إن الفساد لا يخص مجتمعا بعينه أو دولة بذاتها , وإنما هو ظاهرة عالمية تشكو منها كل الدول , لما له من خطر على الأمن الاجتماعي والنمو الاقتصادي والأداء المالي والإداري, ومن هنا حازت هذه الظاهرة على اهتمام كافة المجتمعات والدول وتعالت النداءات إلى إدانتها والحد من انتشارها ووضع الصيغ الملائمة </a:t>
            </a:r>
            <a:r>
              <a:rPr lang="ar-IQ" sz="2800" dirty="0">
                <a:latin typeface="Simplified Arabic" panose="02020603050405020304" pitchFamily="18" charset="-78"/>
                <a:cs typeface="Simplified Arabic" panose="02020603050405020304" pitchFamily="18" charset="-78"/>
              </a:rPr>
              <a:t>حيث يعتبر الفساد ظاهرة اجتماعية قديمة</a:t>
            </a:r>
            <a:r>
              <a:rPr lang="ar-IQ" sz="2800" dirty="0" smtClean="0">
                <a:latin typeface="Simplified Arabic" panose="02020603050405020304" pitchFamily="18" charset="-78"/>
                <a:cs typeface="Simplified Arabic" panose="02020603050405020304" pitchFamily="18" charset="-78"/>
              </a:rPr>
              <a:t>.                            </a:t>
            </a:r>
            <a:endParaRPr lang="ar-IQ" sz="2800" dirty="0" smtClean="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91532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76400" y="284480"/>
            <a:ext cx="10119360" cy="9140964"/>
          </a:xfrm>
          <a:prstGeom prst="rect">
            <a:avLst/>
          </a:prstGeom>
        </p:spPr>
        <p:txBody>
          <a:bodyPr wrap="square">
            <a:spAutoFit/>
          </a:bodyPr>
          <a:lstStyle/>
          <a:p>
            <a:pPr algn="r"/>
            <a:r>
              <a:rPr lang="ar-IQ" sz="2400" dirty="0" smtClean="0">
                <a:latin typeface="Simplified Arabic" panose="02020603050405020304" pitchFamily="18" charset="-78"/>
                <a:cs typeface="Simplified Arabic" panose="02020603050405020304" pitchFamily="18" charset="-78"/>
              </a:rPr>
              <a:t> </a:t>
            </a:r>
            <a:r>
              <a:rPr lang="ar-IQ" sz="2500" dirty="0">
                <a:latin typeface="Simplified Arabic" panose="02020603050405020304" pitchFamily="18" charset="-78"/>
                <a:cs typeface="Simplified Arabic" panose="02020603050405020304" pitchFamily="18" charset="-78"/>
              </a:rPr>
              <a:t>وحديثاً انتشرت هذه الظاهرة وعبرت حدود الدول نتيجة للتغيُّرات والتطورات المتسارعة في البيئتين المحلية والدولية متمثلة في العولمة والشركات العملاقة ومتعددة الجنسيات ، وثورة المعلومات والاتصالات ، والاقتصاد الرأسمالي ، والظروف السياسية والاقتصادية والتنموية والاجتماعية الأخرى. وقد ارتبطت ظاهرة الفساد بعدة عوامل منها غياب الشفافية والمساءلة وضعف الأجهزة الرقابية وعدم خضوع السلطات الإدارية لضوابط قانونية وسلوكية تحد من التجاوزات والممارسات المخالفة للقانون واستغلال النفوذ ولم يعد الفساد في الوقت الحاضر حالات منفردة ومنعزلة في إدارات أو قطاعات أو مجموعات من المنتفعين بل أصبح ظاهرة منظمة تتعدى </a:t>
            </a:r>
            <a:r>
              <a:rPr lang="ar-IQ" sz="2500" dirty="0" smtClean="0">
                <a:latin typeface="Simplified Arabic" panose="02020603050405020304" pitchFamily="18" charset="-78"/>
                <a:cs typeface="Simplified Arabic" panose="02020603050405020304" pitchFamily="18" charset="-78"/>
              </a:rPr>
              <a:t>حدود الدول .                                                                          </a:t>
            </a:r>
          </a:p>
          <a:p>
            <a:pPr algn="r"/>
            <a:r>
              <a:rPr lang="ar-IQ" sz="2800" dirty="0">
                <a:solidFill>
                  <a:srgbClr val="C00000"/>
                </a:solidFill>
              </a:rPr>
              <a:t> </a:t>
            </a:r>
            <a:r>
              <a:rPr lang="ar-IQ" sz="3200" b="1" dirty="0">
                <a:solidFill>
                  <a:srgbClr val="C00000"/>
                </a:solidFill>
                <a:latin typeface="Simplified Arabic" panose="02020603050405020304" pitchFamily="18" charset="-78"/>
                <a:cs typeface="Simplified Arabic" panose="02020603050405020304" pitchFamily="18" charset="-78"/>
              </a:rPr>
              <a:t>الفساد من حيث مظهره يشمل أنواع عدة منها :</a:t>
            </a:r>
          </a:p>
          <a:p>
            <a:pPr algn="r"/>
            <a:r>
              <a:rPr lang="ar-IQ" sz="2500" b="1" dirty="0">
                <a:latin typeface="Simplified Arabic" panose="02020603050405020304" pitchFamily="18" charset="-78"/>
                <a:cs typeface="Simplified Arabic" panose="02020603050405020304" pitchFamily="18" charset="-78"/>
              </a:rPr>
              <a:t>1- الفساد السياسي:- </a:t>
            </a:r>
            <a:r>
              <a:rPr lang="ar-IQ" sz="2500" dirty="0">
                <a:latin typeface="Simplified Arabic" panose="02020603050405020304" pitchFamily="18" charset="-78"/>
                <a:cs typeface="Simplified Arabic" panose="02020603050405020304" pitchFamily="18" charset="-78"/>
              </a:rPr>
              <a:t>ويتعلق بمجمل الانحرافات المالية ومخالفات القواعد والأحكام التي تنظم عمل النسق السياسي (المؤسسات السياسية) في الدولة.</a:t>
            </a:r>
          </a:p>
          <a:p>
            <a:pPr algn="r"/>
            <a:r>
              <a:rPr lang="ar-IQ" sz="2500" dirty="0">
                <a:latin typeface="Simplified Arabic" panose="02020603050405020304" pitchFamily="18" charset="-78"/>
                <a:cs typeface="Simplified Arabic" panose="02020603050405020304" pitchFamily="18" charset="-78"/>
              </a:rPr>
              <a:t> ومع أن هناك فارق جوهري بين المجتمعات التي تنتهج أنظمتها السياسية أساليب الديمقراطية وتوسيع المشاركة، وبين الدول التي يكون فيها الحكم شمولياً ودكتاتورياً، لكن العوامل المشتركة لانتشار الفساد في كلا النوعين من الأنظمة تتمثل في نسق الحكم الفاسد (غير الممثل لعموم الأفراد في المجتمع وغير الخاضع للمساءلة الفعالة من قبلهم) وتتمثل مظاهر الفساد السياسي في: الحكم الشمولي الفاسد، وفقدان الديمقراطية، وفقدان المشاركة، وفساد الحكام وسيطرة نظام </a:t>
            </a:r>
            <a:r>
              <a:rPr lang="ar-IQ" sz="2500" dirty="0" smtClean="0">
                <a:latin typeface="Simplified Arabic" panose="02020603050405020304" pitchFamily="18" charset="-78"/>
                <a:cs typeface="Simplified Arabic" panose="02020603050405020304" pitchFamily="18" charset="-78"/>
              </a:rPr>
              <a:t>حكم </a:t>
            </a:r>
            <a:r>
              <a:rPr lang="ar-IQ" sz="2500" dirty="0">
                <a:latin typeface="Simplified Arabic" panose="02020603050405020304" pitchFamily="18" charset="-78"/>
                <a:cs typeface="Simplified Arabic" panose="02020603050405020304" pitchFamily="18" charset="-78"/>
              </a:rPr>
              <a:t>الدولة على الاقتصاد وتفشي المحسوبية.</a:t>
            </a:r>
          </a:p>
          <a:p>
            <a:pPr algn="r"/>
            <a:r>
              <a:rPr lang="ar-IQ" sz="2400" dirty="0" smtClean="0">
                <a:latin typeface="Simplified Arabic" panose="02020603050405020304" pitchFamily="18" charset="-78"/>
                <a:cs typeface="Simplified Arabic" panose="02020603050405020304" pitchFamily="18" charset="-78"/>
              </a:rPr>
              <a:t> </a:t>
            </a:r>
            <a:endParaRPr lang="ar-IQ" sz="2400" dirty="0">
              <a:latin typeface="Simplified Arabic" panose="02020603050405020304" pitchFamily="18" charset="-78"/>
              <a:cs typeface="Simplified Arabic" panose="02020603050405020304" pitchFamily="18" charset="-78"/>
            </a:endParaRPr>
          </a:p>
          <a:p>
            <a:pPr algn="just"/>
            <a:endParaRPr lang="ar-IQ" sz="2800" dirty="0" smtClean="0">
              <a:latin typeface="Simplified Arabic" panose="02020603050405020304" pitchFamily="18" charset="-78"/>
              <a:cs typeface="Simplified Arabic" panose="02020603050405020304" pitchFamily="18" charset="-78"/>
            </a:endParaRPr>
          </a:p>
          <a:p>
            <a:pPr algn="just"/>
            <a:r>
              <a:rPr lang="ar-IQ" sz="2800" dirty="0" smtClean="0">
                <a:latin typeface="Simplified Arabic" panose="02020603050405020304" pitchFamily="18" charset="-78"/>
                <a:cs typeface="Simplified Arabic" panose="02020603050405020304" pitchFamily="18" charset="-78"/>
              </a:rPr>
              <a:t>                                                        </a:t>
            </a:r>
          </a:p>
          <a:p>
            <a:pPr algn="just"/>
            <a:endParaRPr lang="ar-IQ" sz="2800" dirty="0">
              <a:latin typeface="Simplified Arabic" panose="02020603050405020304" pitchFamily="18" charset="-78"/>
              <a:cs typeface="Simplified Arabic" panose="02020603050405020304" pitchFamily="18" charset="-78"/>
            </a:endParaRPr>
          </a:p>
          <a:p>
            <a:pPr algn="just"/>
            <a:endParaRPr lang="en-US" sz="2800" dirty="0"/>
          </a:p>
        </p:txBody>
      </p:sp>
    </p:spTree>
    <p:extLst>
      <p:ext uri="{BB962C8B-B14F-4D97-AF65-F5344CB8AC3E}">
        <p14:creationId xmlns:p14="http://schemas.microsoft.com/office/powerpoint/2010/main" val="310170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530" y="261257"/>
            <a:ext cx="11362936" cy="5447645"/>
          </a:xfrm>
          <a:prstGeom prst="rect">
            <a:avLst/>
          </a:prstGeom>
        </p:spPr>
        <p:txBody>
          <a:bodyPr wrap="square">
            <a:spAutoFit/>
          </a:bodyPr>
          <a:lstStyle/>
          <a:p>
            <a:pPr algn="r"/>
            <a:endParaRPr lang="ar-IQ" dirty="0" smtClean="0">
              <a:solidFill>
                <a:srgbClr val="C00000"/>
              </a:solidFill>
            </a:endParaRPr>
          </a:p>
          <a:p>
            <a:pPr algn="r"/>
            <a:r>
              <a:rPr lang="ar-IQ" sz="2200" b="1" dirty="0" smtClean="0">
                <a:latin typeface="Simplified Arabic" panose="02020603050405020304" pitchFamily="18" charset="-78"/>
                <a:cs typeface="Simplified Arabic" panose="02020603050405020304" pitchFamily="18" charset="-78"/>
              </a:rPr>
              <a:t>2- </a:t>
            </a:r>
            <a:r>
              <a:rPr lang="ar-IQ" sz="2200" b="1" dirty="0" smtClean="0">
                <a:latin typeface="Simplified Arabic" panose="02020603050405020304" pitchFamily="18" charset="-78"/>
                <a:cs typeface="Simplified Arabic" panose="02020603050405020304" pitchFamily="18" charset="-78"/>
              </a:rPr>
              <a:t>الفساد المالي:- </a:t>
            </a:r>
            <a:r>
              <a:rPr lang="ar-IQ" sz="2200" dirty="0" smtClean="0">
                <a:latin typeface="Simplified Arabic" panose="02020603050405020304" pitchFamily="18" charset="-78"/>
                <a:cs typeface="Simplified Arabic" panose="02020603050405020304" pitchFamily="18" charset="-78"/>
              </a:rPr>
              <a:t>ويتمثل بمجمل الانحرافات المالية ومخالفة القواعد والأحكام المالية التي تنظم سير العمل الإداري والمالي في الدولة ومؤسساتها ومخالفة التعليمات الخاصة بأجهزة الرقابة المالية كالجهاز المركزي للرقابة المالية المختص بفحص ومراقبة حسابات وأموال الحكومة والهيئات والمؤسسات العامة والشركات، ويمكن ملاحظة مظاهر الفساد المالي في: الرشاوى والاختلاس والتهرب الضريبي وتخصيص الأراضي والمحاباة والمحسوبية في التعيينات </a:t>
            </a:r>
            <a:r>
              <a:rPr lang="ar-IQ" sz="2200" dirty="0" smtClean="0">
                <a:latin typeface="Simplified Arabic" panose="02020603050405020304" pitchFamily="18" charset="-78"/>
                <a:cs typeface="Simplified Arabic" panose="02020603050405020304" pitchFamily="18" charset="-78"/>
              </a:rPr>
              <a:t>الوظيفية.</a:t>
            </a:r>
            <a:endParaRPr lang="ar-IQ" sz="2200" dirty="0" smtClean="0">
              <a:latin typeface="Simplified Arabic" panose="02020603050405020304" pitchFamily="18" charset="-78"/>
              <a:cs typeface="Simplified Arabic" panose="02020603050405020304" pitchFamily="18" charset="-78"/>
            </a:endParaRPr>
          </a:p>
          <a:p>
            <a:pPr algn="r"/>
            <a:r>
              <a:rPr lang="ar-IQ" sz="2200" b="1" dirty="0" smtClean="0">
                <a:latin typeface="Simplified Arabic" panose="02020603050405020304" pitchFamily="18" charset="-78"/>
                <a:cs typeface="Simplified Arabic" panose="02020603050405020304" pitchFamily="18" charset="-78"/>
              </a:rPr>
              <a:t>3- الفساد الإداري:- </a:t>
            </a:r>
            <a:r>
              <a:rPr lang="ar-IQ" sz="2200" dirty="0" smtClean="0">
                <a:latin typeface="Simplified Arabic" panose="02020603050405020304" pitchFamily="18" charset="-78"/>
                <a:cs typeface="Simplified Arabic" panose="02020603050405020304" pitchFamily="18" charset="-78"/>
              </a:rPr>
              <a:t>ويتعلق بمظاهر الفساد والانحرافات الإدارية والوظيفية أو التنظيمية وتلك المخالفات التي تصدر عن الموظف العام إثناء تأديته لمهام وظيفته في منظومة التشريعات والقوانين والضوابط ومنظومة القيم الفردية التي لا ترقى للإصلاح وسد الفراغ لتطوير التشريعات والقوانين التي تغتنم الفرصة للاستفادة من الثغرات بدل الضغط على صناع القرار والمشرعين لمراجعتها وتحديثها باستمرار. وهنا تتمثل مظاهر الفساد الإداري في: عدم احترام أوقات ومواعيد العمل في الحضور والانصراف أو تمضية الوقت في قراءة الصحف واستقبال الزوار، والامتناع عن أداء العمل أو التراخي والتكاسل وعدم تحمل المسؤولية وإفشاء أسرار الوظيفة والخروج عن العمل الجماعي. والواقع إن مظاهر الفساد الإداري متعددة ومتداخلة وغالباً ما يكون انتشار احدها </a:t>
            </a:r>
            <a:r>
              <a:rPr lang="ar-IQ" sz="2200" dirty="0">
                <a:latin typeface="Simplified Arabic" panose="02020603050405020304" pitchFamily="18" charset="-78"/>
                <a:cs typeface="Simplified Arabic" panose="02020603050405020304" pitchFamily="18" charset="-78"/>
              </a:rPr>
              <a:t>سبباً مساعداً على انتشار بعض </a:t>
            </a:r>
            <a:r>
              <a:rPr lang="ar-IQ" sz="2200" dirty="0" smtClean="0">
                <a:latin typeface="Simplified Arabic" panose="02020603050405020304" pitchFamily="18" charset="-78"/>
                <a:cs typeface="Simplified Arabic" panose="02020603050405020304" pitchFamily="18" charset="-78"/>
              </a:rPr>
              <a:t>المظاهر الأخرى .         </a:t>
            </a:r>
            <a:endParaRPr lang="ar-IQ" sz="2200" dirty="0" smtClean="0">
              <a:latin typeface="Simplified Arabic" panose="02020603050405020304" pitchFamily="18" charset="-78"/>
              <a:cs typeface="Simplified Arabic" panose="02020603050405020304" pitchFamily="18" charset="-78"/>
            </a:endParaRPr>
          </a:p>
          <a:p>
            <a:pPr algn="just"/>
            <a:r>
              <a:rPr lang="ar-IQ" sz="2200" b="1" dirty="0" smtClean="0">
                <a:latin typeface="Simplified Arabic" panose="02020603050405020304" pitchFamily="18" charset="-78"/>
                <a:cs typeface="Simplified Arabic" panose="02020603050405020304" pitchFamily="18" charset="-78"/>
              </a:rPr>
              <a:t>4- </a:t>
            </a:r>
            <a:r>
              <a:rPr lang="ar-IQ" sz="2200" b="1" dirty="0" smtClean="0">
                <a:latin typeface="Simplified Arabic" panose="02020603050405020304" pitchFamily="18" charset="-78"/>
                <a:cs typeface="Simplified Arabic" panose="02020603050405020304" pitchFamily="18" charset="-78"/>
              </a:rPr>
              <a:t>الفساد الأخلاقي:- </a:t>
            </a:r>
            <a:r>
              <a:rPr lang="ar-IQ" sz="2200" dirty="0" smtClean="0">
                <a:latin typeface="Simplified Arabic" panose="02020603050405020304" pitchFamily="18" charset="-78"/>
                <a:cs typeface="Simplified Arabic" panose="02020603050405020304" pitchFamily="18" charset="-78"/>
              </a:rPr>
              <a:t>والمتمثل بمجمل الانحرافات الأخلاقية والسلوكية المتعلقة بسلوك الموظف الشخصي وتصرفاته. كالقيام بإعمال مخلة بالحياء في أماكن العمل أو أن يجمع بين الوظيفة وأعمال أخرى خارجية دون أذن أدارته، أو أن يستغل السلطة لتحقيق مآرب شخصية له على حساب المصلحة العامة أو أن يمارس المحسوبية بشكلها الاجتماعي الذي يسمى (المحاباة الشخصية) دون النظر إلى اعتبارات الكفاءة والجدارة</a:t>
            </a:r>
            <a:r>
              <a:rPr lang="ar-IQ" sz="2200" dirty="0" smtClean="0">
                <a:latin typeface="Simplified Arabic" panose="02020603050405020304" pitchFamily="18" charset="-78"/>
                <a:cs typeface="Simplified Arabic" panose="02020603050405020304" pitchFamily="18" charset="-78"/>
              </a:rPr>
              <a:t>.                                                                          </a:t>
            </a:r>
            <a:endParaRPr lang="ar-IQ" sz="2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47116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7606" y="58847"/>
            <a:ext cx="10704394" cy="6863417"/>
          </a:xfrm>
          <a:prstGeom prst="rect">
            <a:avLst/>
          </a:prstGeom>
        </p:spPr>
        <p:txBody>
          <a:bodyPr wrap="square">
            <a:spAutoFit/>
          </a:bodyPr>
          <a:lstStyle/>
          <a:p>
            <a:pPr algn="r"/>
            <a:endParaRPr lang="ar-IQ" sz="2000" dirty="0"/>
          </a:p>
          <a:p>
            <a:pPr algn="r"/>
            <a:r>
              <a:rPr lang="ar-IQ" sz="2800" b="1" dirty="0">
                <a:solidFill>
                  <a:srgbClr val="C00000"/>
                </a:solidFill>
                <a:latin typeface="Simplified Arabic" panose="02020603050405020304" pitchFamily="18" charset="-78"/>
                <a:cs typeface="Simplified Arabic" panose="02020603050405020304" pitchFamily="18" charset="-78"/>
              </a:rPr>
              <a:t>الفساد الإداري في </a:t>
            </a:r>
            <a:r>
              <a:rPr lang="ar-IQ" sz="2800" b="1" dirty="0" smtClean="0">
                <a:solidFill>
                  <a:srgbClr val="C00000"/>
                </a:solidFill>
                <a:latin typeface="Simplified Arabic" panose="02020603050405020304" pitchFamily="18" charset="-78"/>
                <a:cs typeface="Simplified Arabic" panose="02020603050405020304" pitchFamily="18" charset="-78"/>
              </a:rPr>
              <a:t>العراق : </a:t>
            </a:r>
            <a:endParaRPr lang="en-US" sz="2800" b="1" dirty="0" smtClean="0">
              <a:solidFill>
                <a:srgbClr val="C00000"/>
              </a:solidFill>
              <a:latin typeface="Simplified Arabic" panose="02020603050405020304" pitchFamily="18" charset="-78"/>
              <a:cs typeface="Simplified Arabic" panose="02020603050405020304" pitchFamily="18" charset="-78"/>
            </a:endParaRPr>
          </a:p>
          <a:p>
            <a:pPr algn="just"/>
            <a:r>
              <a:rPr lang="ar-IQ" sz="2800" dirty="0" smtClean="0">
                <a:latin typeface="Simplified Arabic" panose="02020603050405020304" pitchFamily="18" charset="-78"/>
                <a:cs typeface="Simplified Arabic" panose="02020603050405020304" pitchFamily="18" charset="-78"/>
              </a:rPr>
              <a:t>يصعب </a:t>
            </a:r>
            <a:r>
              <a:rPr lang="ar-IQ" sz="2800" dirty="0">
                <a:latin typeface="Simplified Arabic" panose="02020603050405020304" pitchFamily="18" charset="-78"/>
                <a:cs typeface="Simplified Arabic" panose="02020603050405020304" pitchFamily="18" charset="-78"/>
              </a:rPr>
              <a:t>تحليل ظاهرة الفساد في العراق دون ربطها بتاريخ الظاهرة في ظل أوضاع نظم الحكم المتتابعة على هذه الدولة، وعليه يمكن القول أن الفساد في العراق ليس وليد اللحظة الآنية، بل متجذر في البنية المجتمعية منذ تشكيل الدولة العراقية الحديثة التي تأسست على الخلفية الطائفية وهذا يكشف عن أحدى الأسباب المهمة في تبلور تلك الظاهرة الخطيرة التي تقف عقبة في طريق تقدم عملية التنمية بأصعدتها المختلفة مبددة الطاقات المالية والبشرية ومكرسة لحالة التخلف في مجتمعنا </a:t>
            </a:r>
            <a:r>
              <a:rPr lang="ar-IQ" sz="2800" dirty="0" smtClean="0">
                <a:latin typeface="Simplified Arabic" panose="02020603050405020304" pitchFamily="18" charset="-78"/>
                <a:cs typeface="Simplified Arabic" panose="02020603050405020304" pitchFamily="18" charset="-78"/>
              </a:rPr>
              <a:t>العراقي ,لقد </a:t>
            </a:r>
            <a:r>
              <a:rPr lang="ar-IQ" sz="2800" dirty="0">
                <a:latin typeface="Simplified Arabic" panose="02020603050405020304" pitchFamily="18" charset="-78"/>
                <a:cs typeface="Simplified Arabic" panose="02020603050405020304" pitchFamily="18" charset="-78"/>
              </a:rPr>
              <a:t>شجع النظام الملكي في العراق الإقطاع كنظام اجتماعي كان في طريقه إلى الاضمحلال ثم الزوال بشكل نهائي نتيجة تطور العلاقات الاجتماعية كانعكاس للواقع المادي الجديد آنذاك إذ أدت تلك السياسة إلى نزوح الفئات الفلاحية هرباً من الاستغلال لينشؤوا مناطق بائسة مادياً في ضواحي العاصمة، ذلك أن وجود دستور ينص على المساواة بين المواطنين لم يجد له مكان في ارض الواقع بسبب غياب الديمقراطية المبنية على إشراك جميع المواطنين من جهة وفصل السلطات من جهة أخرى </a:t>
            </a:r>
            <a:r>
              <a:rPr lang="ar-IQ" sz="2800" dirty="0" smtClean="0">
                <a:latin typeface="Simplified Arabic" panose="02020603050405020304" pitchFamily="18" charset="-78"/>
                <a:cs typeface="Simplified Arabic" panose="02020603050405020304" pitchFamily="18" charset="-78"/>
              </a:rPr>
              <a:t>وعليه </a:t>
            </a:r>
            <a:r>
              <a:rPr lang="ar-IQ" sz="2800" dirty="0">
                <a:latin typeface="Simplified Arabic" panose="02020603050405020304" pitchFamily="18" charset="-78"/>
                <a:cs typeface="Simplified Arabic" panose="02020603050405020304" pitchFamily="18" charset="-78"/>
              </a:rPr>
              <a:t>فإن الفساد المالي والأخلاقي متلازمان في أغلب الأحيان إلا في حالات نادرة لأن الأصل أن الفساد هو أحد الأعراض التي ترمز إلى وقوع خلل في النسق الكلي (المجتمع) وبالتالي حدوث خلل في منظومة السلوك والتصرفات التي تنتج عن تآكل قواعد الأخلاق والقيم لدى الفاسدين</a:t>
            </a:r>
            <a:r>
              <a:rPr lang="ar-IQ" sz="2800" dirty="0" smtClean="0">
                <a:latin typeface="Simplified Arabic" panose="02020603050405020304" pitchFamily="18" charset="-78"/>
                <a:cs typeface="Simplified Arabic" panose="02020603050405020304" pitchFamily="18" charset="-78"/>
              </a:rPr>
              <a:t>.                           </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2591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2323" y="532262"/>
            <a:ext cx="10376848" cy="6647974"/>
          </a:xfrm>
          <a:prstGeom prst="rect">
            <a:avLst/>
          </a:prstGeom>
        </p:spPr>
        <p:txBody>
          <a:bodyPr wrap="square">
            <a:spAutoFit/>
          </a:bodyPr>
          <a:lstStyle/>
          <a:p>
            <a:pPr algn="r"/>
            <a:r>
              <a:rPr lang="ar-IQ" sz="2400" b="1" dirty="0" smtClean="0">
                <a:solidFill>
                  <a:srgbClr val="C00000"/>
                </a:solidFill>
                <a:latin typeface="Simplified Arabic" panose="02020603050405020304" pitchFamily="18" charset="-78"/>
                <a:cs typeface="Simplified Arabic" panose="02020603050405020304" pitchFamily="18" charset="-78"/>
              </a:rPr>
              <a:t>يمكن </a:t>
            </a:r>
            <a:r>
              <a:rPr lang="ar-IQ" sz="2400" b="1" dirty="0">
                <a:solidFill>
                  <a:srgbClr val="C00000"/>
                </a:solidFill>
                <a:latin typeface="Simplified Arabic" panose="02020603050405020304" pitchFamily="18" charset="-78"/>
                <a:cs typeface="Simplified Arabic" panose="02020603050405020304" pitchFamily="18" charset="-78"/>
              </a:rPr>
              <a:t>وضع بعض الحلول والمعالجات الضرورية للحد من هذه الظاهرة والاستفادة منها قدر الامكان </a:t>
            </a:r>
            <a:r>
              <a:rPr lang="ar-IQ" sz="2400" b="1" dirty="0" smtClean="0">
                <a:solidFill>
                  <a:srgbClr val="C00000"/>
                </a:solidFill>
                <a:latin typeface="Simplified Arabic" panose="02020603050405020304" pitchFamily="18" charset="-78"/>
                <a:cs typeface="Simplified Arabic" panose="02020603050405020304" pitchFamily="18" charset="-78"/>
              </a:rPr>
              <a:t>للخروج </a:t>
            </a:r>
            <a:r>
              <a:rPr lang="ar-IQ" sz="2400" b="1" dirty="0">
                <a:solidFill>
                  <a:srgbClr val="C00000"/>
                </a:solidFill>
                <a:latin typeface="Simplified Arabic" panose="02020603050405020304" pitchFamily="18" charset="-78"/>
                <a:cs typeface="Simplified Arabic" panose="02020603050405020304" pitchFamily="18" charset="-78"/>
              </a:rPr>
              <a:t>بنتائج ايجابية بناءة تسهم في تقدم المجتمع وبالتالي تسريع عملية التنمية بجوانبها المختلفة </a:t>
            </a:r>
            <a:r>
              <a:rPr lang="ar-IQ" sz="2400" b="1" dirty="0" smtClean="0">
                <a:solidFill>
                  <a:srgbClr val="C00000"/>
                </a:solidFill>
                <a:latin typeface="Simplified Arabic" panose="02020603050405020304" pitchFamily="18" charset="-78"/>
                <a:cs typeface="Simplified Arabic" panose="02020603050405020304" pitchFamily="18" charset="-78"/>
              </a:rPr>
              <a:t>:</a:t>
            </a:r>
            <a:endParaRPr lang="ar-IQ" sz="2400" b="1" dirty="0" smtClean="0">
              <a:solidFill>
                <a:srgbClr val="C00000"/>
              </a:solidFill>
              <a:latin typeface="Simplified Arabic" panose="02020603050405020304" pitchFamily="18" charset="-78"/>
              <a:cs typeface="Simplified Arabic" panose="02020603050405020304" pitchFamily="18" charset="-78"/>
            </a:endParaRPr>
          </a:p>
          <a:p>
            <a:pPr algn="r"/>
            <a:r>
              <a:rPr lang="ar-IQ" sz="2400" b="1"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1-خطة </a:t>
            </a:r>
            <a:r>
              <a:rPr lang="ar-IQ" sz="2400" dirty="0">
                <a:latin typeface="Simplified Arabic" panose="02020603050405020304" pitchFamily="18" charset="-78"/>
                <a:cs typeface="Simplified Arabic" panose="02020603050405020304" pitchFamily="18" charset="-78"/>
              </a:rPr>
              <a:t>لمعالجة حالة الفساد منها : </a:t>
            </a:r>
            <a:endParaRPr lang="ar-IQ" sz="2400" dirty="0" smtClean="0">
              <a:latin typeface="Simplified Arabic" panose="02020603050405020304" pitchFamily="18" charset="-78"/>
              <a:cs typeface="Simplified Arabic" panose="02020603050405020304" pitchFamily="18" charset="-78"/>
            </a:endParaRPr>
          </a:p>
          <a:p>
            <a:pPr algn="r"/>
            <a:r>
              <a:rPr lang="ar-IQ" sz="2400" dirty="0" smtClean="0">
                <a:latin typeface="Simplified Arabic" panose="02020603050405020304" pitchFamily="18" charset="-78"/>
                <a:cs typeface="Simplified Arabic" panose="02020603050405020304" pitchFamily="18" charset="-78"/>
              </a:rPr>
              <a:t>تبسيط </a:t>
            </a:r>
            <a:r>
              <a:rPr lang="ar-IQ" sz="2400" dirty="0">
                <a:latin typeface="Simplified Arabic" panose="02020603050405020304" pitchFamily="18" charset="-78"/>
                <a:cs typeface="Simplified Arabic" panose="02020603050405020304" pitchFamily="18" charset="-78"/>
              </a:rPr>
              <a:t>وسائل العمل، وتحديد مهل أنجاز المعاملات يعبر أهم عامل في طريق مكافحة الفساد لأنه يضمن أمرين أساسيين يعول عليهما المواطن الأهمية الكبرى </a:t>
            </a:r>
            <a:r>
              <a:rPr lang="ar-IQ" sz="2400" dirty="0" smtClean="0">
                <a:latin typeface="Simplified Arabic" panose="02020603050405020304" pitchFamily="18" charset="-78"/>
                <a:cs typeface="Simplified Arabic" panose="02020603050405020304" pitchFamily="18" charset="-78"/>
              </a:rPr>
              <a:t>هما : </a:t>
            </a:r>
            <a:endParaRPr lang="ar-IQ" sz="2400" dirty="0">
              <a:latin typeface="Simplified Arabic" panose="02020603050405020304" pitchFamily="18" charset="-78"/>
              <a:cs typeface="Simplified Arabic" panose="02020603050405020304" pitchFamily="18" charset="-78"/>
            </a:endParaRPr>
          </a:p>
          <a:p>
            <a:pPr algn="r"/>
            <a:r>
              <a:rPr lang="ar-IQ" sz="2400" dirty="0" smtClean="0">
                <a:latin typeface="Simplified Arabic" panose="02020603050405020304" pitchFamily="18" charset="-78"/>
                <a:cs typeface="Simplified Arabic" panose="02020603050405020304" pitchFamily="18" charset="-78"/>
              </a:rPr>
              <a:t>أ. </a:t>
            </a:r>
            <a:r>
              <a:rPr lang="ar-IQ" sz="2400" dirty="0">
                <a:latin typeface="Simplified Arabic" panose="02020603050405020304" pitchFamily="18" charset="-78"/>
                <a:cs typeface="Simplified Arabic" panose="02020603050405020304" pitchFamily="18" charset="-78"/>
              </a:rPr>
              <a:t>أنجاز معاملاته بأقل نفقة </a:t>
            </a:r>
            <a:r>
              <a:rPr lang="ar-IQ" sz="2400" dirty="0" smtClean="0">
                <a:latin typeface="Simplified Arabic" panose="02020603050405020304" pitchFamily="18" charset="-78"/>
                <a:cs typeface="Simplified Arabic" panose="02020603050405020304" pitchFamily="18" charset="-78"/>
              </a:rPr>
              <a:t>ممكنة</a:t>
            </a:r>
            <a:endParaRPr lang="ar-IQ" sz="2400" dirty="0">
              <a:latin typeface="Simplified Arabic" panose="02020603050405020304" pitchFamily="18" charset="-78"/>
              <a:cs typeface="Simplified Arabic" panose="02020603050405020304" pitchFamily="18" charset="-78"/>
            </a:endParaRPr>
          </a:p>
          <a:p>
            <a:pPr algn="r"/>
            <a:r>
              <a:rPr lang="ar-IQ" sz="2400" dirty="0">
                <a:latin typeface="Simplified Arabic" panose="02020603050405020304" pitchFamily="18" charset="-78"/>
                <a:cs typeface="Simplified Arabic" panose="02020603050405020304" pitchFamily="18" charset="-78"/>
              </a:rPr>
              <a:t>ب. أنجاز معاملاته بأسرع وبأقرب مكان ممكن وبالتالي بأسرع وقت ممكن</a:t>
            </a:r>
          </a:p>
          <a:p>
            <a:pPr algn="r"/>
            <a:r>
              <a:rPr lang="ar-IQ" sz="2400" dirty="0" smtClean="0">
                <a:latin typeface="Simplified Arabic" panose="02020603050405020304" pitchFamily="18" charset="-78"/>
                <a:cs typeface="Simplified Arabic" panose="02020603050405020304" pitchFamily="18" charset="-78"/>
              </a:rPr>
              <a:t>2- </a:t>
            </a:r>
            <a:r>
              <a:rPr lang="ar-IQ" sz="2400" dirty="0">
                <a:latin typeface="Simplified Arabic" panose="02020603050405020304" pitchFamily="18" charset="-78"/>
                <a:cs typeface="Simplified Arabic" panose="02020603050405020304" pitchFamily="18" charset="-78"/>
              </a:rPr>
              <a:t>أجراء تنقلات دورية بين الموظفين (كلما أمكن ذلك) يمكن أن يسهل ويعمل على تخفيض حالات الرشوة السائدة .</a:t>
            </a:r>
          </a:p>
          <a:p>
            <a:pPr algn="r"/>
            <a:r>
              <a:rPr lang="ar-IQ" sz="2400" dirty="0">
                <a:latin typeface="Simplified Arabic" panose="02020603050405020304" pitchFamily="18" charset="-78"/>
                <a:cs typeface="Simplified Arabic" panose="02020603050405020304" pitchFamily="18" charset="-78"/>
              </a:rPr>
              <a:t>3- تشكيل لجان خاصة لوضع نظام متكامل لأداء الموظفين تقوم بإجراء تفتيش دوري بين الدوائر والوزارات وأعداد التقارير الخاصة بذلك .</a:t>
            </a:r>
          </a:p>
          <a:p>
            <a:pPr algn="r"/>
            <a:r>
              <a:rPr lang="ar-IQ" sz="2400" dirty="0" smtClean="0">
                <a:latin typeface="Simplified Arabic" panose="02020603050405020304" pitchFamily="18" charset="-78"/>
                <a:cs typeface="Simplified Arabic" panose="02020603050405020304" pitchFamily="18" charset="-78"/>
              </a:rPr>
              <a:t>4- وضع </a:t>
            </a:r>
            <a:r>
              <a:rPr lang="ar-IQ" sz="2400" dirty="0">
                <a:latin typeface="Simplified Arabic" panose="02020603050405020304" pitchFamily="18" charset="-78"/>
                <a:cs typeface="Simplified Arabic" panose="02020603050405020304" pitchFamily="18" charset="-78"/>
              </a:rPr>
              <a:t>مصنف يتضمن تقسيم الوظائف العامة على وفق طبيعة مهامها إلى فئات ورتب تتطلب من شاغليها مؤهلات ومعارف من مستوى واحد </a:t>
            </a:r>
            <a:r>
              <a:rPr lang="ar-IQ" sz="2400" dirty="0" smtClean="0">
                <a:latin typeface="Simplified Arabic" panose="02020603050405020304" pitchFamily="18" charset="-78"/>
                <a:cs typeface="Simplified Arabic" panose="02020603050405020304" pitchFamily="18" charset="-78"/>
              </a:rPr>
              <a:t>( أي </a:t>
            </a:r>
            <a:r>
              <a:rPr lang="ar-IQ" sz="2400" dirty="0">
                <a:latin typeface="Simplified Arabic" panose="02020603050405020304" pitchFamily="18" charset="-78"/>
                <a:cs typeface="Simplified Arabic" panose="02020603050405020304" pitchFamily="18" charset="-78"/>
              </a:rPr>
              <a:t>اعتماد معيار الكفاءة </a:t>
            </a:r>
            <a:r>
              <a:rPr lang="ar-IQ" sz="2400" dirty="0" smtClean="0">
                <a:latin typeface="Simplified Arabic" panose="02020603050405020304" pitchFamily="18" charset="-78"/>
                <a:cs typeface="Simplified Arabic" panose="02020603050405020304" pitchFamily="18" charset="-78"/>
              </a:rPr>
              <a:t>والخبرة ) </a:t>
            </a:r>
            <a:r>
              <a:rPr lang="ar-IQ" sz="2400" dirty="0">
                <a:latin typeface="Simplified Arabic" panose="02020603050405020304" pitchFamily="18" charset="-78"/>
                <a:cs typeface="Simplified Arabic" panose="02020603050405020304" pitchFamily="18" charset="-78"/>
              </a:rPr>
              <a:t>.</a:t>
            </a:r>
          </a:p>
          <a:p>
            <a:pPr algn="r"/>
            <a:r>
              <a:rPr lang="ar-IQ" sz="2400" dirty="0">
                <a:latin typeface="Simplified Arabic" panose="02020603050405020304" pitchFamily="18" charset="-78"/>
                <a:cs typeface="Simplified Arabic" panose="02020603050405020304" pitchFamily="18" charset="-78"/>
              </a:rPr>
              <a:t>5_ تحديد سلسلة رواتب لكل فئة من الفئات الواردة في المصنف بعد أجراء دراسة مقارنة للوظائف المتشابهة في القطاعين العام والخاص.</a:t>
            </a:r>
          </a:p>
          <a:p>
            <a:pPr algn="r"/>
            <a:r>
              <a:rPr lang="ar-IQ" sz="2400" dirty="0" smtClean="0">
                <a:latin typeface="Simplified Arabic" panose="02020603050405020304" pitchFamily="18" charset="-78"/>
                <a:cs typeface="Simplified Arabic" panose="02020603050405020304" pitchFamily="18" charset="-78"/>
              </a:rPr>
              <a:t>6- </a:t>
            </a:r>
            <a:r>
              <a:rPr lang="ar-IQ" sz="2400" dirty="0">
                <a:latin typeface="Simplified Arabic" panose="02020603050405020304" pitchFamily="18" charset="-78"/>
                <a:cs typeface="Simplified Arabic" panose="02020603050405020304" pitchFamily="18" charset="-78"/>
              </a:rPr>
              <a:t>أنشاء نظام رقابي فعّال مستقل مهمته الإشراف ومتابعة الممارسات التي تتم من قبل الوزراء والموظفين العاملين في كل وزارة ومؤسسة .</a:t>
            </a:r>
          </a:p>
          <a:p>
            <a:endParaRPr lang="ar-IQ" dirty="0"/>
          </a:p>
        </p:txBody>
      </p:sp>
    </p:spTree>
    <p:extLst>
      <p:ext uri="{BB962C8B-B14F-4D97-AF65-F5344CB8AC3E}">
        <p14:creationId xmlns:p14="http://schemas.microsoft.com/office/powerpoint/2010/main" val="2025282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3141" y="705852"/>
            <a:ext cx="10345002" cy="5847755"/>
          </a:xfrm>
          <a:prstGeom prst="rect">
            <a:avLst/>
          </a:prstGeom>
        </p:spPr>
        <p:txBody>
          <a:bodyPr wrap="square">
            <a:spAutoFit/>
          </a:bodyPr>
          <a:lstStyle/>
          <a:p>
            <a:pPr algn="r"/>
            <a:r>
              <a:rPr lang="ar-IQ" sz="2200" dirty="0" smtClean="0">
                <a:latin typeface="Simplified Arabic" panose="02020603050405020304" pitchFamily="18" charset="-78"/>
                <a:cs typeface="Simplified Arabic" panose="02020603050405020304" pitchFamily="18" charset="-78"/>
              </a:rPr>
              <a:t>7- </a:t>
            </a:r>
            <a:r>
              <a:rPr lang="ar-IQ" sz="2200" dirty="0">
                <a:latin typeface="Simplified Arabic" panose="02020603050405020304" pitchFamily="18" charset="-78"/>
                <a:cs typeface="Simplified Arabic" panose="02020603050405020304" pitchFamily="18" charset="-78"/>
              </a:rPr>
              <a:t>تفعيل إدارة الخدمات بمعنى أن يطال جميع الإدارات والمؤسسات العامة والبلديات أي أن تعطى إدارات الخدمات ذات العلاقة بالجمهور الأولوية الأولى والتفعيل هنا يقتضي أن يتناول أربع قضايا أساسية</a:t>
            </a:r>
          </a:p>
          <a:p>
            <a:pPr algn="r"/>
            <a:r>
              <a:rPr lang="ar-IQ" sz="2200" dirty="0">
                <a:latin typeface="Simplified Arabic" panose="02020603050405020304" pitchFamily="18" charset="-78"/>
                <a:cs typeface="Simplified Arabic" panose="02020603050405020304" pitchFamily="18" charset="-78"/>
              </a:rPr>
              <a:t> أ. هيكلية هذه الإدارات وبنيتها وتحديد مهامها وصلاحياتها بحيث يُعاد تكوينها على أسس علمية ومسلمات معروفة أبرزها خلو هذه التنظيمات والهيكليات من الازدواجيات وتنازع الصلاحيات إيجاباً كان أم سلباً وبالتالي ضياع المسؤولية وهدر النفقات وسوء تحديد المهام وتقادم شروط التعيين .</a:t>
            </a:r>
          </a:p>
          <a:p>
            <a:pPr algn="r"/>
            <a:r>
              <a:rPr lang="ar-IQ" sz="2200" dirty="0">
                <a:latin typeface="Simplified Arabic" panose="02020603050405020304" pitchFamily="18" charset="-78"/>
                <a:cs typeface="Simplified Arabic" panose="02020603050405020304" pitchFamily="18" charset="-78"/>
              </a:rPr>
              <a:t> ب. العنصر البشري في هذه الإدارات بحيث يُختار الأجدر والأنسب على قاعدة تكافؤ الفرص والمؤهلات والتنافس والعمل على إيجاد حلول لمعالجة ظاهرة البطالة .</a:t>
            </a:r>
          </a:p>
          <a:p>
            <a:pPr algn="r"/>
            <a:r>
              <a:rPr lang="ar-IQ" sz="2200" dirty="0">
                <a:latin typeface="Simplified Arabic" panose="02020603050405020304" pitchFamily="18" charset="-78"/>
                <a:cs typeface="Simplified Arabic" panose="02020603050405020304" pitchFamily="18" charset="-78"/>
              </a:rPr>
              <a:t>ج- أساليب العمل، بحيث يعاد النظر في هذه الأساليب لجهة تبسيطها وجعلها أكثر مرونة وتحديد أصول أنجاز المعاملات . </a:t>
            </a:r>
          </a:p>
          <a:p>
            <a:pPr algn="r"/>
            <a:r>
              <a:rPr lang="ar-IQ" sz="2200" dirty="0">
                <a:latin typeface="Simplified Arabic" panose="02020603050405020304" pitchFamily="18" charset="-78"/>
                <a:cs typeface="Simplified Arabic" panose="02020603050405020304" pitchFamily="18" charset="-78"/>
              </a:rPr>
              <a:t>د- وسائل العمل من أدوات وتجهيزات وآلات ومعدات تعتبر من لزوميات أساليب العمل</a:t>
            </a:r>
          </a:p>
          <a:p>
            <a:pPr algn="r"/>
            <a:r>
              <a:rPr lang="ar-IQ" sz="2200" dirty="0">
                <a:latin typeface="Simplified Arabic" panose="02020603050405020304" pitchFamily="18" charset="-78"/>
                <a:cs typeface="Simplified Arabic" panose="02020603050405020304" pitchFamily="18" charset="-78"/>
              </a:rPr>
              <a:t>8-  العمل على إيجاد السبل اللازمة للخروج من نفق الفساد والإرهاب دون الوقوع في حلقة مفرغة ممثلة في البدء بإصلاح الدمار الهائل في المنظومة القيمية، أنماط التفكير وما يرافقها من أمراض كالانتهازية والسلبية ولغة التحاور المشوهة مع الذات والآخر.</a:t>
            </a:r>
          </a:p>
          <a:p>
            <a:pPr algn="r"/>
            <a:r>
              <a:rPr lang="ar-IQ" sz="2200" dirty="0" smtClean="0">
                <a:latin typeface="Simplified Arabic" panose="02020603050405020304" pitchFamily="18" charset="-78"/>
                <a:cs typeface="Simplified Arabic" panose="02020603050405020304" pitchFamily="18" charset="-78"/>
              </a:rPr>
              <a:t>9- العمل </a:t>
            </a:r>
            <a:r>
              <a:rPr lang="ar-IQ" sz="2200" dirty="0">
                <a:latin typeface="Simplified Arabic" panose="02020603050405020304" pitchFamily="18" charset="-78"/>
                <a:cs typeface="Simplified Arabic" panose="02020603050405020304" pitchFamily="18" charset="-78"/>
              </a:rPr>
              <a:t>بمبدأ الشفافية في جميع مرافق ومؤسسات </a:t>
            </a:r>
            <a:r>
              <a:rPr lang="ar-IQ" sz="2200" dirty="0" smtClean="0">
                <a:latin typeface="Simplified Arabic" panose="02020603050405020304" pitchFamily="18" charset="-78"/>
                <a:cs typeface="Simplified Arabic" panose="02020603050405020304" pitchFamily="18" charset="-78"/>
              </a:rPr>
              <a:t>الدولة .</a:t>
            </a:r>
            <a:endParaRPr lang="ar-IQ" sz="2200" dirty="0">
              <a:latin typeface="Simplified Arabic" panose="02020603050405020304" pitchFamily="18" charset="-78"/>
              <a:cs typeface="Simplified Arabic" panose="02020603050405020304" pitchFamily="18" charset="-78"/>
            </a:endParaRPr>
          </a:p>
          <a:p>
            <a:pPr algn="r"/>
            <a:r>
              <a:rPr lang="ar-IQ" sz="2200" dirty="0" smtClean="0">
                <a:latin typeface="Simplified Arabic" panose="02020603050405020304" pitchFamily="18" charset="-78"/>
                <a:cs typeface="Simplified Arabic" panose="02020603050405020304" pitchFamily="18" charset="-78"/>
              </a:rPr>
              <a:t>10- اشاعة </a:t>
            </a:r>
            <a:r>
              <a:rPr lang="ar-IQ" sz="2200" dirty="0">
                <a:latin typeface="Simplified Arabic" panose="02020603050405020304" pitchFamily="18" charset="-78"/>
                <a:cs typeface="Simplified Arabic" panose="02020603050405020304" pitchFamily="18" charset="-78"/>
              </a:rPr>
              <a:t>المدركات الأخلاقية والدينية والثقافية- الحضارية بين عموم </a:t>
            </a:r>
            <a:r>
              <a:rPr lang="ar-IQ" sz="2200" dirty="0" smtClean="0">
                <a:latin typeface="Simplified Arabic" panose="02020603050405020304" pitchFamily="18" charset="-78"/>
                <a:cs typeface="Simplified Arabic" panose="02020603050405020304" pitchFamily="18" charset="-78"/>
              </a:rPr>
              <a:t>المواطنين .</a:t>
            </a:r>
            <a:endParaRPr lang="ar-IQ" sz="2200" dirty="0">
              <a:latin typeface="Simplified Arabic" panose="02020603050405020304" pitchFamily="18" charset="-78"/>
              <a:cs typeface="Simplified Arabic" panose="02020603050405020304" pitchFamily="18" charset="-78"/>
            </a:endParaRPr>
          </a:p>
          <a:p>
            <a:pPr algn="r"/>
            <a:r>
              <a:rPr lang="ar-IQ" sz="2200" dirty="0">
                <a:latin typeface="Simplified Arabic" panose="02020603050405020304" pitchFamily="18" charset="-78"/>
                <a:cs typeface="Simplified Arabic" panose="02020603050405020304" pitchFamily="18" charset="-78"/>
              </a:rPr>
              <a:t> وخلاصة القول: أن مكافحة الفساد الإداري لا يمكن أن تتحقق من خلال حلول جزئية، بل ينبغي أن تكون شاملة تتناول جميع مرتكزات الإدارة من بنيتها وهيكليتها إلى العنصر البشري العامل فيها إلى أساليب العمل السائدة فيها. </a:t>
            </a:r>
          </a:p>
        </p:txBody>
      </p:sp>
    </p:spTree>
    <p:extLst>
      <p:ext uri="{BB962C8B-B14F-4D97-AF65-F5344CB8AC3E}">
        <p14:creationId xmlns:p14="http://schemas.microsoft.com/office/powerpoint/2010/main" val="2296067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0310" y="431886"/>
            <a:ext cx="10522424" cy="4832092"/>
          </a:xfrm>
          <a:prstGeom prst="rect">
            <a:avLst/>
          </a:prstGeom>
        </p:spPr>
        <p:txBody>
          <a:bodyPr wrap="square">
            <a:spAutoFit/>
          </a:bodyPr>
          <a:lstStyle/>
          <a:p>
            <a:pPr algn="r"/>
            <a:r>
              <a:rPr lang="ar-IQ" sz="2800" b="1" dirty="0">
                <a:solidFill>
                  <a:srgbClr val="C00000"/>
                </a:solidFill>
                <a:latin typeface="Simplified Arabic" panose="02020603050405020304" pitchFamily="18" charset="-78"/>
                <a:cs typeface="Simplified Arabic" panose="02020603050405020304" pitchFamily="18" charset="-78"/>
              </a:rPr>
              <a:t>أسباب الفساد الإداري والمالي </a:t>
            </a:r>
            <a:r>
              <a:rPr lang="ar-IQ" sz="2800" b="1" dirty="0" smtClean="0">
                <a:solidFill>
                  <a:srgbClr val="C00000"/>
                </a:solidFill>
                <a:latin typeface="Simplified Arabic" panose="02020603050405020304" pitchFamily="18" charset="-78"/>
                <a:cs typeface="Simplified Arabic" panose="02020603050405020304" pitchFamily="18" charset="-78"/>
              </a:rPr>
              <a:t> :</a:t>
            </a:r>
          </a:p>
          <a:p>
            <a:pPr algn="r"/>
            <a:endParaRPr lang="ar-IQ" sz="2800" b="1" dirty="0">
              <a:solidFill>
                <a:srgbClr val="C00000"/>
              </a:solidFill>
              <a:latin typeface="Simplified Arabic" panose="02020603050405020304" pitchFamily="18" charset="-78"/>
              <a:cs typeface="Simplified Arabic" panose="02020603050405020304" pitchFamily="18" charset="-78"/>
            </a:endParaRPr>
          </a:p>
          <a:p>
            <a:pPr algn="r"/>
            <a:r>
              <a:rPr lang="ar-IQ" sz="2800" dirty="0" smtClean="0">
                <a:latin typeface="Simplified Arabic" panose="02020603050405020304" pitchFamily="18" charset="-78"/>
                <a:cs typeface="Simplified Arabic" panose="02020603050405020304" pitchFamily="18" charset="-78"/>
              </a:rPr>
              <a:t>1- </a:t>
            </a:r>
            <a:r>
              <a:rPr lang="ar-IQ" sz="2800" dirty="0">
                <a:latin typeface="Simplified Arabic" panose="02020603050405020304" pitchFamily="18" charset="-78"/>
                <a:cs typeface="Simplified Arabic" panose="02020603050405020304" pitchFamily="18" charset="-78"/>
              </a:rPr>
              <a:t>بقاء القيادات لمدة طويلة في المؤسسات مما يؤدي إلى نمو شبكة المصالح والتحايل على دورات </a:t>
            </a:r>
            <a:r>
              <a:rPr lang="ar-IQ" sz="2800" dirty="0" smtClean="0">
                <a:latin typeface="Simplified Arabic" panose="02020603050405020304" pitchFamily="18" charset="-78"/>
                <a:cs typeface="Simplified Arabic" panose="02020603050405020304" pitchFamily="18" charset="-78"/>
              </a:rPr>
              <a:t>العمل . </a:t>
            </a:r>
            <a:endParaRPr lang="ar-IQ" sz="2800" dirty="0">
              <a:latin typeface="Simplified Arabic" panose="02020603050405020304" pitchFamily="18" charset="-78"/>
              <a:cs typeface="Simplified Arabic" panose="02020603050405020304" pitchFamily="18" charset="-78"/>
            </a:endParaRPr>
          </a:p>
          <a:p>
            <a:pPr algn="r"/>
            <a:r>
              <a:rPr lang="ar-IQ" sz="2800" dirty="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2- </a:t>
            </a:r>
            <a:r>
              <a:rPr lang="ar-IQ" sz="2800" dirty="0">
                <a:latin typeface="Simplified Arabic" panose="02020603050405020304" pitchFamily="18" charset="-78"/>
                <a:cs typeface="Simplified Arabic" panose="02020603050405020304" pitchFamily="18" charset="-78"/>
              </a:rPr>
              <a:t>ضعف المساءلة </a:t>
            </a:r>
            <a:r>
              <a:rPr lang="ar-IQ" sz="2800" dirty="0" smtClean="0">
                <a:latin typeface="Simplified Arabic" panose="02020603050405020304" pitchFamily="18" charset="-78"/>
                <a:cs typeface="Simplified Arabic" panose="02020603050405020304" pitchFamily="18" charset="-78"/>
              </a:rPr>
              <a:t>العامة .</a:t>
            </a:r>
            <a:endParaRPr lang="ar-IQ" sz="2800" dirty="0">
              <a:latin typeface="Simplified Arabic" panose="02020603050405020304" pitchFamily="18" charset="-78"/>
              <a:cs typeface="Simplified Arabic" panose="02020603050405020304" pitchFamily="18" charset="-78"/>
            </a:endParaRPr>
          </a:p>
          <a:p>
            <a:pPr algn="r"/>
            <a:r>
              <a:rPr lang="ar-IQ" sz="2800" dirty="0">
                <a:latin typeface="Simplified Arabic" panose="02020603050405020304" pitchFamily="18" charset="-78"/>
                <a:cs typeface="Simplified Arabic" panose="02020603050405020304" pitchFamily="18" charset="-78"/>
              </a:rPr>
              <a:t> 4- طول دورات العمل وكثرة الإجراءات والمستندات المطلوبة وعدم وضوحها </a:t>
            </a:r>
            <a:r>
              <a:rPr lang="ar-IQ" sz="2800" dirty="0" smtClean="0">
                <a:latin typeface="Simplified Arabic" panose="02020603050405020304" pitchFamily="18" charset="-78"/>
                <a:cs typeface="Simplified Arabic" panose="02020603050405020304" pitchFamily="18" charset="-78"/>
              </a:rPr>
              <a:t>للمواطن .</a:t>
            </a:r>
            <a:endParaRPr lang="ar-IQ" sz="2800" dirty="0">
              <a:latin typeface="Simplified Arabic" panose="02020603050405020304" pitchFamily="18" charset="-78"/>
              <a:cs typeface="Simplified Arabic" panose="02020603050405020304" pitchFamily="18" charset="-78"/>
            </a:endParaRPr>
          </a:p>
          <a:p>
            <a:pPr algn="r"/>
            <a:r>
              <a:rPr lang="ar-IQ" sz="2800" dirty="0">
                <a:latin typeface="Simplified Arabic" panose="02020603050405020304" pitchFamily="18" charset="-78"/>
                <a:cs typeface="Simplified Arabic" panose="02020603050405020304" pitchFamily="18" charset="-78"/>
              </a:rPr>
              <a:t> 5- تدهور مستويات الأجور وغياب مبدئي الأمانة </a:t>
            </a:r>
            <a:r>
              <a:rPr lang="ar-IQ" sz="2800" dirty="0" smtClean="0">
                <a:latin typeface="Simplified Arabic" panose="02020603050405020304" pitchFamily="18" charset="-78"/>
                <a:cs typeface="Simplified Arabic" panose="02020603050405020304" pitchFamily="18" charset="-78"/>
              </a:rPr>
              <a:t>والشرف .</a:t>
            </a:r>
            <a:endParaRPr lang="ar-IQ" sz="2800" dirty="0">
              <a:latin typeface="Simplified Arabic" panose="02020603050405020304" pitchFamily="18" charset="-78"/>
              <a:cs typeface="Simplified Arabic" panose="02020603050405020304" pitchFamily="18" charset="-78"/>
            </a:endParaRPr>
          </a:p>
          <a:p>
            <a:pPr algn="r"/>
            <a:r>
              <a:rPr lang="ar-IQ" sz="2800" dirty="0">
                <a:latin typeface="Simplified Arabic" panose="02020603050405020304" pitchFamily="18" charset="-78"/>
                <a:cs typeface="Simplified Arabic" panose="02020603050405020304" pitchFamily="18" charset="-78"/>
              </a:rPr>
              <a:t> 6- تلاشي الحدود بين الخطأ والصواب وخاصة في مراحل دورة العمل للحصول على الخدمة بحيث أن الكثير مما يعد إثماً ولا شرعية له أصبح مقنناً ومباحاً (فالرشوة صارت إكرامية أو بدل انتقال، والسمسرة أصبحت استشارة وانتفاع الأبناء من وظائف الآباء ومراكزهم صار حقّاً.</a:t>
            </a:r>
          </a:p>
          <a:p>
            <a:pPr algn="r"/>
            <a:r>
              <a:rPr lang="ar-IQ" sz="2800" dirty="0">
                <a:latin typeface="Simplified Arabic" panose="02020603050405020304" pitchFamily="18" charset="-78"/>
                <a:cs typeface="Simplified Arabic" panose="02020603050405020304" pitchFamily="18" charset="-78"/>
              </a:rPr>
              <a:t> 7- ضعف الرقابة المجتمعية . </a:t>
            </a:r>
          </a:p>
        </p:txBody>
      </p:sp>
    </p:spTree>
    <p:extLst>
      <p:ext uri="{BB962C8B-B14F-4D97-AF65-F5344CB8AC3E}">
        <p14:creationId xmlns:p14="http://schemas.microsoft.com/office/powerpoint/2010/main" val="459447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278</TotalTime>
  <Words>3206</Words>
  <Application>Microsoft Office PowerPoint</Application>
  <PresentationFormat>ملء الشاشة</PresentationFormat>
  <Paragraphs>89</Paragraphs>
  <Slides>21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21</vt:i4>
      </vt:variant>
    </vt:vector>
  </HeadingPairs>
  <TitlesOfParts>
    <vt:vector size="27" baseType="lpstr">
      <vt:lpstr>Arial</vt:lpstr>
      <vt:lpstr>Century Gothic</vt:lpstr>
      <vt:lpstr>Simplified Arabic</vt:lpstr>
      <vt:lpstr>Tahoma</vt:lpstr>
      <vt:lpstr>Wingdings 3</vt:lpstr>
      <vt:lpstr>Wisp</vt:lpstr>
      <vt:lpstr>برعاية السيدة عميد كلية التربية الأساسية الأستاذ الدكتور أيمان عباس الخفاف المحترمة  وبالتعاون مع شعبة التعليم المستمر يقيم قسم التربية البدنية وعلوم الرياضة ورشة عمل بعنوان</vt:lpstr>
      <vt:lpstr>     يقدمها       م.د فرح فلاح                     م.م نوره عامر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هل للتعليم دور في مكافحة الفساد ؟</vt:lpstr>
      <vt:lpstr>دور الأستاذ الجامعي في تضمين قيم ومفاهيم النزاهة في التعليم العالي</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برعاية السيدة عميد كلية التربية الأساسية الدكتور أيمان عباس الخفاف المحترمة وبالتعاون مع شعبة التعلبم المستمر يقيم قسم التربية البدنية وعلوم الرياضة ورشة عمل بعنوان</dc:title>
  <dc:creator>Windows User</dc:creator>
  <cp:lastModifiedBy>hashim salah</cp:lastModifiedBy>
  <cp:revision>24</cp:revision>
  <dcterms:created xsi:type="dcterms:W3CDTF">2023-06-12T02:19:02Z</dcterms:created>
  <dcterms:modified xsi:type="dcterms:W3CDTF">2023-06-16T02:57:32Z</dcterms:modified>
</cp:coreProperties>
</file>