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78" r:id="rId2"/>
    <p:sldId id="405" r:id="rId3"/>
    <p:sldId id="393" r:id="rId4"/>
    <p:sldId id="401" r:id="rId5"/>
    <p:sldId id="400" r:id="rId6"/>
    <p:sldId id="396" r:id="rId7"/>
    <p:sldId id="397" r:id="rId8"/>
    <p:sldId id="398" r:id="rId9"/>
    <p:sldId id="399" r:id="rId10"/>
    <p:sldId id="402" r:id="rId11"/>
    <p:sldId id="404" r:id="rId12"/>
    <p:sldId id="382"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00"/>
    <a:srgbClr val="FFFF66"/>
    <a:srgbClr val="0000FF"/>
    <a:srgbClr val="FFCC00"/>
    <a:srgbClr val="A50021"/>
    <a:srgbClr val="CC0000"/>
    <a:srgbClr val="0D0482"/>
    <a:srgbClr val="4818A8"/>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46320" autoAdjust="0"/>
  </p:normalViewPr>
  <p:slideViewPr>
    <p:cSldViewPr>
      <p:cViewPr>
        <p:scale>
          <a:sx n="70" d="100"/>
          <a:sy n="70" d="100"/>
        </p:scale>
        <p:origin x="-1404" y="-18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588F983-BDB5-41BE-88AD-1B9234F3FB37}" type="datetimeFigureOut">
              <a:rPr lang="en-US" smtClean="0"/>
              <a:pPr/>
              <a:t>11/6/2023</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1B9DEB8-EF36-41E5-A0BE-29F663285010}" type="slidenum">
              <a:rPr lang="en-US" smtClean="0"/>
              <a:pPr/>
              <a:t>‹#›</a:t>
            </a:fld>
            <a:endParaRPr lang="en-US"/>
          </a:p>
        </p:txBody>
      </p:sp>
    </p:spTree>
    <p:extLst>
      <p:ext uri="{BB962C8B-B14F-4D97-AF65-F5344CB8AC3E}">
        <p14:creationId xmlns:p14="http://schemas.microsoft.com/office/powerpoint/2010/main" val="950932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C56E76A-0171-4A39-B784-792D411327CA}" type="datetimeFigureOut">
              <a:rPr lang="en-US" smtClean="0"/>
              <a:pPr/>
              <a:t>11/6/2023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AABFF6D-7B3B-4BD3-A180-31F17EAE041D}" type="slidenum">
              <a:rPr lang="en-US" smtClean="0"/>
              <a:pPr/>
              <a:t>‹#›</a:t>
            </a:fld>
            <a:endParaRPr lang="en-US"/>
          </a:p>
        </p:txBody>
      </p:sp>
    </p:spTree>
    <p:extLst>
      <p:ext uri="{BB962C8B-B14F-4D97-AF65-F5344CB8AC3E}">
        <p14:creationId xmlns:p14="http://schemas.microsoft.com/office/powerpoint/2010/main" val="415190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1</a:t>
            </a:fld>
            <a:endParaRPr lang="en-US"/>
          </a:p>
        </p:txBody>
      </p:sp>
    </p:spTree>
    <p:extLst>
      <p:ext uri="{BB962C8B-B14F-4D97-AF65-F5344CB8AC3E}">
        <p14:creationId xmlns:p14="http://schemas.microsoft.com/office/powerpoint/2010/main" val="15279824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10</a:t>
            </a:fld>
            <a:endParaRPr lang="en-US"/>
          </a:p>
        </p:txBody>
      </p:sp>
    </p:spTree>
    <p:extLst>
      <p:ext uri="{BB962C8B-B14F-4D97-AF65-F5344CB8AC3E}">
        <p14:creationId xmlns:p14="http://schemas.microsoft.com/office/powerpoint/2010/main" val="378751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11</a:t>
            </a:fld>
            <a:endParaRPr lang="en-US"/>
          </a:p>
        </p:txBody>
      </p:sp>
    </p:spTree>
    <p:extLst>
      <p:ext uri="{BB962C8B-B14F-4D97-AF65-F5344CB8AC3E}">
        <p14:creationId xmlns:p14="http://schemas.microsoft.com/office/powerpoint/2010/main" val="278872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12</a:t>
            </a:fld>
            <a:endParaRPr lang="en-US"/>
          </a:p>
        </p:txBody>
      </p:sp>
    </p:spTree>
    <p:extLst>
      <p:ext uri="{BB962C8B-B14F-4D97-AF65-F5344CB8AC3E}">
        <p14:creationId xmlns:p14="http://schemas.microsoft.com/office/powerpoint/2010/main" val="2937332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2</a:t>
            </a:fld>
            <a:endParaRPr lang="en-US"/>
          </a:p>
        </p:txBody>
      </p:sp>
    </p:spTree>
    <p:extLst>
      <p:ext uri="{BB962C8B-B14F-4D97-AF65-F5344CB8AC3E}">
        <p14:creationId xmlns:p14="http://schemas.microsoft.com/office/powerpoint/2010/main" val="1527982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3</a:t>
            </a:fld>
            <a:endParaRPr lang="en-US"/>
          </a:p>
        </p:txBody>
      </p:sp>
    </p:spTree>
    <p:extLst>
      <p:ext uri="{BB962C8B-B14F-4D97-AF65-F5344CB8AC3E}">
        <p14:creationId xmlns:p14="http://schemas.microsoft.com/office/powerpoint/2010/main" val="378751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4</a:t>
            </a:fld>
            <a:endParaRPr lang="en-US"/>
          </a:p>
        </p:txBody>
      </p:sp>
    </p:spTree>
    <p:extLst>
      <p:ext uri="{BB962C8B-B14F-4D97-AF65-F5344CB8AC3E}">
        <p14:creationId xmlns:p14="http://schemas.microsoft.com/office/powerpoint/2010/main" val="378751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5</a:t>
            </a:fld>
            <a:endParaRPr lang="en-US"/>
          </a:p>
        </p:txBody>
      </p:sp>
    </p:spTree>
    <p:extLst>
      <p:ext uri="{BB962C8B-B14F-4D97-AF65-F5344CB8AC3E}">
        <p14:creationId xmlns:p14="http://schemas.microsoft.com/office/powerpoint/2010/main" val="378751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6</a:t>
            </a:fld>
            <a:endParaRPr lang="en-US"/>
          </a:p>
        </p:txBody>
      </p:sp>
    </p:spTree>
    <p:extLst>
      <p:ext uri="{BB962C8B-B14F-4D97-AF65-F5344CB8AC3E}">
        <p14:creationId xmlns:p14="http://schemas.microsoft.com/office/powerpoint/2010/main" val="3371258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7</a:t>
            </a:fld>
            <a:endParaRPr lang="en-US"/>
          </a:p>
        </p:txBody>
      </p:sp>
    </p:spTree>
    <p:extLst>
      <p:ext uri="{BB962C8B-B14F-4D97-AF65-F5344CB8AC3E}">
        <p14:creationId xmlns:p14="http://schemas.microsoft.com/office/powerpoint/2010/main" val="306511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8</a:t>
            </a:fld>
            <a:endParaRPr lang="en-US"/>
          </a:p>
        </p:txBody>
      </p:sp>
    </p:spTree>
    <p:extLst>
      <p:ext uri="{BB962C8B-B14F-4D97-AF65-F5344CB8AC3E}">
        <p14:creationId xmlns:p14="http://schemas.microsoft.com/office/powerpoint/2010/main" val="1606904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BFF6D-7B3B-4BD3-A180-31F17EAE041D}" type="slidenum">
              <a:rPr lang="en-US" smtClean="0"/>
              <a:pPr/>
              <a:t>9</a:t>
            </a:fld>
            <a:endParaRPr lang="en-US"/>
          </a:p>
        </p:txBody>
      </p:sp>
    </p:spTree>
    <p:extLst>
      <p:ext uri="{BB962C8B-B14F-4D97-AF65-F5344CB8AC3E}">
        <p14:creationId xmlns:p14="http://schemas.microsoft.com/office/powerpoint/2010/main" val="278872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A1E24-174D-40D4-BE9A-DC02DDFD9463}"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3561531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A1E24-174D-40D4-BE9A-DC02DDFD9463}"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181838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A1E24-174D-40D4-BE9A-DC02DDFD9463}"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3568035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A1E24-174D-40D4-BE9A-DC02DDFD9463}"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2071389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A1E24-174D-40D4-BE9A-DC02DDFD9463}" type="datetimeFigureOut">
              <a:rPr lang="en-US" smtClean="0"/>
              <a:pPr/>
              <a:t>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3006473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CA1E24-174D-40D4-BE9A-DC02DDFD9463}"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3273136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CA1E24-174D-40D4-BE9A-DC02DDFD9463}" type="datetimeFigureOut">
              <a:rPr lang="en-US" smtClean="0"/>
              <a:pPr/>
              <a:t>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209948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CA1E24-174D-40D4-BE9A-DC02DDFD9463}" type="datetimeFigureOut">
              <a:rPr lang="en-US" smtClean="0"/>
              <a:pPr/>
              <a:t>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4032414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A1E24-174D-40D4-BE9A-DC02DDFD9463}" type="datetimeFigureOut">
              <a:rPr lang="en-US" smtClean="0"/>
              <a:pPr/>
              <a:t>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4476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A1E24-174D-40D4-BE9A-DC02DDFD9463}"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292912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A1E24-174D-40D4-BE9A-DC02DDFD9463}" type="datetimeFigureOut">
              <a:rPr lang="en-US" smtClean="0"/>
              <a:pPr/>
              <a:t>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58E784-4FF8-4B24-9957-C6FC44449B44}" type="slidenum">
              <a:rPr lang="en-US" smtClean="0"/>
              <a:pPr/>
              <a:t>‹#›</a:t>
            </a:fld>
            <a:endParaRPr lang="en-US"/>
          </a:p>
        </p:txBody>
      </p:sp>
    </p:spTree>
    <p:extLst>
      <p:ext uri="{BB962C8B-B14F-4D97-AF65-F5344CB8AC3E}">
        <p14:creationId xmlns:p14="http://schemas.microsoft.com/office/powerpoint/2010/main" val="27391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A1E24-174D-40D4-BE9A-DC02DDFD9463}" type="datetimeFigureOut">
              <a:rPr lang="en-US" smtClean="0"/>
              <a:pPr/>
              <a:t>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58E784-4FF8-4B24-9957-C6FC44449B44}" type="slidenum">
              <a:rPr lang="en-US" smtClean="0"/>
              <a:pPr/>
              <a:t>‹#›</a:t>
            </a:fld>
            <a:endParaRPr lang="en-US"/>
          </a:p>
        </p:txBody>
      </p:sp>
    </p:spTree>
    <p:extLst>
      <p:ext uri="{BB962C8B-B14F-4D97-AF65-F5344CB8AC3E}">
        <p14:creationId xmlns:p14="http://schemas.microsoft.com/office/powerpoint/2010/main" val="3698206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467110" cy="5976664"/>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lnSpc>
                <a:spcPct val="200000"/>
              </a:lnSpc>
            </a:pPr>
            <a:r>
              <a:rPr lang="ar-SA" sz="2000" b="1" dirty="0" smtClean="0"/>
              <a:t>الجامعة المستنصرية</a:t>
            </a:r>
            <a:br>
              <a:rPr lang="ar-SA" sz="2000" b="1" dirty="0" smtClean="0"/>
            </a:br>
            <a:r>
              <a:rPr lang="ar-SA" sz="2000" b="1" dirty="0" smtClean="0"/>
              <a:t>كلية التربية الاساسية </a:t>
            </a:r>
            <a:br>
              <a:rPr lang="ar-SA" sz="2000" b="1" dirty="0" smtClean="0"/>
            </a:br>
            <a:r>
              <a:rPr lang="ar-SA" sz="2000" b="1" dirty="0" smtClean="0"/>
              <a:t>قسم التربية البدنية وعلوم الرياضة </a:t>
            </a:r>
            <a:r>
              <a:rPr lang="ar-IQ" sz="2000" b="1" dirty="0" smtClean="0"/>
              <a:t>   </a:t>
            </a:r>
            <a:r>
              <a:rPr lang="ar-SA" sz="2800" b="1" dirty="0" smtClean="0"/>
              <a:t/>
            </a:r>
            <a:br>
              <a:rPr lang="ar-SA" sz="2800" b="1" dirty="0" smtClean="0"/>
            </a:br>
            <a:r>
              <a:rPr lang="ar-SA" sz="2800" b="1" dirty="0" smtClean="0"/>
              <a:t>                          </a:t>
            </a:r>
            <a:r>
              <a:rPr lang="ar-IQ" sz="2800" b="1" dirty="0" smtClean="0"/>
              <a:t>اخلاقيات </a:t>
            </a:r>
            <a:r>
              <a:rPr lang="ar-IQ" sz="2800" b="1" dirty="0" smtClean="0"/>
              <a:t>التدريس </a:t>
            </a:r>
            <a:r>
              <a:rPr lang="ar-IQ" sz="2800" b="1" dirty="0" smtClean="0"/>
              <a:t>الجامعي</a:t>
            </a:r>
            <a:r>
              <a:rPr lang="ar-SA" sz="2000" b="1" dirty="0"/>
              <a:t/>
            </a:r>
            <a:br>
              <a:rPr lang="ar-SA" sz="2000" b="1" dirty="0"/>
            </a:br>
            <a:r>
              <a:rPr lang="ar-SA" sz="2000" b="1" dirty="0" smtClean="0"/>
              <a:t>                                            </a:t>
            </a:r>
            <a:br>
              <a:rPr lang="ar-SA" sz="2000" b="1" dirty="0" smtClean="0"/>
            </a:br>
            <a:r>
              <a:rPr lang="ar-SA" sz="2000" b="1" dirty="0"/>
              <a:t> </a:t>
            </a:r>
            <a:r>
              <a:rPr lang="ar-SA" sz="2000" b="1" dirty="0" smtClean="0"/>
              <a:t>                                            </a:t>
            </a:r>
            <a:r>
              <a:rPr lang="ar-SA" sz="2800" b="1" dirty="0" smtClean="0"/>
              <a:t>المحاضران </a:t>
            </a:r>
            <a:br>
              <a:rPr lang="ar-SA" sz="2800" b="1" dirty="0" smtClean="0"/>
            </a:br>
            <a:r>
              <a:rPr lang="ar-SA" sz="2800" b="1" dirty="0" smtClean="0"/>
              <a:t>   </a:t>
            </a:r>
            <a:r>
              <a:rPr lang="ar-SA" sz="2800" b="1" dirty="0" err="1" smtClean="0"/>
              <a:t>د.غيث</a:t>
            </a:r>
            <a:r>
              <a:rPr lang="ar-SA" sz="2800" b="1" dirty="0" smtClean="0"/>
              <a:t> امير عبود                                  </a:t>
            </a:r>
            <a:r>
              <a:rPr lang="ar-SA" sz="2800" b="1" dirty="0" err="1" smtClean="0"/>
              <a:t>د.فرح</a:t>
            </a:r>
            <a:r>
              <a:rPr lang="ar-SA" sz="2800" b="1" dirty="0" smtClean="0"/>
              <a:t> فلاح حسن </a:t>
            </a:r>
            <a:r>
              <a:rPr lang="ar-IQ" sz="2800" b="1" dirty="0" smtClean="0"/>
              <a:t/>
            </a:r>
            <a:br>
              <a:rPr lang="ar-IQ" sz="2800" b="1" dirty="0" smtClean="0"/>
            </a:br>
            <a:endParaRPr lang="en-US" sz="2800" b="1" dirty="0">
              <a:solidFill>
                <a:schemeClr val="tx1"/>
              </a:solidFill>
              <a:latin typeface="Times New Roman" pitchFamily="18" charset="0"/>
              <a:cs typeface="Times New Roman" pitchFamily="18"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
        <p:nvSpPr>
          <p:cNvPr id="15" name="Parallelogram 14"/>
          <p:cNvSpPr/>
          <p:nvPr/>
        </p:nvSpPr>
        <p:spPr>
          <a:xfrm>
            <a:off x="1619570" y="6396335"/>
            <a:ext cx="5904757" cy="372753"/>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b="1" dirty="0" smtClean="0">
                <a:solidFill>
                  <a:schemeClr val="bg1"/>
                </a:solidFill>
                <a:latin typeface="Arial" pitchFamily="34" charset="0"/>
                <a:cs typeface="Arial" pitchFamily="34" charset="0"/>
              </a:rPr>
              <a:t>كلية التربية الاساسية </a:t>
            </a:r>
            <a:r>
              <a:rPr lang="ar-IQ" b="1" dirty="0" smtClean="0">
                <a:solidFill>
                  <a:schemeClr val="bg1"/>
                </a:solidFill>
                <a:latin typeface="Arial" pitchFamily="34" charset="0"/>
                <a:cs typeface="Arial" pitchFamily="34" charset="0"/>
              </a:rPr>
              <a:t>/</a:t>
            </a:r>
            <a:r>
              <a:rPr lang="ar-SA" b="1" dirty="0" smtClean="0">
                <a:solidFill>
                  <a:schemeClr val="bg1"/>
                </a:solidFill>
                <a:latin typeface="Arial" pitchFamily="34" charset="0"/>
                <a:cs typeface="Arial" pitchFamily="34" charset="0"/>
              </a:rPr>
              <a:t> قسم التربية البدنية وعلوم </a:t>
            </a:r>
            <a:r>
              <a:rPr lang="ar-SA" sz="2000" b="1" dirty="0" smtClean="0">
                <a:solidFill>
                  <a:schemeClr val="bg1"/>
                </a:solidFill>
                <a:latin typeface="Arial" pitchFamily="34" charset="0"/>
                <a:cs typeface="Arial" pitchFamily="34" charset="0"/>
              </a:rPr>
              <a:t>الرياضة </a:t>
            </a:r>
            <a:endParaRPr lang="en-US" sz="20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134858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857830"/>
            <a:ext cx="8712968" cy="545149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r>
              <a:rPr lang="ar-SA" sz="3200" dirty="0" smtClean="0"/>
              <a:t/>
            </a:r>
            <a:br>
              <a:rPr lang="ar-SA" sz="3200" dirty="0" smtClean="0"/>
            </a:br>
            <a:r>
              <a:rPr lang="ar-IQ" sz="3200" dirty="0"/>
              <a:t/>
            </a:r>
            <a:br>
              <a:rPr lang="ar-IQ" sz="3200" dirty="0"/>
            </a:br>
            <a:r>
              <a:rPr lang="ar-IQ" sz="3200" dirty="0" smtClean="0"/>
              <a:t/>
            </a:r>
            <a:br>
              <a:rPr lang="ar-IQ" sz="3200" dirty="0" smtClean="0"/>
            </a:b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
        <p:nvSpPr>
          <p:cNvPr id="3" name="شكل بيضاوي 2"/>
          <p:cNvSpPr/>
          <p:nvPr/>
        </p:nvSpPr>
        <p:spPr>
          <a:xfrm>
            <a:off x="2476592" y="2708920"/>
            <a:ext cx="4039624" cy="1512168"/>
          </a:xfrm>
          <a:prstGeom prst="ellipse">
            <a:avLst/>
          </a:prstGeom>
        </p:spPr>
        <p:style>
          <a:lnRef idx="3">
            <a:schemeClr val="lt1"/>
          </a:lnRef>
          <a:fillRef idx="1">
            <a:schemeClr val="dk1"/>
          </a:fillRef>
          <a:effectRef idx="1">
            <a:schemeClr val="dk1"/>
          </a:effectRef>
          <a:fontRef idx="minor">
            <a:schemeClr val="lt1"/>
          </a:fontRef>
        </p:style>
        <p:txBody>
          <a:bodyPr rtlCol="0" anchor="ctr"/>
          <a:lstStyle/>
          <a:p>
            <a:pPr algn="ctr"/>
            <a:r>
              <a:rPr lang="ar-SA" sz="2800" b="1" dirty="0" smtClean="0"/>
              <a:t>مبادئ اخلاقيات المهنة </a:t>
            </a:r>
            <a:endParaRPr lang="en-US" sz="2800" b="1" dirty="0"/>
          </a:p>
        </p:txBody>
      </p:sp>
      <p:sp>
        <p:nvSpPr>
          <p:cNvPr id="4" name="سهم إلى اليمين 3"/>
          <p:cNvSpPr/>
          <p:nvPr/>
        </p:nvSpPr>
        <p:spPr>
          <a:xfrm rot="16200000">
            <a:off x="4262377" y="1782193"/>
            <a:ext cx="475228" cy="108012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مستطيل مستدير الزوايا 4"/>
          <p:cNvSpPr/>
          <p:nvPr/>
        </p:nvSpPr>
        <p:spPr>
          <a:xfrm>
            <a:off x="6667407" y="1268760"/>
            <a:ext cx="1598527" cy="9599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smtClean="0"/>
              <a:t>عدم التحيز </a:t>
            </a:r>
            <a:endParaRPr lang="en-US" sz="2400" b="1" dirty="0"/>
          </a:p>
        </p:txBody>
      </p:sp>
      <p:sp>
        <p:nvSpPr>
          <p:cNvPr id="11" name="مستطيل مستدير الزوايا 10"/>
          <p:cNvSpPr/>
          <p:nvPr/>
        </p:nvSpPr>
        <p:spPr>
          <a:xfrm>
            <a:off x="7211161" y="4456521"/>
            <a:ext cx="1598527" cy="9599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smtClean="0"/>
              <a:t>عدم التجاوز </a:t>
            </a:r>
            <a:endParaRPr lang="en-US" sz="2400" b="1" dirty="0"/>
          </a:p>
        </p:txBody>
      </p:sp>
      <p:sp>
        <p:nvSpPr>
          <p:cNvPr id="13" name="مستطيل مستدير الزوايا 12"/>
          <p:cNvSpPr/>
          <p:nvPr/>
        </p:nvSpPr>
        <p:spPr>
          <a:xfrm>
            <a:off x="3419872" y="4903757"/>
            <a:ext cx="2160239" cy="9599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smtClean="0"/>
              <a:t>تجنب الحاق الضرر </a:t>
            </a:r>
            <a:r>
              <a:rPr lang="ar-SA" sz="2400" b="1" dirty="0" err="1" smtClean="0"/>
              <a:t>بالاخرين</a:t>
            </a:r>
            <a:r>
              <a:rPr lang="ar-SA" sz="2400" b="1" dirty="0" smtClean="0"/>
              <a:t> </a:t>
            </a:r>
            <a:endParaRPr lang="en-US" sz="2400" b="1" dirty="0"/>
          </a:p>
        </p:txBody>
      </p:sp>
      <p:sp>
        <p:nvSpPr>
          <p:cNvPr id="15" name="مستطيل مستدير الزوايا 14"/>
          <p:cNvSpPr/>
          <p:nvPr/>
        </p:nvSpPr>
        <p:spPr>
          <a:xfrm>
            <a:off x="3419872" y="980728"/>
            <a:ext cx="2160239" cy="9599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smtClean="0"/>
              <a:t>الشفافية و رفض الرشاوي </a:t>
            </a:r>
            <a:endParaRPr lang="en-US" sz="2400" b="1" dirty="0"/>
          </a:p>
        </p:txBody>
      </p:sp>
      <p:sp>
        <p:nvSpPr>
          <p:cNvPr id="16" name="مستطيل مستدير الزوايا 15"/>
          <p:cNvSpPr/>
          <p:nvPr/>
        </p:nvSpPr>
        <p:spPr>
          <a:xfrm>
            <a:off x="613911" y="1531531"/>
            <a:ext cx="1598527" cy="9599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smtClean="0"/>
              <a:t>حماية السرية </a:t>
            </a:r>
            <a:endParaRPr lang="en-US" sz="2400" b="1" dirty="0"/>
          </a:p>
        </p:txBody>
      </p:sp>
      <p:sp>
        <p:nvSpPr>
          <p:cNvPr id="17" name="مستطيل مستدير الزوايا 16"/>
          <p:cNvSpPr/>
          <p:nvPr/>
        </p:nvSpPr>
        <p:spPr>
          <a:xfrm>
            <a:off x="868818" y="4510312"/>
            <a:ext cx="1598527" cy="959924"/>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SA" sz="2400" b="1" dirty="0" smtClean="0"/>
              <a:t>تكافؤ الفرص </a:t>
            </a:r>
            <a:endParaRPr lang="en-US" sz="2400" b="1" dirty="0"/>
          </a:p>
        </p:txBody>
      </p:sp>
      <p:sp>
        <p:nvSpPr>
          <p:cNvPr id="19" name="سهم إلى اليمين 18"/>
          <p:cNvSpPr/>
          <p:nvPr/>
        </p:nvSpPr>
        <p:spPr>
          <a:xfrm rot="5400000">
            <a:off x="4258790" y="3970252"/>
            <a:ext cx="475228" cy="108012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0" name="سهم إلى اليمين 19"/>
          <p:cNvSpPr/>
          <p:nvPr/>
        </p:nvSpPr>
        <p:spPr>
          <a:xfrm rot="13489117">
            <a:off x="2284765" y="2135944"/>
            <a:ext cx="475228" cy="108012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سهم إلى اليمين 20"/>
          <p:cNvSpPr/>
          <p:nvPr/>
        </p:nvSpPr>
        <p:spPr>
          <a:xfrm rot="8710940">
            <a:off x="2238978" y="3681028"/>
            <a:ext cx="475228" cy="108012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سهم إلى اليمين 21"/>
          <p:cNvSpPr/>
          <p:nvPr/>
        </p:nvSpPr>
        <p:spPr>
          <a:xfrm rot="18516364">
            <a:off x="5977696" y="2097898"/>
            <a:ext cx="722069" cy="108012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سهم إلى اليمين 22"/>
          <p:cNvSpPr/>
          <p:nvPr/>
        </p:nvSpPr>
        <p:spPr>
          <a:xfrm rot="2480714">
            <a:off x="6250207" y="3756281"/>
            <a:ext cx="703063" cy="108012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8328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785822"/>
            <a:ext cx="8640960" cy="545149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lnSpc>
                <a:spcPct val="150000"/>
              </a:lnSpc>
            </a:pPr>
            <a:r>
              <a:rPr lang="ar-SA" sz="3200" b="1" dirty="0" smtClean="0"/>
              <a:t/>
            </a:r>
            <a:br>
              <a:rPr lang="ar-SA" sz="3200" b="1" dirty="0" smtClean="0"/>
            </a:br>
            <a:r>
              <a:rPr lang="ar-IQ" sz="3200" dirty="0" smtClean="0"/>
              <a:t/>
            </a:r>
            <a:br>
              <a:rPr lang="ar-IQ" sz="3200" dirty="0" smtClean="0"/>
            </a:br>
            <a:r>
              <a:rPr lang="ar-IQ" sz="3200" dirty="0"/>
              <a:t/>
            </a:r>
            <a:br>
              <a:rPr lang="ar-IQ" sz="3200" dirty="0"/>
            </a:b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
        <p:nvSpPr>
          <p:cNvPr id="3" name="مستطيل مستدير الزوايا 2"/>
          <p:cNvSpPr/>
          <p:nvPr/>
        </p:nvSpPr>
        <p:spPr>
          <a:xfrm>
            <a:off x="2483768" y="3284984"/>
            <a:ext cx="3960440" cy="79208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SA" sz="2800" b="1" dirty="0" smtClean="0">
                <a:solidFill>
                  <a:schemeClr val="bg1">
                    <a:lumMod val="95000"/>
                  </a:schemeClr>
                </a:solidFill>
              </a:rPr>
              <a:t>متطلبات التدريسي الجامعي </a:t>
            </a:r>
            <a:endParaRPr lang="en-US" sz="2800" b="1" dirty="0">
              <a:solidFill>
                <a:schemeClr val="bg1">
                  <a:lumMod val="95000"/>
                </a:schemeClr>
              </a:solidFill>
            </a:endParaRPr>
          </a:p>
        </p:txBody>
      </p:sp>
      <p:sp>
        <p:nvSpPr>
          <p:cNvPr id="13" name="مستطيل 12"/>
          <p:cNvSpPr/>
          <p:nvPr/>
        </p:nvSpPr>
        <p:spPr>
          <a:xfrm rot="20230931">
            <a:off x="6919312" y="1191983"/>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800" b="1" dirty="0" smtClean="0"/>
              <a:t>الزمن</a:t>
            </a:r>
            <a:endParaRPr lang="en-US" sz="2800" b="1" dirty="0"/>
          </a:p>
        </p:txBody>
      </p:sp>
      <p:sp>
        <p:nvSpPr>
          <p:cNvPr id="15" name="مستطيل 14"/>
          <p:cNvSpPr/>
          <p:nvPr/>
        </p:nvSpPr>
        <p:spPr>
          <a:xfrm rot="20084112">
            <a:off x="6976419" y="3127546"/>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800" b="1" dirty="0" smtClean="0"/>
              <a:t>الموعد </a:t>
            </a:r>
            <a:endParaRPr lang="en-US" sz="2800" b="1" dirty="0"/>
          </a:p>
        </p:txBody>
      </p:sp>
      <p:sp>
        <p:nvSpPr>
          <p:cNvPr id="16" name="مستطيل 15"/>
          <p:cNvSpPr/>
          <p:nvPr/>
        </p:nvSpPr>
        <p:spPr>
          <a:xfrm>
            <a:off x="3563888" y="1423710"/>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المظهر اللائق </a:t>
            </a:r>
            <a:endParaRPr lang="en-US" sz="2400" b="1" dirty="0"/>
          </a:p>
        </p:txBody>
      </p:sp>
      <p:sp>
        <p:nvSpPr>
          <p:cNvPr id="17" name="مستطيل 16"/>
          <p:cNvSpPr/>
          <p:nvPr/>
        </p:nvSpPr>
        <p:spPr>
          <a:xfrm rot="950965">
            <a:off x="611560" y="1191983"/>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000" b="1" dirty="0" smtClean="0"/>
              <a:t>احترام تقاليد ومعتقدات المجتمع </a:t>
            </a:r>
            <a:endParaRPr lang="en-US" sz="2000" b="1" dirty="0"/>
          </a:p>
        </p:txBody>
      </p:sp>
      <p:sp>
        <p:nvSpPr>
          <p:cNvPr id="18" name="مستطيل 17"/>
          <p:cNvSpPr/>
          <p:nvPr/>
        </p:nvSpPr>
        <p:spPr>
          <a:xfrm rot="900000">
            <a:off x="477792" y="3335288"/>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000" b="1" dirty="0" smtClean="0"/>
              <a:t>التقييم العادل للطلبة </a:t>
            </a:r>
            <a:endParaRPr lang="en-US" sz="2000" b="1" dirty="0"/>
          </a:p>
        </p:txBody>
      </p:sp>
      <p:sp>
        <p:nvSpPr>
          <p:cNvPr id="19" name="مستطيل 18"/>
          <p:cNvSpPr/>
          <p:nvPr/>
        </p:nvSpPr>
        <p:spPr>
          <a:xfrm>
            <a:off x="3203848" y="5157192"/>
            <a:ext cx="2736303" cy="893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000" b="1" dirty="0" smtClean="0"/>
              <a:t>الاستعمال الامثل </a:t>
            </a:r>
            <a:r>
              <a:rPr lang="ar-SA" sz="2000" b="1" dirty="0" err="1" smtClean="0"/>
              <a:t>للمتلكات</a:t>
            </a:r>
            <a:r>
              <a:rPr lang="ar-SA" sz="2000" b="1" dirty="0" smtClean="0"/>
              <a:t> والاجهزة والاثاث والادوات </a:t>
            </a:r>
            <a:endParaRPr lang="en-US" sz="2000" b="1" dirty="0"/>
          </a:p>
        </p:txBody>
      </p:sp>
      <p:sp>
        <p:nvSpPr>
          <p:cNvPr id="20" name="مستطيل 19"/>
          <p:cNvSpPr/>
          <p:nvPr/>
        </p:nvSpPr>
        <p:spPr>
          <a:xfrm rot="19900416">
            <a:off x="6919312" y="4980059"/>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800" b="1" dirty="0" smtClean="0"/>
              <a:t>الاختصاص </a:t>
            </a:r>
            <a:endParaRPr lang="en-US" b="1" dirty="0"/>
          </a:p>
        </p:txBody>
      </p:sp>
      <p:sp>
        <p:nvSpPr>
          <p:cNvPr id="21" name="مستطيل 20"/>
          <p:cNvSpPr/>
          <p:nvPr/>
        </p:nvSpPr>
        <p:spPr>
          <a:xfrm rot="1212678">
            <a:off x="477792" y="4980059"/>
            <a:ext cx="1800200" cy="7417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ar-SA" sz="2400" b="1" dirty="0" smtClean="0"/>
              <a:t>حدود العلاقات </a:t>
            </a:r>
            <a:endParaRPr lang="en-US" sz="2400" b="1" dirty="0"/>
          </a:p>
        </p:txBody>
      </p:sp>
    </p:spTree>
    <p:extLst>
      <p:ext uri="{BB962C8B-B14F-4D97-AF65-F5344CB8AC3E}">
        <p14:creationId xmlns:p14="http://schemas.microsoft.com/office/powerpoint/2010/main" val="90062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2120" y="1516851"/>
            <a:ext cx="3188234" cy="4104456"/>
          </a:xfrm>
          <a:solidFill>
            <a:schemeClr val="tx1"/>
          </a:solidFill>
          <a:ln/>
        </p:spPr>
        <p:style>
          <a:lnRef idx="2">
            <a:schemeClr val="accent1"/>
          </a:lnRef>
          <a:fillRef idx="1">
            <a:schemeClr val="lt1"/>
          </a:fillRef>
          <a:effectRef idx="0">
            <a:schemeClr val="accent1"/>
          </a:effectRef>
          <a:fontRef idx="minor">
            <a:schemeClr val="dk1"/>
          </a:fontRef>
        </p:style>
        <p:txBody>
          <a:bodyPr>
            <a:noAutofit/>
          </a:bodyPr>
          <a:lstStyle/>
          <a:p>
            <a:pPr rtl="1">
              <a:lnSpc>
                <a:spcPct val="150000"/>
              </a:lnSpc>
            </a:pPr>
            <a:r>
              <a:rPr lang="ar-IQ" sz="3600" b="1" dirty="0">
                <a:solidFill>
                  <a:schemeClr val="bg1"/>
                </a:solidFill>
                <a:latin typeface="Arial" pitchFamily="34" charset="0"/>
                <a:cs typeface="Arial" pitchFamily="34" charset="0"/>
              </a:rPr>
              <a:t>شكراً </a:t>
            </a:r>
            <a:r>
              <a:rPr lang="ar-IQ" sz="3600" b="1" dirty="0" smtClean="0">
                <a:solidFill>
                  <a:schemeClr val="bg1"/>
                </a:solidFill>
                <a:latin typeface="Arial" pitchFamily="34" charset="0"/>
                <a:cs typeface="Arial" pitchFamily="34" charset="0"/>
              </a:rPr>
              <a:t/>
            </a:r>
            <a:br>
              <a:rPr lang="ar-IQ" sz="3600" b="1" dirty="0" smtClean="0">
                <a:solidFill>
                  <a:schemeClr val="bg1"/>
                </a:solidFill>
                <a:latin typeface="Arial" pitchFamily="34" charset="0"/>
                <a:cs typeface="Arial" pitchFamily="34" charset="0"/>
              </a:rPr>
            </a:br>
            <a:r>
              <a:rPr lang="ar-IQ" sz="3600" b="1" dirty="0" smtClean="0">
                <a:solidFill>
                  <a:schemeClr val="bg1"/>
                </a:solidFill>
                <a:latin typeface="Arial" pitchFamily="34" charset="0"/>
                <a:cs typeface="Arial" pitchFamily="34" charset="0"/>
              </a:rPr>
              <a:t>لحسن </a:t>
            </a:r>
            <a:br>
              <a:rPr lang="ar-IQ" sz="3600" b="1" dirty="0" smtClean="0">
                <a:solidFill>
                  <a:schemeClr val="bg1"/>
                </a:solidFill>
                <a:latin typeface="Arial" pitchFamily="34" charset="0"/>
                <a:cs typeface="Arial" pitchFamily="34" charset="0"/>
              </a:rPr>
            </a:br>
            <a:r>
              <a:rPr lang="ar-IQ" sz="3600" b="1" dirty="0" smtClean="0">
                <a:solidFill>
                  <a:schemeClr val="bg1"/>
                </a:solidFill>
                <a:latin typeface="Arial" pitchFamily="34" charset="0"/>
                <a:cs typeface="Arial" pitchFamily="34" charset="0"/>
              </a:rPr>
              <a:t>الاستماع</a:t>
            </a:r>
            <a:endParaRPr lang="en-US" sz="3600" b="1" dirty="0">
              <a:solidFill>
                <a:schemeClr val="bg1"/>
              </a:solidFill>
              <a:latin typeface="Arial" pitchFamily="34" charset="0"/>
              <a:cs typeface="Arial" pitchFamily="34" charset="0"/>
            </a:endParaRPr>
          </a:p>
        </p:txBody>
      </p:sp>
      <p:grpSp>
        <p:nvGrpSpPr>
          <p:cNvPr id="8" name="Group 7"/>
          <p:cNvGrpSpPr/>
          <p:nvPr/>
        </p:nvGrpSpPr>
        <p:grpSpPr>
          <a:xfrm>
            <a:off x="1677329" y="146249"/>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041779" y="305192"/>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IQ" sz="2000" b="1" dirty="0">
                <a:solidFill>
                  <a:schemeClr val="bg1"/>
                </a:solidFill>
                <a:latin typeface="Arial" pitchFamily="34" charset="0"/>
              </a:rPr>
              <a:t>اخلاقيات مهنة التدريس او التعليم </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
        <p:nvSpPr>
          <p:cNvPr id="3" name="مستطيل 2"/>
          <p:cNvSpPr/>
          <p:nvPr/>
        </p:nvSpPr>
        <p:spPr>
          <a:xfrm>
            <a:off x="251520" y="908720"/>
            <a:ext cx="5256584" cy="5328592"/>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823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836712"/>
            <a:ext cx="8467110" cy="5379482"/>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rtl="1">
              <a:lnSpc>
                <a:spcPct val="200000"/>
              </a:lnSpc>
            </a:pPr>
            <a:r>
              <a:rPr lang="ar-IQ" sz="2800" b="1" dirty="0" smtClean="0"/>
              <a:t>    </a:t>
            </a:r>
            <a:br>
              <a:rPr lang="ar-IQ" sz="2800" b="1" dirty="0" smtClean="0"/>
            </a:br>
            <a:endParaRPr lang="en-US" sz="2800" b="1" dirty="0">
              <a:solidFill>
                <a:schemeClr val="tx1"/>
              </a:solidFill>
              <a:latin typeface="Times New Roman" pitchFamily="18" charset="0"/>
              <a:cs typeface="Times New Roman" pitchFamily="18"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
        <p:nvSpPr>
          <p:cNvPr id="11" name="TextBox 10"/>
          <p:cNvSpPr txBox="1"/>
          <p:nvPr/>
        </p:nvSpPr>
        <p:spPr>
          <a:xfrm>
            <a:off x="0" y="40224"/>
            <a:ext cx="9144000" cy="461665"/>
          </a:xfrm>
          <a:prstGeom prst="rect">
            <a:avLst/>
          </a:prstGeom>
          <a:solidFill>
            <a:schemeClr val="tx1"/>
          </a:solidFill>
        </p:spPr>
        <p:txBody>
          <a:bodyPr wrap="square" rtlCol="0">
            <a:spAutoFit/>
          </a:bodyPr>
          <a:lstStyle/>
          <a:p>
            <a:pPr algn="ctr"/>
            <a:r>
              <a:rPr lang="ar-IQ" sz="2400" b="1" dirty="0" smtClean="0">
                <a:solidFill>
                  <a:schemeClr val="bg1"/>
                </a:solidFill>
                <a:latin typeface="Arial" pitchFamily="34" charset="0"/>
                <a:cs typeface="Arial" pitchFamily="34" charset="0"/>
              </a:rPr>
              <a:t>تقوم الاوطان على كاهل ثلاثة : ( فلاح يغذيه , جندي يحميه , ومعلم يربيه ). </a:t>
            </a:r>
            <a:r>
              <a:rPr lang="ar-IQ" sz="1600" b="1" dirty="0" smtClean="0">
                <a:solidFill>
                  <a:schemeClr val="bg1"/>
                </a:solidFill>
                <a:latin typeface="Arial" pitchFamily="34" charset="0"/>
                <a:cs typeface="Arial" pitchFamily="34" charset="0"/>
              </a:rPr>
              <a:t>جبران خليل جبران </a:t>
            </a:r>
            <a:endParaRPr lang="ms-MY" sz="1600" b="1" dirty="0">
              <a:solidFill>
                <a:schemeClr val="bg1"/>
              </a:solidFill>
              <a:latin typeface="Arial" pitchFamily="34" charset="0"/>
              <a:cs typeface="Arial" pitchFamily="34" charset="0"/>
            </a:endParaRPr>
          </a:p>
        </p:txBody>
      </p:sp>
      <p:sp>
        <p:nvSpPr>
          <p:cNvPr id="3" name="مستطيل 2"/>
          <p:cNvSpPr/>
          <p:nvPr/>
        </p:nvSpPr>
        <p:spPr>
          <a:xfrm>
            <a:off x="251520" y="836712"/>
            <a:ext cx="6408712" cy="5328592"/>
          </a:xfrm>
          <a:prstGeom prst="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2785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85822"/>
            <a:ext cx="8395102"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just" rtl="1"/>
            <a:r>
              <a:rPr lang="ar-IQ" sz="3200" b="1" dirty="0"/>
              <a:t>مهنة التدريس هي مهنة مقدسة، فهذه المهنة تقوم بتعليم العديد من الأشخاص ومحو الأمية والجهل من المجتمع، ولولا هذه المهنة ما كان المجتمع في هذه الحالة. وكان أصبح المجتمع يسوده العنف والقتل والكثير من الأفعال الوحشية. فالتدريس يقوم بتعليم الأشخاص كيفية العيش في الحياة، وكيفية التعامل مع بعضنا البعض، وكيفية حبنا وتعايشنا في مجتمع واحد يسوده الحب. فالتدريس مهنة عظيمة لا غنى عنها.</a:t>
            </a: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7500435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85822"/>
            <a:ext cx="8395102"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just" rtl="1"/>
            <a:r>
              <a:rPr lang="ar-SA" sz="3200" b="1" dirty="0">
                <a:solidFill>
                  <a:schemeClr val="tx1"/>
                </a:solidFill>
                <a:latin typeface="Times New Roman" pitchFamily="18" charset="0"/>
                <a:cs typeface="Times New Roman" pitchFamily="18" charset="0"/>
              </a:rPr>
              <a:t>إن أشرف مهنة وأفضل صناعة يستطيع الإنسان أن يتخذها حرفة له هي التعليم ». وكيف لا تكون كذلك ، والتعليم مهنة ربانية. فالله تعالى علم بالقلم، علم الإنسان ما لم يعلم ، وعلم آدم الأسماء كلها . والمعلمون هم ورثة الأنبياء ، لأنهم يرفعون عن الناس الجهل وينقلونهم إلى نور العلم والإيمان والمعرفة.</a:t>
            </a:r>
            <a:br>
              <a:rPr lang="ar-SA" sz="3200" b="1" dirty="0">
                <a:solidFill>
                  <a:schemeClr val="tx1"/>
                </a:solidFill>
                <a:latin typeface="Times New Roman" pitchFamily="18" charset="0"/>
                <a:cs typeface="Times New Roman" pitchFamily="18" charset="0"/>
              </a:rPr>
            </a:br>
            <a:r>
              <a:rPr lang="ar-SA" sz="3200" b="1" dirty="0">
                <a:solidFill>
                  <a:schemeClr val="tx1"/>
                </a:solidFill>
                <a:latin typeface="Times New Roman" pitchFamily="18" charset="0"/>
                <a:cs typeface="Times New Roman" pitchFamily="18" charset="0"/>
              </a:rPr>
              <a:t>لا بد من المعلمين أن يتحملوا مسؤولية مهنتهم، وأن يتمتعوا بأعلى المعايير الأخلاقية؛ على اعتبارهم مربّين ومُلهمين وقدوة</a:t>
            </a: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8713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85822"/>
            <a:ext cx="8395102"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rtl="1"/>
            <a:r>
              <a:rPr lang="ar-IQ" sz="3200" b="1" dirty="0"/>
              <a:t>أخلاقيات أي مهنة </a:t>
            </a:r>
            <a:r>
              <a:rPr lang="ar-SA" sz="3200" dirty="0" smtClean="0"/>
              <a:t/>
            </a:r>
            <a:br>
              <a:rPr lang="ar-SA" sz="3200" dirty="0" smtClean="0"/>
            </a:br>
            <a:r>
              <a:rPr lang="ar-IQ" sz="3200" dirty="0" smtClean="0"/>
              <a:t> </a:t>
            </a:r>
            <a:r>
              <a:rPr lang="ar-IQ" sz="3200" dirty="0"/>
              <a:t>مجموعة من المعايير السلوكية التي يلتزم بها صاحب </a:t>
            </a:r>
            <a:r>
              <a:rPr lang="ar-IQ" sz="3200" dirty="0" smtClean="0"/>
              <a:t>المهنة </a:t>
            </a:r>
            <a:r>
              <a:rPr lang="ar-IQ" sz="3200" dirty="0"/>
              <a:t/>
            </a:r>
            <a:br>
              <a:rPr lang="ar-IQ" sz="3200" dirty="0"/>
            </a:br>
            <a:r>
              <a:rPr lang="ar-IQ" sz="3200" dirty="0" smtClean="0"/>
              <a:t/>
            </a:r>
            <a:br>
              <a:rPr lang="ar-IQ" sz="3200" dirty="0" smtClean="0"/>
            </a:b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a:t>
            </a:r>
            <a:r>
              <a:rPr lang="ar-IQ" sz="2000" b="1" dirty="0" err="1" smtClean="0">
                <a:solidFill>
                  <a:schemeClr val="bg1"/>
                </a:solidFill>
                <a:latin typeface="Arial" pitchFamily="34" charset="0"/>
                <a:cs typeface="Arial" pitchFamily="34" charset="0"/>
              </a:rPr>
              <a:t>التدري</a:t>
            </a:r>
            <a:r>
              <a:rPr lang="ar-SA" sz="2000" b="1" dirty="0" smtClean="0">
                <a:solidFill>
                  <a:schemeClr val="bg1"/>
                </a:solidFill>
                <a:latin typeface="Arial" pitchFamily="34" charset="0"/>
                <a:cs typeface="Arial" pitchFamily="34" charset="0"/>
              </a:rPr>
              <a:t>سي</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753522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85822"/>
            <a:ext cx="8395102"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r>
              <a:rPr lang="ar-IQ" sz="3200" b="1" dirty="0" smtClean="0"/>
              <a:t>ماذا </a:t>
            </a:r>
            <a:r>
              <a:rPr lang="ar-IQ" sz="3200" b="1" dirty="0"/>
              <a:t>نقصد بالمهنة ؟</a:t>
            </a:r>
            <a:r>
              <a:rPr lang="ar-IQ" sz="3200" b="1" dirty="0" smtClean="0"/>
              <a:t/>
            </a:r>
            <a:br>
              <a:rPr lang="ar-IQ" sz="3200" b="1" dirty="0" smtClean="0"/>
            </a:br>
            <a:r>
              <a:rPr lang="ar-IQ" sz="3200" b="1" dirty="0" smtClean="0"/>
              <a:t>هل ممكن اعتبار التدريس مهنة ؟</a:t>
            </a:r>
            <a:br>
              <a:rPr lang="ar-IQ" sz="3200" b="1" dirty="0" smtClean="0"/>
            </a:br>
            <a:r>
              <a:rPr lang="ar-IQ" sz="3200" b="1" dirty="0" smtClean="0"/>
              <a:t>المهنة :</a:t>
            </a:r>
            <a:r>
              <a:rPr lang="ar-IQ" sz="3200" dirty="0" smtClean="0"/>
              <a:t> مجموعه من المهام والوظائــف التي يتطــلب اداؤهـــــا امتلاك مهارات نظرية وعملية يكتسبها الشخـــص عـــن طريــق التعليم والتدريب في مؤسسات متخصصة .</a:t>
            </a:r>
            <a:br>
              <a:rPr lang="ar-IQ" sz="3200" dirty="0" smtClean="0"/>
            </a:br>
            <a:r>
              <a:rPr lang="ar-IQ" sz="3200" b="1" dirty="0" smtClean="0"/>
              <a:t>مهنة التدريس </a:t>
            </a:r>
            <a:r>
              <a:rPr lang="ar-IQ" sz="3200" dirty="0" smtClean="0"/>
              <a:t>: اذن مهنة التدريس مهنة تستند الى معايير اهمها القاعدة المعرفية والقدرة الفكرية وكل مايخص المهنة والتخصص وتتطلب تموا مستمرا لمواكبة المستجدات بالبحـــث العلــــــــمي واسقاطاتها في سوق العمل .</a:t>
            </a:r>
            <a:endParaRPr lang="en-US" sz="3200"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235672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85822"/>
            <a:ext cx="8395102"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r>
              <a:rPr lang="ar-IQ" sz="3200" b="1" dirty="0" smtClean="0"/>
              <a:t>مامعنى الاخلاق ؟</a:t>
            </a:r>
            <a:br>
              <a:rPr lang="ar-IQ" sz="3200" b="1" dirty="0" smtClean="0"/>
            </a:br>
            <a:r>
              <a:rPr lang="ar-IQ" sz="3200" b="1" dirty="0" smtClean="0"/>
              <a:t>ماهي اخلاقيات التعليم ؟</a:t>
            </a:r>
            <a:br>
              <a:rPr lang="ar-IQ" sz="3200" b="1" dirty="0" smtClean="0"/>
            </a:br>
            <a:r>
              <a:rPr lang="ar-IQ" sz="3200" b="1" dirty="0" smtClean="0"/>
              <a:t>الخلق :</a:t>
            </a:r>
            <a:r>
              <a:rPr lang="ar-IQ" sz="3200" dirty="0" smtClean="0"/>
              <a:t> هي هيئة في النفس راسخة وثابتة عنها تصدر الافعــــال بسهولة ويسر من غير حاجة الى تفكير .</a:t>
            </a:r>
            <a:br>
              <a:rPr lang="ar-IQ" sz="3200" dirty="0" smtClean="0"/>
            </a:br>
            <a:r>
              <a:rPr lang="ar-IQ" sz="3200" b="1" dirty="0" smtClean="0"/>
              <a:t>اخلاقيات مهنة التدريس : </a:t>
            </a:r>
            <a:r>
              <a:rPr lang="ar-IQ" sz="3200" dirty="0" smtClean="0"/>
              <a:t>عبــارة عـــن مجمـــوعة من الاســس والمبادىء ( رسمية وغير رسمية )والمثــل التــي يلتــزم بــــــها التدريسيين عتد ممارستهم للمهنة وذلك للحفـــاظ على مستــــوى وسمعة المهنة , وكذلك على حقـــــوق المنتسبين فيها .</a:t>
            </a:r>
            <a:br>
              <a:rPr lang="ar-IQ" sz="3200" dirty="0" smtClean="0"/>
            </a:b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r>
              <a:rPr lang="ar-IQ"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587609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785822"/>
            <a:ext cx="8395102"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r>
              <a:rPr lang="ar-IQ" sz="3200" b="1" dirty="0" smtClean="0"/>
              <a:t>من اهم اخلاقيات مهنة الت</a:t>
            </a:r>
            <a:r>
              <a:rPr lang="ar-SA" sz="3200" b="1" dirty="0" smtClean="0"/>
              <a:t>دريس</a:t>
            </a:r>
            <a:r>
              <a:rPr lang="ar-IQ" sz="3200" b="1" dirty="0" smtClean="0"/>
              <a:t> :</a:t>
            </a:r>
            <a:br>
              <a:rPr lang="ar-IQ" sz="3200" b="1" dirty="0" smtClean="0"/>
            </a:br>
            <a:r>
              <a:rPr lang="ar-IQ" sz="3200" dirty="0" smtClean="0"/>
              <a:t>*  الاخلاص .</a:t>
            </a:r>
            <a:br>
              <a:rPr lang="ar-IQ" sz="3200" dirty="0" smtClean="0"/>
            </a:br>
            <a:r>
              <a:rPr lang="ar-IQ" sz="3200" dirty="0" smtClean="0"/>
              <a:t>* الامانة .</a:t>
            </a:r>
            <a:br>
              <a:rPr lang="ar-IQ" sz="3200" dirty="0" smtClean="0"/>
            </a:br>
            <a:r>
              <a:rPr lang="ar-IQ" sz="3200" dirty="0" smtClean="0"/>
              <a:t>* الالتزام والتوازن مابين الحقوق والواجبات وفق القانون.</a:t>
            </a:r>
            <a:br>
              <a:rPr lang="ar-IQ" sz="3200" dirty="0" smtClean="0"/>
            </a:br>
            <a:r>
              <a:rPr lang="ar-IQ" sz="3200" dirty="0" smtClean="0"/>
              <a:t>* ان يكون التدريسي تربويا ابتداءا ومن ثم علميا.</a:t>
            </a:r>
            <a:br>
              <a:rPr lang="ar-IQ" sz="3200" dirty="0" smtClean="0"/>
            </a:br>
            <a:r>
              <a:rPr lang="ar-IQ" sz="3200" dirty="0" smtClean="0"/>
              <a:t>* ان يكون مصدر ثقة للطلبة واحترام تباين قدراتهم وتطويرها.</a:t>
            </a:r>
            <a:br>
              <a:rPr lang="ar-IQ" sz="3200" dirty="0" smtClean="0"/>
            </a:br>
            <a:r>
              <a:rPr lang="ar-IQ" sz="3200" dirty="0" smtClean="0"/>
              <a:t>* التطوير المستمر لمهارته التدريسية والبحثية.</a:t>
            </a:r>
            <a:br>
              <a:rPr lang="ar-IQ" sz="3200" dirty="0" smtClean="0"/>
            </a:br>
            <a:r>
              <a:rPr lang="ar-IQ" sz="3200" dirty="0" smtClean="0"/>
              <a:t>* ان تتسم عمليات التقييم والتقويم للطلبة بالشمولية والتوازن.</a:t>
            </a:r>
            <a:br>
              <a:rPr lang="ar-IQ" sz="3200" dirty="0" smtClean="0"/>
            </a:br>
            <a:r>
              <a:rPr lang="ar-IQ" sz="3200" dirty="0" smtClean="0"/>
              <a:t>* ضرورة ان يكون المنهاج منسجم مع مجال العمل والمجتمع.</a:t>
            </a: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r>
              <a:rPr lang="ar-IQ"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537012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785822"/>
            <a:ext cx="8467110" cy="4731410"/>
          </a:xfrm>
          <a:solidFill>
            <a:schemeClr val="bg2">
              <a:lumMod val="90000"/>
            </a:schemeClr>
          </a:solidFill>
          <a:ln/>
        </p:spPr>
        <p:style>
          <a:lnRef idx="2">
            <a:schemeClr val="accent1"/>
          </a:lnRef>
          <a:fillRef idx="1">
            <a:schemeClr val="lt1"/>
          </a:fillRef>
          <a:effectRef idx="0">
            <a:schemeClr val="accent1"/>
          </a:effectRef>
          <a:fontRef idx="minor">
            <a:schemeClr val="dk1"/>
          </a:fontRef>
        </p:style>
        <p:txBody>
          <a:bodyPr>
            <a:noAutofit/>
          </a:bodyPr>
          <a:lstStyle/>
          <a:p>
            <a:pPr algn="r" rtl="1">
              <a:lnSpc>
                <a:spcPct val="150000"/>
              </a:lnSpc>
            </a:pPr>
            <a:r>
              <a:rPr lang="ar-SA" sz="3200" b="1" dirty="0" smtClean="0"/>
              <a:t/>
            </a:r>
            <a:br>
              <a:rPr lang="ar-SA" sz="3200" b="1" dirty="0" smtClean="0"/>
            </a:br>
            <a:r>
              <a:rPr lang="ar-IQ" sz="3200" b="1" dirty="0" smtClean="0"/>
              <a:t>علاقات التدريسين في المؤسسة التعليمية :</a:t>
            </a:r>
            <a:br>
              <a:rPr lang="ar-IQ" sz="3200" b="1" dirty="0" smtClean="0"/>
            </a:br>
            <a:r>
              <a:rPr lang="ar-IQ" sz="3200" dirty="0" smtClean="0"/>
              <a:t>1. علاقة التدريسي </a:t>
            </a:r>
            <a:r>
              <a:rPr lang="ar-IQ" sz="3200" dirty="0"/>
              <a:t>مع </a:t>
            </a:r>
            <a:r>
              <a:rPr lang="ar-IQ" sz="3200" dirty="0" smtClean="0"/>
              <a:t>طلبته.</a:t>
            </a:r>
            <a:r>
              <a:rPr lang="ar-IQ" sz="3200" dirty="0"/>
              <a:t/>
            </a:r>
            <a:br>
              <a:rPr lang="ar-IQ" sz="3200" dirty="0"/>
            </a:br>
            <a:r>
              <a:rPr lang="ar-IQ" sz="3200" dirty="0" smtClean="0"/>
              <a:t>2. علاقة </a:t>
            </a:r>
            <a:r>
              <a:rPr lang="ar-IQ" sz="3200" dirty="0"/>
              <a:t>التدريسي مع </a:t>
            </a:r>
            <a:r>
              <a:rPr lang="ar-IQ" sz="3200" dirty="0" smtClean="0"/>
              <a:t>زملائه التدريسيين.</a:t>
            </a:r>
            <a:br>
              <a:rPr lang="ar-IQ" sz="3200" dirty="0" smtClean="0"/>
            </a:br>
            <a:r>
              <a:rPr lang="ar-IQ" sz="3200" dirty="0" smtClean="0"/>
              <a:t>3. علاقة </a:t>
            </a:r>
            <a:r>
              <a:rPr lang="ar-IQ" sz="3200" dirty="0"/>
              <a:t>التدريسي مع </a:t>
            </a:r>
            <a:r>
              <a:rPr lang="ar-IQ" sz="3200" dirty="0" smtClean="0"/>
              <a:t>رئيس القسم .</a:t>
            </a:r>
            <a:br>
              <a:rPr lang="ar-IQ" sz="3200" dirty="0" smtClean="0"/>
            </a:br>
            <a:r>
              <a:rPr lang="ar-IQ" sz="3200" dirty="0" smtClean="0"/>
              <a:t>4. علاقة </a:t>
            </a:r>
            <a:r>
              <a:rPr lang="ar-IQ" sz="3200" dirty="0"/>
              <a:t>التدريسي مع </a:t>
            </a:r>
            <a:r>
              <a:rPr lang="ar-IQ" sz="3200" dirty="0" smtClean="0"/>
              <a:t>العمادة.</a:t>
            </a:r>
            <a:br>
              <a:rPr lang="ar-IQ" sz="3200" dirty="0" smtClean="0"/>
            </a:br>
            <a:r>
              <a:rPr lang="ar-IQ" sz="3200" dirty="0"/>
              <a:t/>
            </a:r>
            <a:br>
              <a:rPr lang="ar-IQ" sz="3200" dirty="0"/>
            </a:br>
            <a:endParaRPr lang="en-US" sz="3200" b="1" dirty="0">
              <a:solidFill>
                <a:schemeClr val="tx1"/>
              </a:solidFill>
              <a:latin typeface="Times New Roman" pitchFamily="18" charset="0"/>
              <a:cs typeface="Times New Roman" pitchFamily="18" charset="0"/>
            </a:endParaRPr>
          </a:p>
        </p:txBody>
      </p:sp>
      <p:grpSp>
        <p:nvGrpSpPr>
          <p:cNvPr id="8" name="Group 7"/>
          <p:cNvGrpSpPr/>
          <p:nvPr/>
        </p:nvGrpSpPr>
        <p:grpSpPr>
          <a:xfrm>
            <a:off x="1677329" y="13601"/>
            <a:ext cx="5789342" cy="584438"/>
            <a:chOff x="3354658" y="0"/>
            <a:chExt cx="5789342" cy="1254472"/>
          </a:xfrm>
        </p:grpSpPr>
        <p:sp>
          <p:nvSpPr>
            <p:cNvPr id="9" name="Parallelogram 8"/>
            <p:cNvSpPr/>
            <p:nvPr/>
          </p:nvSpPr>
          <p:spPr>
            <a:xfrm>
              <a:off x="3354658" y="0"/>
              <a:ext cx="5789342" cy="1254471"/>
            </a:xfrm>
            <a:prstGeom prst="parallelogram">
              <a:avLst>
                <a:gd name="adj" fmla="val 65428"/>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i="1" dirty="0">
                <a:latin typeface="Century Gothic" pitchFamily="34" charset="0"/>
              </a:endParaRPr>
            </a:p>
          </p:txBody>
        </p:sp>
        <p:sp>
          <p:nvSpPr>
            <p:cNvPr id="10" name="Rectangle 9"/>
            <p:cNvSpPr/>
            <p:nvPr/>
          </p:nvSpPr>
          <p:spPr>
            <a:xfrm>
              <a:off x="8064896" y="0"/>
              <a:ext cx="1079104" cy="1254472"/>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atin typeface="+mj-lt"/>
              </a:endParaRPr>
            </a:p>
          </p:txBody>
        </p:sp>
      </p:grpSp>
      <p:sp>
        <p:nvSpPr>
          <p:cNvPr id="12" name="Parallelogram 11"/>
          <p:cNvSpPr/>
          <p:nvPr/>
        </p:nvSpPr>
        <p:spPr>
          <a:xfrm>
            <a:off x="2195736" y="172544"/>
            <a:ext cx="5060442" cy="266552"/>
          </a:xfrm>
          <a:prstGeom prst="parallelogram">
            <a:avLst>
              <a:gd name="adj" fmla="val 6542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000" b="1" dirty="0" smtClean="0">
                <a:solidFill>
                  <a:schemeClr val="bg1"/>
                </a:solidFill>
                <a:latin typeface="Arial" pitchFamily="34" charset="0"/>
                <a:cs typeface="Arial" pitchFamily="34" charset="0"/>
              </a:rPr>
              <a:t>اخلاقيات مهنة التدريس</a:t>
            </a:r>
            <a:r>
              <a:rPr lang="ar-SA" sz="2000" b="1" dirty="0" smtClean="0">
                <a:solidFill>
                  <a:schemeClr val="bg1"/>
                </a:solidFill>
                <a:latin typeface="Arial" pitchFamily="34" charset="0"/>
                <a:cs typeface="Arial" pitchFamily="34" charset="0"/>
              </a:rPr>
              <a:t>ي</a:t>
            </a:r>
            <a:r>
              <a:rPr lang="ar-IQ"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14" name="TextBox 13"/>
          <p:cNvSpPr txBox="1"/>
          <p:nvPr/>
        </p:nvSpPr>
        <p:spPr>
          <a:xfrm>
            <a:off x="0" y="6396335"/>
            <a:ext cx="9144000" cy="461665"/>
          </a:xfrm>
          <a:prstGeom prst="rect">
            <a:avLst/>
          </a:prstGeom>
          <a:solidFill>
            <a:srgbClr val="990033"/>
          </a:solidFill>
        </p:spPr>
        <p:txBody>
          <a:bodyPr wrap="square" rtlCol="0">
            <a:spAutoFit/>
          </a:bodyPr>
          <a:lstStyle/>
          <a:p>
            <a:pPr algn="ctr"/>
            <a:endParaRPr lang="ms-MY" sz="2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95824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14481</TotalTime>
  <Words>271</Words>
  <Application>Microsoft Office PowerPoint</Application>
  <PresentationFormat>عرض على الشاشة (3:4)‏</PresentationFormat>
  <Paragraphs>52</Paragraphs>
  <Slides>12</Slides>
  <Notes>12</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Office Theme</vt:lpstr>
      <vt:lpstr>الجامعة المستنصرية كلية التربية الاساسية  قسم التربية البدنية وعلوم الرياضة                               اخلاقيات التدريس الجامعي                                                                                           المحاضران     د.غيث امير عبود                                  د.فرح فلاح حسن  </vt:lpstr>
      <vt:lpstr>     </vt:lpstr>
      <vt:lpstr>مهنة التدريس هي مهنة مقدسة، فهذه المهنة تقوم بتعليم العديد من الأشخاص ومحو الأمية والجهل من المجتمع، ولولا هذه المهنة ما كان المجتمع في هذه الحالة. وكان أصبح المجتمع يسوده العنف والقتل والكثير من الأفعال الوحشية. فالتدريس يقوم بتعليم الأشخاص كيفية العيش في الحياة، وكيفية التعامل مع بعضنا البعض، وكيفية حبنا وتعايشنا في مجتمع واحد يسوده الحب. فالتدريس مهنة عظيمة لا غنى عنها.</vt:lpstr>
      <vt:lpstr>إن أشرف مهنة وأفضل صناعة يستطيع الإنسان أن يتخذها حرفة له هي التعليم ». وكيف لا تكون كذلك ، والتعليم مهنة ربانية. فالله تعالى علم بالقلم، علم الإنسان ما لم يعلم ، وعلم آدم الأسماء كلها . والمعلمون هم ورثة الأنبياء ، لأنهم يرفعون عن الناس الجهل وينقلونهم إلى نور العلم والإيمان والمعرفة. لا بد من المعلمين أن يتحملوا مسؤولية مهنتهم، وأن يتمتعوا بأعلى المعايير الأخلاقية؛ على اعتبارهم مربّين ومُلهمين وقدوة</vt:lpstr>
      <vt:lpstr>أخلاقيات أي مهنة   مجموعة من المعايير السلوكية التي يلتزم بها صاحب المهنة   </vt:lpstr>
      <vt:lpstr>ماذا نقصد بالمهنة ؟ هل ممكن اعتبار التدريس مهنة ؟ المهنة : مجموعه من المهام والوظائــف التي يتطــلب اداؤهـــــا امتلاك مهارات نظرية وعملية يكتسبها الشخـــص عـــن طريــق التعليم والتدريب في مؤسسات متخصصة . مهنة التدريس : اذن مهنة التدريس مهنة تستند الى معايير اهمها القاعدة المعرفية والقدرة الفكرية وكل مايخص المهنة والتخصص وتتطلب تموا مستمرا لمواكبة المستجدات بالبحـــث العلــــــــمي واسقاطاتها في سوق العمل .</vt:lpstr>
      <vt:lpstr>مامعنى الاخلاق ؟ ماهي اخلاقيات التعليم ؟ الخلق : هي هيئة في النفس راسخة وثابتة عنها تصدر الافعــــال بسهولة ويسر من غير حاجة الى تفكير . اخلاقيات مهنة التدريس : عبــارة عـــن مجمـــوعة من الاســس والمبادىء ( رسمية وغير رسمية )والمثــل التــي يلتــزم بــــــها التدريسيين عتد ممارستهم للمهنة وذلك للحفـــاظ على مستــــوى وسمعة المهنة , وكذلك على حقـــــوق المنتسبين فيها . </vt:lpstr>
      <vt:lpstr>من اهم اخلاقيات مهنة التدريس : *  الاخلاص . * الامانة . * الالتزام والتوازن مابين الحقوق والواجبات وفق القانون. * ان يكون التدريسي تربويا ابتداءا ومن ثم علميا. * ان يكون مصدر ثقة للطلبة واحترام تباين قدراتهم وتطويرها. * التطوير المستمر لمهارته التدريسية والبحثية. * ان تتسم عمليات التقييم والتقويم للطلبة بالشمولية والتوازن. * ضرورة ان يكون المنهاج منسجم مع مجال العمل والمجتمع.</vt:lpstr>
      <vt:lpstr> علاقات التدريسين في المؤسسة التعليمية : 1. علاقة التدريسي مع طلبته. 2. علاقة التدريسي مع زملائه التدريسيين. 3. علاقة التدريسي مع رئيس القسم . 4. علاقة التدريسي مع العمادة.  </vt:lpstr>
      <vt:lpstr>   </vt:lpstr>
      <vt:lpstr>   </vt:lpstr>
      <vt:lpstr>شكراً  لحسن  الاستماع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MKB 1133  Bio-product Development</dc:title>
  <dc:creator>user</dc:creator>
  <cp:lastModifiedBy>Maher</cp:lastModifiedBy>
  <cp:revision>734</cp:revision>
  <cp:lastPrinted>2012-11-07T05:40:15Z</cp:lastPrinted>
  <dcterms:created xsi:type="dcterms:W3CDTF">2012-10-30T13:17:10Z</dcterms:created>
  <dcterms:modified xsi:type="dcterms:W3CDTF">2023-11-06T18:42:41Z</dcterms:modified>
</cp:coreProperties>
</file>