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87" r:id="rId3"/>
    <p:sldId id="288" r:id="rId4"/>
    <p:sldId id="289" r:id="rId5"/>
    <p:sldId id="290" r:id="rId6"/>
    <p:sldId id="282" r:id="rId7"/>
    <p:sldId id="291" r:id="rId8"/>
    <p:sldId id="293" r:id="rId9"/>
    <p:sldId id="308" r:id="rId10"/>
    <p:sldId id="296" r:id="rId11"/>
    <p:sldId id="298" r:id="rId12"/>
    <p:sldId id="299" r:id="rId13"/>
    <p:sldId id="300" r:id="rId14"/>
    <p:sldId id="302" r:id="rId15"/>
    <p:sldId id="303" r:id="rId16"/>
    <p:sldId id="305" r:id="rId17"/>
    <p:sldId id="306" r:id="rId18"/>
    <p:sldId id="313" r:id="rId19"/>
    <p:sldId id="314" r:id="rId20"/>
    <p:sldId id="315" r:id="rId21"/>
    <p:sldId id="316" r:id="rId22"/>
    <p:sldId id="317" r:id="rId23"/>
    <p:sldId id="318" r:id="rId24"/>
    <p:sldId id="319" r:id="rId25"/>
    <p:sldId id="320" r:id="rId26"/>
    <p:sldId id="295" r:id="rId27"/>
    <p:sldId id="321" r:id="rId28"/>
    <p:sldId id="328" r:id="rId29"/>
    <p:sldId id="324" r:id="rId30"/>
    <p:sldId id="325" r:id="rId31"/>
    <p:sldId id="326" r:id="rId32"/>
    <p:sldId id="322" r:id="rId33"/>
    <p:sldId id="329" r:id="rId34"/>
    <p:sldId id="330" r:id="rId35"/>
    <p:sldId id="331" r:id="rId36"/>
    <p:sldId id="332" r:id="rId37"/>
    <p:sldId id="333" r:id="rId38"/>
    <p:sldId id="294" r:id="rId39"/>
    <p:sldId id="281" r:id="rId40"/>
  </p:sldIdLst>
  <p:sldSz cx="12188825"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12"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343" autoAdjust="0"/>
  </p:normalViewPr>
  <p:slideViewPr>
    <p:cSldViewPr showGuides="1">
      <p:cViewPr>
        <p:scale>
          <a:sx n="76" d="100"/>
          <a:sy n="76" d="100"/>
        </p:scale>
        <p:origin x="-480" y="-54"/>
      </p:cViewPr>
      <p:guideLst>
        <p:guide orient="horz" pos="2160"/>
        <p:guide pos="3839"/>
      </p:guideLst>
    </p:cSldViewPr>
  </p:slideViewPr>
  <p:outlineViewPr>
    <p:cViewPr>
      <p:scale>
        <a:sx n="33" d="100"/>
        <a:sy n="33" d="100"/>
      </p:scale>
      <p:origin x="0" y="-3384"/>
    </p:cViewPr>
  </p:outlin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11/26/2023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11/26/2023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a:p>
        </p:txBody>
      </p:sp>
    </p:spTree>
    <p:extLst>
      <p:ext uri="{BB962C8B-B14F-4D97-AF65-F5344CB8AC3E}">
        <p14:creationId xmlns:p14="http://schemas.microsoft.com/office/powerpoint/2010/main" val="4300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C3821A9-1C31-4760-BDBC-9A0BA471B1B7}" type="slidenum">
              <a:rPr lang="ar-IQ" smtClean="0"/>
              <a:t>8</a:t>
            </a:fld>
            <a:endParaRPr lang="ar-IQ"/>
          </a:p>
        </p:txBody>
      </p:sp>
    </p:spTree>
    <p:extLst>
      <p:ext uri="{BB962C8B-B14F-4D97-AF65-F5344CB8AC3E}">
        <p14:creationId xmlns:p14="http://schemas.microsoft.com/office/powerpoint/2010/main" val="21134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11/26/2023</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11/26/2023</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6094412" y="0"/>
            <a:ext cx="54102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5734372" y="-180973"/>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smtClean="0"/>
              <a:t>Click to edit Master title style</a:t>
            </a:r>
            <a:endParaRPr/>
          </a:p>
        </p:txBody>
      </p:sp>
      <p:sp>
        <p:nvSpPr>
          <p:cNvPr id="15" name="Rectangle 14"/>
          <p:cNvSpPr/>
          <p:nvPr userDrawn="1"/>
        </p:nvSpPr>
        <p:spPr bwMode="gray">
          <a:xfrm rot="120000">
            <a:off x="784835" y="265651"/>
            <a:ext cx="4944683" cy="623030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rot="179861">
            <a:off x="869150" y="399879"/>
            <a:ext cx="4642898" cy="5819909"/>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11/26/2023</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280274" y="560298"/>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4906048" y="2448652"/>
            <a:ext cx="2592388" cy="240193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smtClean="0"/>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smtClean="0"/>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smtClean="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11/26/2023</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11/26/2023</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11/26/2023</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11/26/2023</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11/26/2023</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r" defTabSz="914400" rtl="1"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r" defTabSz="914400" rtl="1"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5.jpe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JPG"/><Relationship Id="rId10" Type="http://schemas.openxmlformats.org/officeDocument/2006/relationships/image" Target="../media/image63.jpg"/><Relationship Id="rId4" Type="http://schemas.openxmlformats.org/officeDocument/2006/relationships/image" Target="../media/image57.jpg"/><Relationship Id="rId9" Type="http://schemas.openxmlformats.org/officeDocument/2006/relationships/image" Target="../media/image62.jpg"/></Relationships>
</file>

<file path=ppt/slides/_rels/slide2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6.jpg"/><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 Id="rId4" Type="http://schemas.openxmlformats.org/officeDocument/2006/relationships/image" Target="../media/image5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41.jpeg"/><Relationship Id="rId7" Type="http://schemas.openxmlformats.org/officeDocument/2006/relationships/image" Target="../media/image74.jpeg"/><Relationship Id="rId2" Type="http://schemas.openxmlformats.org/officeDocument/2006/relationships/image" Target="../media/image40.gif"/><Relationship Id="rId1" Type="http://schemas.openxmlformats.org/officeDocument/2006/relationships/slideLayout" Target="../slideLayouts/slideLayout4.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76.jpe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g"/><Relationship Id="rId18" Type="http://schemas.openxmlformats.org/officeDocument/2006/relationships/image" Target="../media/image3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jpg"/><Relationship Id="rId17" Type="http://schemas.openxmlformats.org/officeDocument/2006/relationships/image" Target="../media/image31.jpeg"/><Relationship Id="rId2" Type="http://schemas.openxmlformats.org/officeDocument/2006/relationships/notesSlide" Target="../notesSlides/notesSlide2.xml"/><Relationship Id="rId16" Type="http://schemas.openxmlformats.org/officeDocument/2006/relationships/image" Target="../media/image30.jpg"/><Relationship Id="rId20"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5" Type="http://schemas.openxmlformats.org/officeDocument/2006/relationships/image" Target="../media/image29.png"/><Relationship Id="rId10" Type="http://schemas.openxmlformats.org/officeDocument/2006/relationships/image" Target="../media/image24.jpg"/><Relationship Id="rId19" Type="http://schemas.openxmlformats.org/officeDocument/2006/relationships/image" Target="../media/image33.jp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5900" y="5373216"/>
            <a:ext cx="9682968" cy="1297885"/>
          </a:xfrm>
        </p:spPr>
        <p:txBody>
          <a:bodyPr>
            <a:noAutofit/>
          </a:bodyPr>
          <a:lstStyle/>
          <a:p>
            <a:r>
              <a:rPr lang="ar-IQ" sz="3200" dirty="0" smtClean="0">
                <a:latin typeface="Times New Roman" panose="02020603050405020304" pitchFamily="18" charset="0"/>
                <a:cs typeface="Times New Roman" panose="02020603050405020304" pitchFamily="18" charset="0"/>
              </a:rPr>
              <a:t>أستاذة المادة/ م.م </a:t>
            </a:r>
            <a:r>
              <a:rPr lang="ar-IQ" sz="3200" dirty="0" smtClean="0">
                <a:latin typeface="Times New Roman" panose="02020603050405020304" pitchFamily="18" charset="0"/>
                <a:cs typeface="Times New Roman" panose="02020603050405020304" pitchFamily="18" charset="0"/>
              </a:rPr>
              <a:t>ساره عبد السلام</a:t>
            </a:r>
            <a:r>
              <a:rPr lang="ar-IQ" sz="3200" dirty="0" smtClean="0">
                <a:latin typeface="Times New Roman" panose="02020603050405020304" pitchFamily="18" charset="0"/>
                <a:cs typeface="Times New Roman" panose="02020603050405020304" pitchFamily="18" charset="0"/>
              </a:rPr>
              <a:t> </a:t>
            </a:r>
            <a:endParaRPr lang="ar-IQ" sz="3200" dirty="0">
              <a:latin typeface="Times New Roman" panose="02020603050405020304" pitchFamily="18" charset="0"/>
              <a:cs typeface="Times New Roman" panose="02020603050405020304" pitchFamily="18" charset="0"/>
            </a:endParaRPr>
          </a:p>
          <a:p>
            <a:r>
              <a:rPr lang="ar-IQ" sz="3200" dirty="0" smtClean="0">
                <a:latin typeface="Times New Roman" panose="02020603050405020304" pitchFamily="18" charset="0"/>
                <a:cs typeface="Times New Roman" panose="02020603050405020304" pitchFamily="18" charset="0"/>
              </a:rPr>
              <a:t> </a:t>
            </a:r>
            <a:r>
              <a:rPr lang="ar-IQ" sz="3200" dirty="0">
                <a:latin typeface="Times New Roman" panose="02020603050405020304" pitchFamily="18" charset="0"/>
                <a:cs typeface="Times New Roman" panose="02020603050405020304" pitchFamily="18" charset="0"/>
              </a:rPr>
              <a:t>المرحلة </a:t>
            </a:r>
            <a:r>
              <a:rPr lang="ar-IQ" sz="3200" dirty="0" smtClean="0">
                <a:latin typeface="Times New Roman" panose="02020603050405020304" pitchFamily="18" charset="0"/>
                <a:cs typeface="Times New Roman" panose="02020603050405020304" pitchFamily="18" charset="0"/>
              </a:rPr>
              <a:t>الاولى</a:t>
            </a:r>
            <a:endParaRPr lang="ar-IQ" sz="3200" dirty="0">
              <a:latin typeface="Times New Roman" panose="02020603050405020304" pitchFamily="18" charset="0"/>
              <a:cs typeface="Times New Roman" panose="02020603050405020304" pitchFamily="18" charset="0"/>
            </a:endParaRPr>
          </a:p>
          <a:p>
            <a:r>
              <a:rPr lang="ar-IQ" sz="3200" dirty="0">
                <a:latin typeface="Times New Roman" panose="02020603050405020304" pitchFamily="18" charset="0"/>
                <a:cs typeface="Times New Roman" panose="02020603050405020304" pitchFamily="18" charset="0"/>
              </a:rPr>
              <a:t>كلية التربية الأساسية /الجامعة المستنصرية</a:t>
            </a:r>
          </a:p>
        </p:txBody>
      </p:sp>
      <p:pic>
        <p:nvPicPr>
          <p:cNvPr id="3" name="Picture Placeholder 2"/>
          <p:cNvPicPr>
            <a:picLocks noGrp="1" noChangeAspect="1"/>
          </p:cNvPicPr>
          <p:nvPr>
            <p:ph type="pic" sz="quarter" idx="13"/>
          </p:nvPr>
        </p:nvPicPr>
        <p:blipFill rotWithShape="1">
          <a:blip r:embed="rId3" cstate="print">
            <a:extLst>
              <a:ext uri="{BEBA8EAE-BF5A-486C-A8C5-ECC9F3942E4B}">
                <a14:imgProps xmlns:a14="http://schemas.microsoft.com/office/drawing/2010/main">
                  <a14:imgLayer r:embed="rId4">
                    <a14:imgEffect>
                      <a14:backgroundRemoval t="36625" b="77038" l="14880" r="91360"/>
                    </a14:imgEffect>
                  </a14:imgLayer>
                </a14:imgProps>
              </a:ext>
              <a:ext uri="{28A0092B-C50C-407E-A947-70E740481C1C}">
                <a14:useLocalDpi xmlns:a14="http://schemas.microsoft.com/office/drawing/2010/main" val="0"/>
              </a:ext>
            </a:extLst>
          </a:blip>
          <a:srcRect l="13888" t="36521" b="22268"/>
          <a:stretch/>
        </p:blipFill>
        <p:spPr>
          <a:xfrm>
            <a:off x="2782044" y="2348880"/>
            <a:ext cx="7560940" cy="2525171"/>
          </a:xfrm>
        </p:spPr>
      </p:pic>
      <p:sp>
        <p:nvSpPr>
          <p:cNvPr id="6" name="Title 5"/>
          <p:cNvSpPr>
            <a:spLocks noGrp="1"/>
          </p:cNvSpPr>
          <p:nvPr>
            <p:ph type="ctrTitle"/>
          </p:nvPr>
        </p:nvSpPr>
        <p:spPr>
          <a:xfrm>
            <a:off x="347415" y="580582"/>
            <a:ext cx="11278988" cy="1547383"/>
          </a:xfrm>
        </p:spPr>
        <p:txBody>
          <a:bodyPr>
            <a:noAutofit/>
          </a:bodyPr>
          <a:lstStyle/>
          <a:p>
            <a:r>
              <a:rPr lang="ar-IQ" sz="6000" b="1" dirty="0" smtClean="0">
                <a:latin typeface="Times New Roman" panose="02020603050405020304" pitchFamily="18" charset="0"/>
                <a:cs typeface="Times New Roman" panose="02020603050405020304" pitchFamily="18" charset="0"/>
              </a:rPr>
              <a:t>الجزء الاول</a:t>
            </a:r>
            <a:br>
              <a:rPr lang="ar-IQ" sz="6000" b="1" dirty="0" smtClean="0">
                <a:latin typeface="Times New Roman" panose="02020603050405020304" pitchFamily="18" charset="0"/>
                <a:cs typeface="Times New Roman" panose="02020603050405020304" pitchFamily="18" charset="0"/>
              </a:rPr>
            </a:br>
            <a:r>
              <a:rPr lang="ar-IQ" sz="6000" b="1" dirty="0" smtClean="0">
                <a:latin typeface="Times New Roman" panose="02020603050405020304" pitchFamily="18" charset="0"/>
                <a:cs typeface="Times New Roman" panose="02020603050405020304" pitchFamily="18" charset="0"/>
              </a:rPr>
              <a:t>اساسيات الحاسوب</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4" y="319088"/>
            <a:ext cx="9144000" cy="949672"/>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اقسام  لوحة المفاتيح</a:t>
            </a:r>
            <a:endParaRPr lang="ar-IQ" sz="48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873834" y="1628800"/>
            <a:ext cx="10441160" cy="4954289"/>
          </a:xfrm>
        </p:spPr>
        <p:txBody>
          <a:bodyPr>
            <a:noAutofit/>
          </a:bodyPr>
          <a:lstStyle/>
          <a:p>
            <a:pPr marL="502920" indent="-457200" algn="just">
              <a:buFont typeface="+mj-lt"/>
              <a:buAutoNum type="arabicPeriod"/>
            </a:pPr>
            <a:r>
              <a:rPr lang="ar-IQ" sz="2400" b="1" dirty="0" smtClean="0">
                <a:solidFill>
                  <a:srgbClr val="C00000"/>
                </a:solidFill>
                <a:latin typeface="Times New Roman" panose="02020603050405020304" pitchFamily="18" charset="0"/>
                <a:cs typeface="Times New Roman" panose="02020603050405020304" pitchFamily="18" charset="0"/>
              </a:rPr>
              <a:t>مفاتيح الكتابة (الابجدية الرقمية): </a:t>
            </a:r>
            <a:r>
              <a:rPr lang="ar-IQ" sz="2400" dirty="0" smtClean="0">
                <a:latin typeface="Times New Roman" panose="02020603050405020304" pitchFamily="18" charset="0"/>
                <a:cs typeface="Times New Roman" panose="02020603050405020304" pitchFamily="18" charset="0"/>
              </a:rPr>
              <a:t>تتضمن مفاتيح الاحرف والأرقام وعلامات الترقيم والرموز.</a:t>
            </a:r>
          </a:p>
          <a:p>
            <a:pPr marL="502920" indent="-457200" algn="just">
              <a:buFont typeface="+mj-lt"/>
              <a:buAutoNum type="arabicPeriod"/>
            </a:pPr>
            <a:r>
              <a:rPr lang="ar-IQ" sz="2400" b="1" dirty="0" smtClean="0">
                <a:solidFill>
                  <a:srgbClr val="C00000"/>
                </a:solidFill>
                <a:latin typeface="Times New Roman" panose="02020603050405020304" pitchFamily="18" charset="0"/>
                <a:cs typeface="Times New Roman" panose="02020603050405020304" pitchFamily="18" charset="0"/>
              </a:rPr>
              <a:t>مفاتيح التحكم </a:t>
            </a:r>
            <a:r>
              <a:rPr lang="en-US" sz="2400" b="1" dirty="0" smtClean="0">
                <a:solidFill>
                  <a:srgbClr val="C00000"/>
                </a:solidFill>
                <a:latin typeface="Times New Roman" panose="02020603050405020304" pitchFamily="18" charset="0"/>
                <a:cs typeface="Times New Roman" panose="02020603050405020304" pitchFamily="18" charset="0"/>
              </a:rPr>
              <a:t>Control Keys</a:t>
            </a:r>
            <a:r>
              <a:rPr lang="ar-IQ" sz="2400" b="1" dirty="0" smtClean="0">
                <a:solidFill>
                  <a:srgbClr val="C00000"/>
                </a:solidFill>
                <a:latin typeface="Times New Roman" panose="02020603050405020304" pitchFamily="18" charset="0"/>
                <a:cs typeface="Times New Roman" panose="02020603050405020304" pitchFamily="18" charset="0"/>
              </a:rPr>
              <a:t>: </a:t>
            </a:r>
            <a:r>
              <a:rPr lang="ar-IQ" sz="2400" dirty="0" smtClean="0">
                <a:latin typeface="Times New Roman" panose="02020603050405020304" pitchFamily="18" charset="0"/>
                <a:cs typeface="Times New Roman" panose="02020603050405020304" pitchFamily="18" charset="0"/>
              </a:rPr>
              <a:t>يتم استخدام هذه المفاتيح وحدها او مع مفاتيح أخرى لأداء إجراءات معينة. يعد مفتاحا </a:t>
            </a:r>
            <a:r>
              <a:rPr lang="en-US" sz="2400" dirty="0" smtClean="0">
                <a:solidFill>
                  <a:srgbClr val="002060"/>
                </a:solidFill>
                <a:latin typeface="Times New Roman" panose="02020603050405020304" pitchFamily="18" charset="0"/>
                <a:cs typeface="Times New Roman" panose="02020603050405020304" pitchFamily="18" charset="0"/>
              </a:rPr>
              <a:t>Alt</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Ctrl</a:t>
            </a:r>
            <a:r>
              <a:rPr lang="ar-IQ" sz="2400" dirty="0" smtClean="0">
                <a:solidFill>
                  <a:srgbClr val="002060"/>
                </a:solidFill>
                <a:latin typeface="Times New Roman" panose="02020603050405020304" pitchFamily="18" charset="0"/>
                <a:cs typeface="Times New Roman" panose="02020603050405020304" pitchFamily="18" charset="0"/>
              </a:rPr>
              <a:t> </a:t>
            </a:r>
            <a:r>
              <a:rPr lang="ar-IQ" sz="2400" dirty="0" smtClean="0">
                <a:latin typeface="Times New Roman" panose="02020603050405020304" pitchFamily="18" charset="0"/>
                <a:cs typeface="Times New Roman" panose="02020603050405020304" pitchFamily="18" charset="0"/>
              </a:rPr>
              <a:t>ومفتاح شعار </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Windows</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Esc</a:t>
            </a:r>
            <a:r>
              <a:rPr lang="ar-IQ" sz="2400" dirty="0" smtClean="0">
                <a:solidFill>
                  <a:srgbClr val="002060"/>
                </a:solidFill>
                <a:latin typeface="Times New Roman" panose="02020603050405020304" pitchFamily="18" charset="0"/>
                <a:cs typeface="Times New Roman" panose="02020603050405020304" pitchFamily="18" charset="0"/>
              </a:rPr>
              <a:t> </a:t>
            </a:r>
            <a:r>
              <a:rPr lang="ar-IQ" sz="2400" dirty="0" smtClean="0">
                <a:latin typeface="Times New Roman" panose="02020603050405020304" pitchFamily="18" charset="0"/>
                <a:cs typeface="Times New Roman" panose="02020603050405020304" pitchFamily="18" charset="0"/>
              </a:rPr>
              <a:t>من اكثر مفاتيح التحكم التي يتم استخدامها.</a:t>
            </a:r>
          </a:p>
          <a:p>
            <a:pPr marL="502920" indent="-457200" algn="just">
              <a:buFont typeface="+mj-lt"/>
              <a:buAutoNum type="arabicPeriod"/>
            </a:pPr>
            <a:r>
              <a:rPr lang="ar-IQ" sz="2400" b="1" dirty="0" smtClean="0">
                <a:solidFill>
                  <a:srgbClr val="C00000"/>
                </a:solidFill>
                <a:latin typeface="Times New Roman" panose="02020603050405020304" pitchFamily="18" charset="0"/>
                <a:cs typeface="Times New Roman" panose="02020603050405020304" pitchFamily="18" charset="0"/>
              </a:rPr>
              <a:t>مفاتيح الوظائف </a:t>
            </a:r>
            <a:r>
              <a:rPr lang="en-US" sz="2400" b="1" dirty="0" smtClean="0">
                <a:solidFill>
                  <a:srgbClr val="C00000"/>
                </a:solidFill>
                <a:latin typeface="Times New Roman" panose="02020603050405020304" pitchFamily="18" charset="0"/>
                <a:cs typeface="Times New Roman" panose="02020603050405020304" pitchFamily="18" charset="0"/>
              </a:rPr>
              <a:t>Function Keys</a:t>
            </a:r>
            <a:r>
              <a:rPr lang="ar-IQ" sz="2400" b="1" dirty="0" smtClean="0">
                <a:solidFill>
                  <a:srgbClr val="C00000"/>
                </a:solidFill>
                <a:latin typeface="Times New Roman" panose="02020603050405020304" pitchFamily="18" charset="0"/>
                <a:cs typeface="Times New Roman" panose="02020603050405020304" pitchFamily="18" charset="0"/>
              </a:rPr>
              <a:t>: </a:t>
            </a:r>
            <a:r>
              <a:rPr lang="ar-IQ" sz="2400" dirty="0" smtClean="0">
                <a:latin typeface="Times New Roman" panose="02020603050405020304" pitchFamily="18" charset="0"/>
                <a:cs typeface="Times New Roman" panose="02020603050405020304" pitchFamily="18" charset="0"/>
              </a:rPr>
              <a:t>يتم استخدام مفاتيح الوظائف لإجراء مهام محددة. وترمز هذه المفاتيح ب </a:t>
            </a:r>
            <a:r>
              <a:rPr lang="en-US" sz="2400" dirty="0" smtClean="0">
                <a:solidFill>
                  <a:srgbClr val="002060"/>
                </a:solidFill>
                <a:latin typeface="Times New Roman" panose="02020603050405020304" pitchFamily="18" charset="0"/>
                <a:cs typeface="Times New Roman" panose="02020603050405020304" pitchFamily="18" charset="0"/>
              </a:rPr>
              <a:t>F1</a:t>
            </a:r>
            <a:r>
              <a:rPr lang="ar-IQ" sz="2400" dirty="0" smtClean="0">
                <a:solidFill>
                  <a:srgbClr val="002060"/>
                </a:solidFill>
                <a:latin typeface="Times New Roman" panose="02020603050405020304" pitchFamily="18" charset="0"/>
                <a:cs typeface="Times New Roman" panose="02020603050405020304" pitchFamily="18" charset="0"/>
              </a:rPr>
              <a:t> و</a:t>
            </a:r>
            <a:r>
              <a:rPr lang="en-US" sz="2400" dirty="0" smtClean="0">
                <a:solidFill>
                  <a:srgbClr val="002060"/>
                </a:solidFill>
                <a:latin typeface="Times New Roman" panose="02020603050405020304" pitchFamily="18" charset="0"/>
                <a:cs typeface="Times New Roman" panose="02020603050405020304" pitchFamily="18" charset="0"/>
              </a:rPr>
              <a:t>F2 </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F3</a:t>
            </a:r>
            <a:r>
              <a:rPr lang="ar-IQ" sz="2400" dirty="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F12</a:t>
            </a:r>
            <a:r>
              <a:rPr lang="ar-IQ" sz="2400" dirty="0" smtClean="0">
                <a:solidFill>
                  <a:srgbClr val="002060"/>
                </a:solidFill>
                <a:latin typeface="Times New Roman" panose="02020603050405020304" pitchFamily="18" charset="0"/>
                <a:cs typeface="Times New Roman" panose="02020603050405020304" pitchFamily="18" charset="0"/>
              </a:rPr>
              <a:t> </a:t>
            </a:r>
            <a:r>
              <a:rPr lang="ar-IQ" sz="2400" dirty="0" smtClean="0">
                <a:latin typeface="Times New Roman" panose="02020603050405020304" pitchFamily="18" charset="0"/>
                <a:cs typeface="Times New Roman" panose="02020603050405020304" pitchFamily="18" charset="0"/>
              </a:rPr>
              <a:t>وتختلف وظيفة هذ المفاتيح من برنامج الى اخر.</a:t>
            </a:r>
          </a:p>
          <a:p>
            <a:pPr marL="502920" indent="-457200" algn="just">
              <a:buFont typeface="+mj-lt"/>
              <a:buAutoNum type="arabicPeriod"/>
            </a:pPr>
            <a:r>
              <a:rPr lang="ar-IQ" sz="2400" b="1" dirty="0" smtClean="0">
                <a:solidFill>
                  <a:srgbClr val="C00000"/>
                </a:solidFill>
                <a:latin typeface="Times New Roman" panose="02020603050405020304" pitchFamily="18" charset="0"/>
                <a:cs typeface="Times New Roman" panose="02020603050405020304" pitchFamily="18" charset="0"/>
              </a:rPr>
              <a:t>مفاتيح التنقل: </a:t>
            </a:r>
            <a:r>
              <a:rPr lang="ar-IQ" sz="2400" dirty="0" smtClean="0">
                <a:latin typeface="Times New Roman" panose="02020603050405020304" pitchFamily="18" charset="0"/>
                <a:cs typeface="Times New Roman" panose="02020603050405020304" pitchFamily="18" charset="0"/>
              </a:rPr>
              <a:t>يتم استخدام هذه المفاتيح للتنقل في جميع انحاء المستند او صفحات ويب كما تستخدم لتظليل النصوص. وتتضمن مفاتيح الاسهم </a:t>
            </a:r>
            <a:r>
              <a:rPr lang="ar-IQ" sz="2400" dirty="0" smtClean="0">
                <a:solidFill>
                  <a:srgbClr val="002060"/>
                </a:solidFill>
                <a:latin typeface="Times New Roman" panose="02020603050405020304" pitchFamily="18" charset="0"/>
                <a:cs typeface="Times New Roman" panose="02020603050405020304" pitchFamily="18" charset="0"/>
              </a:rPr>
              <a:t>و </a:t>
            </a:r>
            <a:r>
              <a:rPr lang="en-US" sz="2400" dirty="0" smtClean="0">
                <a:solidFill>
                  <a:srgbClr val="002060"/>
                </a:solidFill>
                <a:latin typeface="Times New Roman" panose="02020603050405020304" pitchFamily="18" charset="0"/>
                <a:cs typeface="Times New Roman" panose="02020603050405020304" pitchFamily="18" charset="0"/>
              </a:rPr>
              <a:t>Home</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End</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Page Up</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Page Down</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Delete</a:t>
            </a:r>
            <a:r>
              <a:rPr lang="ar-IQ" sz="2400" dirty="0" smtClean="0">
                <a:solidFill>
                  <a:srgbClr val="002060"/>
                </a:solidFill>
                <a:latin typeface="Times New Roman" panose="02020603050405020304" pitchFamily="18" charset="0"/>
                <a:cs typeface="Times New Roman" panose="02020603050405020304" pitchFamily="18" charset="0"/>
              </a:rPr>
              <a:t> و </a:t>
            </a:r>
            <a:r>
              <a:rPr lang="en-US" sz="2400" dirty="0" smtClean="0">
                <a:solidFill>
                  <a:srgbClr val="002060"/>
                </a:solidFill>
                <a:latin typeface="Times New Roman" panose="02020603050405020304" pitchFamily="18" charset="0"/>
                <a:cs typeface="Times New Roman" panose="02020603050405020304" pitchFamily="18" charset="0"/>
              </a:rPr>
              <a:t>Insert</a:t>
            </a:r>
            <a:r>
              <a:rPr lang="ar-IQ" sz="2400" dirty="0" smtClean="0">
                <a:solidFill>
                  <a:srgbClr val="002060"/>
                </a:solidFill>
                <a:latin typeface="Times New Roman" panose="02020603050405020304" pitchFamily="18" charset="0"/>
                <a:cs typeface="Times New Roman" panose="02020603050405020304" pitchFamily="18" charset="0"/>
              </a:rPr>
              <a:t> .</a:t>
            </a:r>
            <a:r>
              <a:rPr lang="ar-IQ" sz="2400" dirty="0" smtClean="0">
                <a:latin typeface="Times New Roman" panose="02020603050405020304" pitchFamily="18" charset="0"/>
                <a:cs typeface="Times New Roman" panose="02020603050405020304" pitchFamily="18" charset="0"/>
              </a:rPr>
              <a:t> </a:t>
            </a:r>
          </a:p>
          <a:p>
            <a:pPr marL="502920" indent="-457200" algn="just">
              <a:buFont typeface="+mj-lt"/>
              <a:buAutoNum type="arabicPeriod"/>
            </a:pPr>
            <a:r>
              <a:rPr lang="ar-IQ" sz="2400" b="1" dirty="0" smtClean="0">
                <a:solidFill>
                  <a:srgbClr val="C00000"/>
                </a:solidFill>
                <a:latin typeface="Times New Roman" panose="02020603050405020304" pitchFamily="18" charset="0"/>
                <a:cs typeface="Times New Roman" panose="02020603050405020304" pitchFamily="18" charset="0"/>
              </a:rPr>
              <a:t>لوحة المفاتيح الرقمية: </a:t>
            </a:r>
            <a:r>
              <a:rPr lang="ar-IQ" sz="2400" dirty="0" smtClean="0">
                <a:latin typeface="Times New Roman" panose="02020603050405020304" pitchFamily="18" charset="0"/>
                <a:cs typeface="Times New Roman" panose="02020603050405020304" pitchFamily="18" charset="0"/>
              </a:rPr>
              <a:t>تتميز بأنها في متناول اليد لإدخال الأرقام بسرعة. وهذه المفاتيح مجمعة معاً في شكل مجموعة مثل الحاسبة التقليدية او الة الجمع.</a:t>
            </a:r>
            <a:endParaRPr lang="ar-IQ"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632" t="7143" r="21598" b="-7143"/>
          <a:stretch/>
        </p:blipFill>
        <p:spPr>
          <a:xfrm>
            <a:off x="4798268" y="2564904"/>
            <a:ext cx="360040" cy="360040"/>
          </a:xfrm>
          <a:prstGeom prst="rect">
            <a:avLst/>
          </a:prstGeom>
        </p:spPr>
      </p:pic>
    </p:spTree>
    <p:extLst>
      <p:ext uri="{BB962C8B-B14F-4D97-AF65-F5344CB8AC3E}">
        <p14:creationId xmlns:p14="http://schemas.microsoft.com/office/powerpoint/2010/main" val="30340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4570809" y="305614"/>
            <a:ext cx="2742486" cy="495171"/>
          </a:xfrm>
          <a:prstGeom prst="rect">
            <a:avLst/>
          </a:prstGeom>
        </p:spPr>
        <p:txBody>
          <a:bodyPr wrap="none" fromWordArt="1">
            <a:prstTxWarp prst="textPlain">
              <a:avLst>
                <a:gd name="adj" fmla="val 50000"/>
              </a:avLst>
            </a:prstTxWarp>
            <a:scene3d>
              <a:camera prst="legacyObliqueBottomLeft">
                <a:rot lat="300000" lon="300000" rev="0"/>
              </a:camera>
              <a:lightRig rig="legacyFlat2" dir="t"/>
            </a:scene3d>
            <a:sp3d extrusionH="430200" prstMaterial="legacyMetal">
              <a:extrusionClr>
                <a:schemeClr val="accent2"/>
              </a:extrusionClr>
              <a:contourClr>
                <a:srgbClr val="A603AB"/>
              </a:contourClr>
            </a:sp3d>
          </a:bodyPr>
          <a:lstStyle/>
          <a:p>
            <a:r>
              <a:rPr lang="ar-IQ" sz="3199" b="1" kern="10" dirty="0" smtClean="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اقسام </a:t>
            </a:r>
            <a:r>
              <a:rPr lang="ar-SA" sz="3199" b="1" kern="10" dirty="0" smtClean="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لوحة </a:t>
            </a:r>
            <a:r>
              <a:rPr lang="ar-SA" sz="3199"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المفاتيح </a:t>
            </a:r>
          </a:p>
        </p:txBody>
      </p:sp>
      <p:pic>
        <p:nvPicPr>
          <p:cNvPr id="52227" name="Picture 3" descr="2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6305" y="1067417"/>
            <a:ext cx="6856214" cy="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11601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665" y="610336"/>
            <a:ext cx="261870" cy="3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11601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98" y="610336"/>
            <a:ext cx="261870" cy="3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23" descr="scan00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721" y="1524496"/>
            <a:ext cx="7349798" cy="28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AutoShape 25"/>
          <p:cNvSpPr>
            <a:spLocks noChangeArrowheads="1"/>
          </p:cNvSpPr>
          <p:nvPr/>
        </p:nvSpPr>
        <p:spPr bwMode="auto">
          <a:xfrm>
            <a:off x="8913078" y="4876423"/>
            <a:ext cx="304721" cy="228540"/>
          </a:xfrm>
          <a:prstGeom prst="bevel">
            <a:avLst>
              <a:gd name="adj" fmla="val 12500"/>
            </a:avLst>
          </a:prstGeom>
          <a:solidFill>
            <a:srgbClr val="66CCFF"/>
          </a:solidFill>
          <a:ln w="9525">
            <a:solidFill>
              <a:srgbClr val="3366FF"/>
            </a:solidFill>
            <a:miter lim="800000"/>
            <a:headEnd/>
            <a:tailEnd/>
          </a:ln>
        </p:spPr>
        <p:txBody>
          <a:bodyPr wrap="none" anchor="ct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endParaRPr lang="ar-SA" sz="1799"/>
          </a:p>
        </p:txBody>
      </p:sp>
      <p:sp>
        <p:nvSpPr>
          <p:cNvPr id="52232" name="AutoShape 26"/>
          <p:cNvSpPr>
            <a:spLocks noChangeArrowheads="1"/>
          </p:cNvSpPr>
          <p:nvPr/>
        </p:nvSpPr>
        <p:spPr bwMode="auto">
          <a:xfrm>
            <a:off x="8913078" y="5333504"/>
            <a:ext cx="304721" cy="228540"/>
          </a:xfrm>
          <a:prstGeom prst="bevel">
            <a:avLst>
              <a:gd name="adj" fmla="val 12500"/>
            </a:avLst>
          </a:prstGeom>
          <a:solidFill>
            <a:srgbClr val="00FFFF"/>
          </a:solidFill>
          <a:ln w="9525">
            <a:solidFill>
              <a:srgbClr val="2EBDBA"/>
            </a:solidFill>
            <a:miter lim="800000"/>
            <a:headEnd/>
            <a:tailEnd/>
          </a:ln>
        </p:spPr>
        <p:txBody>
          <a:bodyPr wrap="none" anchor="ct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endParaRPr lang="ar-SA" sz="1799"/>
          </a:p>
        </p:txBody>
      </p:sp>
      <p:sp>
        <p:nvSpPr>
          <p:cNvPr id="52233" name="AutoShape 27"/>
          <p:cNvSpPr>
            <a:spLocks noChangeArrowheads="1"/>
          </p:cNvSpPr>
          <p:nvPr/>
        </p:nvSpPr>
        <p:spPr bwMode="auto">
          <a:xfrm>
            <a:off x="8913078" y="5866765"/>
            <a:ext cx="304721" cy="228540"/>
          </a:xfrm>
          <a:prstGeom prst="bevel">
            <a:avLst>
              <a:gd name="adj" fmla="val 12500"/>
            </a:avLst>
          </a:prstGeom>
          <a:solidFill>
            <a:srgbClr val="CC99FF"/>
          </a:solidFill>
          <a:ln w="9525">
            <a:solidFill>
              <a:srgbClr val="800080"/>
            </a:solidFill>
            <a:miter lim="800000"/>
            <a:headEnd/>
            <a:tailEnd/>
          </a:ln>
        </p:spPr>
        <p:txBody>
          <a:bodyPr wrap="none" anchor="ct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endParaRPr lang="ar-SA" sz="1799"/>
          </a:p>
        </p:txBody>
      </p:sp>
      <p:sp>
        <p:nvSpPr>
          <p:cNvPr id="52234" name="AutoShape 28"/>
          <p:cNvSpPr>
            <a:spLocks noChangeArrowheads="1"/>
          </p:cNvSpPr>
          <p:nvPr/>
        </p:nvSpPr>
        <p:spPr bwMode="auto">
          <a:xfrm>
            <a:off x="5332610" y="5028784"/>
            <a:ext cx="304721" cy="228540"/>
          </a:xfrm>
          <a:prstGeom prst="bevel">
            <a:avLst>
              <a:gd name="adj" fmla="val 12500"/>
            </a:avLst>
          </a:prstGeom>
          <a:solidFill>
            <a:srgbClr val="339966"/>
          </a:solidFill>
          <a:ln w="9525">
            <a:solidFill>
              <a:srgbClr val="006600"/>
            </a:solidFill>
            <a:miter lim="800000"/>
            <a:headEnd/>
            <a:tailEnd/>
          </a:ln>
        </p:spPr>
        <p:txBody>
          <a:bodyPr wrap="none" anchor="ct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endParaRPr lang="ar-SA" sz="1799"/>
          </a:p>
        </p:txBody>
      </p:sp>
      <p:sp>
        <p:nvSpPr>
          <p:cNvPr id="52235" name="AutoShape 29"/>
          <p:cNvSpPr>
            <a:spLocks noChangeArrowheads="1"/>
          </p:cNvSpPr>
          <p:nvPr/>
        </p:nvSpPr>
        <p:spPr bwMode="auto">
          <a:xfrm>
            <a:off x="5332610" y="5562045"/>
            <a:ext cx="304721" cy="228540"/>
          </a:xfrm>
          <a:prstGeom prst="bevel">
            <a:avLst>
              <a:gd name="adj" fmla="val 12500"/>
            </a:avLst>
          </a:prstGeom>
          <a:solidFill>
            <a:srgbClr val="FFCC99"/>
          </a:solidFill>
          <a:ln w="9525">
            <a:solidFill>
              <a:srgbClr val="FF9900"/>
            </a:solidFill>
            <a:miter lim="800000"/>
            <a:headEnd/>
            <a:tailEnd/>
          </a:ln>
        </p:spPr>
        <p:txBody>
          <a:bodyPr wrap="none" anchor="ctr"/>
          <a:lstStyle>
            <a:lvl1pPr eaLnBrk="0" hangingPunct="0">
              <a:defRPr kumimoji="1">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a:solidFill>
                  <a:schemeClr val="tx1"/>
                </a:solidFill>
                <a:latin typeface="Times New Roman" panose="02020603050405020304" pitchFamily="18" charset="0"/>
                <a:cs typeface="Arial" panose="020B0604020202020204" pitchFamily="34" charset="0"/>
              </a:defRPr>
            </a:lvl9pPr>
          </a:lstStyle>
          <a:p>
            <a:pPr eaLnBrk="1" hangingPunct="1"/>
            <a:endParaRPr lang="ar-SA" sz="1799"/>
          </a:p>
        </p:txBody>
      </p:sp>
      <p:sp>
        <p:nvSpPr>
          <p:cNvPr id="22558" name="Text Box 30"/>
          <p:cNvSpPr txBox="1">
            <a:spLocks noChangeArrowheads="1"/>
          </p:cNvSpPr>
          <p:nvPr/>
        </p:nvSpPr>
        <p:spPr bwMode="auto">
          <a:xfrm>
            <a:off x="6246773" y="4800243"/>
            <a:ext cx="2666305" cy="369236"/>
          </a:xfrm>
          <a:prstGeom prst="rect">
            <a:avLst/>
          </a:prstGeom>
          <a:noFill/>
          <a:ln w="9525">
            <a:noFill/>
            <a:miter lim="800000"/>
            <a:headEnd/>
            <a:tailEnd/>
          </a:ln>
          <a:effectLst/>
        </p:spPr>
        <p:txBody>
          <a:bodyPr>
            <a:spAutoFit/>
          </a:bodyPr>
          <a:lstStyle/>
          <a:p>
            <a:pPr marL="457063" indent="-457063">
              <a:spcBef>
                <a:spcPct val="50000"/>
              </a:spcBef>
              <a:buClr>
                <a:srgbClr val="CC0000"/>
              </a:buClr>
              <a:defRPr/>
            </a:pPr>
            <a:r>
              <a:rPr lang="ar-SA" sz="1799" dirty="0">
                <a:solidFill>
                  <a:schemeClr val="bg1"/>
                </a:solidFill>
                <a:effectLst>
                  <a:outerShdw blurRad="38100" dist="38100" dir="2700000" algn="tl">
                    <a:srgbClr val="000000"/>
                  </a:outerShdw>
                </a:effectLst>
              </a:rPr>
              <a:t>مفاتيح الحروف و الأرقام</a:t>
            </a:r>
            <a:endParaRPr lang="en-US" sz="1799" dirty="0">
              <a:solidFill>
                <a:schemeClr val="bg1"/>
              </a:solidFill>
              <a:effectLst>
                <a:outerShdw blurRad="38100" dist="38100" dir="2700000" algn="tl">
                  <a:srgbClr val="000000"/>
                </a:outerShdw>
              </a:effectLst>
            </a:endParaRPr>
          </a:p>
        </p:txBody>
      </p:sp>
      <p:sp>
        <p:nvSpPr>
          <p:cNvPr id="22559" name="Text Box 31"/>
          <p:cNvSpPr txBox="1">
            <a:spLocks noChangeArrowheads="1"/>
          </p:cNvSpPr>
          <p:nvPr/>
        </p:nvSpPr>
        <p:spPr bwMode="auto">
          <a:xfrm>
            <a:off x="3351926" y="5485864"/>
            <a:ext cx="2285405" cy="369236"/>
          </a:xfrm>
          <a:prstGeom prst="rect">
            <a:avLst/>
          </a:prstGeom>
          <a:noFill/>
          <a:ln w="9525">
            <a:noFill/>
            <a:miter lim="800000"/>
            <a:headEnd/>
            <a:tailEnd/>
          </a:ln>
          <a:effectLst/>
        </p:spPr>
        <p:txBody>
          <a:bodyPr>
            <a:spAutoFit/>
          </a:bodyPr>
          <a:lstStyle/>
          <a:p>
            <a:pPr marL="457063" indent="-457063">
              <a:spcBef>
                <a:spcPct val="50000"/>
              </a:spcBef>
              <a:buClr>
                <a:srgbClr val="CC0000"/>
              </a:buClr>
              <a:defRPr/>
            </a:pPr>
            <a:r>
              <a:rPr lang="ar-SA" sz="1799">
                <a:solidFill>
                  <a:schemeClr val="bg1"/>
                </a:solidFill>
                <a:effectLst>
                  <a:outerShdw blurRad="38100" dist="38100" dir="2700000" algn="tl">
                    <a:srgbClr val="000000"/>
                  </a:outerShdw>
                </a:effectLst>
              </a:rPr>
              <a:t>مفاتيح الوظائف</a:t>
            </a:r>
            <a:endParaRPr lang="en-US" sz="1799">
              <a:solidFill>
                <a:schemeClr val="bg1"/>
              </a:solidFill>
              <a:effectLst>
                <a:outerShdw blurRad="38100" dist="38100" dir="2700000" algn="tl">
                  <a:srgbClr val="000000"/>
                </a:outerShdw>
              </a:effectLst>
            </a:endParaRPr>
          </a:p>
        </p:txBody>
      </p:sp>
      <p:sp>
        <p:nvSpPr>
          <p:cNvPr id="22560" name="Text Box 32"/>
          <p:cNvSpPr txBox="1">
            <a:spLocks noChangeArrowheads="1"/>
          </p:cNvSpPr>
          <p:nvPr/>
        </p:nvSpPr>
        <p:spPr bwMode="auto">
          <a:xfrm>
            <a:off x="6856214" y="5790585"/>
            <a:ext cx="1980684" cy="369236"/>
          </a:xfrm>
          <a:prstGeom prst="rect">
            <a:avLst/>
          </a:prstGeom>
          <a:noFill/>
          <a:ln w="9525">
            <a:noFill/>
            <a:miter lim="800000"/>
            <a:headEnd/>
            <a:tailEnd/>
          </a:ln>
          <a:effectLst/>
        </p:spPr>
        <p:txBody>
          <a:bodyPr>
            <a:spAutoFit/>
          </a:bodyPr>
          <a:lstStyle/>
          <a:p>
            <a:pPr marL="457063" indent="-457063">
              <a:spcBef>
                <a:spcPct val="50000"/>
              </a:spcBef>
              <a:buClr>
                <a:srgbClr val="CC0000"/>
              </a:buClr>
              <a:defRPr/>
            </a:pPr>
            <a:r>
              <a:rPr lang="ar-SA" sz="1799">
                <a:solidFill>
                  <a:schemeClr val="bg1"/>
                </a:solidFill>
                <a:effectLst>
                  <a:outerShdw blurRad="38100" dist="38100" dir="2700000" algn="tl">
                    <a:srgbClr val="000000"/>
                  </a:outerShdw>
                </a:effectLst>
              </a:rPr>
              <a:t>مفاتيح الأسهم</a:t>
            </a:r>
            <a:endParaRPr lang="en-US" sz="1799">
              <a:solidFill>
                <a:schemeClr val="bg1"/>
              </a:solidFill>
              <a:effectLst>
                <a:outerShdw blurRad="38100" dist="38100" dir="2700000" algn="tl">
                  <a:srgbClr val="000000"/>
                </a:outerShdw>
              </a:effectLst>
            </a:endParaRPr>
          </a:p>
        </p:txBody>
      </p:sp>
      <p:sp>
        <p:nvSpPr>
          <p:cNvPr id="22561" name="Text Box 33"/>
          <p:cNvSpPr txBox="1">
            <a:spLocks noChangeArrowheads="1"/>
          </p:cNvSpPr>
          <p:nvPr/>
        </p:nvSpPr>
        <p:spPr bwMode="auto">
          <a:xfrm>
            <a:off x="6094412" y="5257324"/>
            <a:ext cx="2742486" cy="369236"/>
          </a:xfrm>
          <a:prstGeom prst="rect">
            <a:avLst/>
          </a:prstGeom>
          <a:noFill/>
          <a:ln w="9525">
            <a:noFill/>
            <a:miter lim="800000"/>
            <a:headEnd/>
            <a:tailEnd/>
          </a:ln>
          <a:effectLst/>
        </p:spPr>
        <p:txBody>
          <a:bodyPr>
            <a:spAutoFit/>
          </a:bodyPr>
          <a:lstStyle/>
          <a:p>
            <a:pPr marL="457063" indent="-457063">
              <a:spcBef>
                <a:spcPct val="50000"/>
              </a:spcBef>
              <a:buClr>
                <a:srgbClr val="CC0000"/>
              </a:buClr>
              <a:defRPr/>
            </a:pPr>
            <a:r>
              <a:rPr lang="ar-SA" sz="1799" dirty="0">
                <a:solidFill>
                  <a:schemeClr val="bg1"/>
                </a:solidFill>
                <a:effectLst>
                  <a:outerShdw blurRad="38100" dist="38100" dir="2700000" algn="tl">
                    <a:srgbClr val="000000"/>
                  </a:outerShdw>
                </a:effectLst>
              </a:rPr>
              <a:t>مفاتيح الحاسبة</a:t>
            </a:r>
            <a:endParaRPr lang="en-US" sz="1799" dirty="0">
              <a:solidFill>
                <a:schemeClr val="bg1"/>
              </a:solidFill>
              <a:effectLst>
                <a:outerShdw blurRad="38100" dist="38100" dir="2700000" algn="tl">
                  <a:srgbClr val="000000"/>
                </a:outerShdw>
              </a:effectLst>
            </a:endParaRPr>
          </a:p>
        </p:txBody>
      </p:sp>
      <p:sp>
        <p:nvSpPr>
          <p:cNvPr id="22562" name="Text Box 34"/>
          <p:cNvSpPr txBox="1">
            <a:spLocks noChangeArrowheads="1"/>
          </p:cNvSpPr>
          <p:nvPr/>
        </p:nvSpPr>
        <p:spPr bwMode="auto">
          <a:xfrm>
            <a:off x="3580467" y="4952603"/>
            <a:ext cx="2056864" cy="369236"/>
          </a:xfrm>
          <a:prstGeom prst="rect">
            <a:avLst/>
          </a:prstGeom>
          <a:noFill/>
          <a:ln w="9525">
            <a:noFill/>
            <a:miter lim="800000"/>
            <a:headEnd/>
            <a:tailEnd/>
          </a:ln>
          <a:effectLst/>
        </p:spPr>
        <p:txBody>
          <a:bodyPr>
            <a:spAutoFit/>
          </a:bodyPr>
          <a:lstStyle/>
          <a:p>
            <a:pPr marL="457063" indent="-457063">
              <a:spcBef>
                <a:spcPct val="50000"/>
              </a:spcBef>
              <a:buClr>
                <a:srgbClr val="CC0000"/>
              </a:buClr>
              <a:defRPr/>
            </a:pPr>
            <a:r>
              <a:rPr lang="ar-SA" sz="1799" dirty="0">
                <a:solidFill>
                  <a:schemeClr val="bg1"/>
                </a:solidFill>
                <a:effectLst>
                  <a:outerShdw blurRad="38100" dist="38100" dir="2700000" algn="tl">
                    <a:srgbClr val="000000"/>
                  </a:outerShdw>
                </a:effectLst>
              </a:rPr>
              <a:t>مفاتيح التحكم</a:t>
            </a:r>
            <a:endParaRPr lang="en-US" sz="1799"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75758854"/>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800" b="1" dirty="0">
                <a:latin typeface="Times New Roman" panose="02020603050405020304" pitchFamily="18" charset="0"/>
                <a:cs typeface="Times New Roman" panose="02020603050405020304" pitchFamily="18" charset="0"/>
              </a:rPr>
              <a:t>الماوس (الفارة)  (</a:t>
            </a:r>
            <a:r>
              <a:rPr lang="en-US" sz="4800" b="1" dirty="0">
                <a:latin typeface="Times New Roman" panose="02020603050405020304" pitchFamily="18" charset="0"/>
                <a:cs typeface="Times New Roman" panose="02020603050405020304" pitchFamily="18" charset="0"/>
              </a:rPr>
              <a:t>Mouse</a:t>
            </a:r>
            <a:r>
              <a:rPr lang="ar-IQ" sz="4800" b="1" dirty="0" smtClean="0">
                <a:latin typeface="Times New Roman" panose="02020603050405020304" pitchFamily="18" charset="0"/>
                <a:cs typeface="Times New Roman" panose="02020603050405020304" pitchFamily="18" charset="0"/>
              </a:rPr>
              <a:t>)</a:t>
            </a:r>
            <a:endParaRPr lang="ar-IQ" sz="4800" b="1" dirty="0"/>
          </a:p>
        </p:txBody>
      </p:sp>
      <p:sp>
        <p:nvSpPr>
          <p:cNvPr id="3" name="Content Placeholder 2"/>
          <p:cNvSpPr>
            <a:spLocks noGrp="1"/>
          </p:cNvSpPr>
          <p:nvPr>
            <p:ph idx="1"/>
          </p:nvPr>
        </p:nvSpPr>
        <p:spPr>
          <a:xfrm>
            <a:off x="1341884" y="1700808"/>
            <a:ext cx="9828586" cy="4666257"/>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هو جهاز صغير بحجم قبضة اليد يتم توصيله للحاسوب عبر سلك او بدون سلك ، ويعتبر من أجهزة التأشير (</a:t>
            </a:r>
            <a:r>
              <a:rPr lang="en-US" sz="3200" dirty="0" smtClean="0">
                <a:latin typeface="Times New Roman" panose="02020603050405020304" pitchFamily="18" charset="0"/>
                <a:cs typeface="Times New Roman" panose="02020603050405020304" pitchFamily="18" charset="0"/>
              </a:rPr>
              <a:t>Pointing Devices</a:t>
            </a:r>
            <a:r>
              <a:rPr lang="ar-IQ" sz="3200" dirty="0" smtClean="0">
                <a:latin typeface="Times New Roman" panose="02020603050405020304" pitchFamily="18" charset="0"/>
                <a:cs typeface="Times New Roman" panose="02020603050405020304" pitchFamily="18" charset="0"/>
              </a:rPr>
              <a:t>). الوظيفة الأساسية للماوس عندما يتم تحريكه هي تحويل حركة اليد الى إشارات يستطيع الحاسوب فهمها والتعامل معها، مما يحرك السهم المؤشر(</a:t>
            </a:r>
            <a:r>
              <a:rPr lang="en-US" sz="3200" dirty="0" smtClean="0">
                <a:latin typeface="Times New Roman" panose="02020603050405020304" pitchFamily="18" charset="0"/>
                <a:cs typeface="Times New Roman" panose="02020603050405020304" pitchFamily="18" charset="0"/>
              </a:rPr>
              <a:t>Mouse pointer</a:t>
            </a:r>
            <a:r>
              <a:rPr lang="ar-IQ" sz="3200" dirty="0" smtClean="0">
                <a:latin typeface="Times New Roman" panose="02020603050405020304" pitchFamily="18" charset="0"/>
                <a:cs typeface="Times New Roman" panose="02020603050405020304" pitchFamily="18" charset="0"/>
              </a:rPr>
              <a:t>  ) على الشاشة، ويمكن للمستخدم من تحديد أنواع الأفعال التي يقوم بها الحاسوب عند الضغط على احد مفاتيح الماوس سواء ضغطاً مفرداً او ضغطاً مزدوجاً.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186" t="15351" r="26186" b="22700"/>
          <a:stretch/>
        </p:blipFill>
        <p:spPr>
          <a:xfrm>
            <a:off x="7102524" y="3573016"/>
            <a:ext cx="216024" cy="391293"/>
          </a:xfrm>
          <a:prstGeom prst="rect">
            <a:avLst/>
          </a:prstGeom>
        </p:spPr>
      </p:pic>
    </p:spTree>
    <p:extLst>
      <p:ext uri="{BB962C8B-B14F-4D97-AF65-F5344CB8AC3E}">
        <p14:creationId xmlns:p14="http://schemas.microsoft.com/office/powerpoint/2010/main" val="2706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أنواع الماوس</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7868" y="1628800"/>
            <a:ext cx="10009112" cy="4522241"/>
          </a:xfrm>
        </p:spPr>
        <p:txBody>
          <a:bodyPr>
            <a:normAutofit/>
          </a:bodyPr>
          <a:lstStyle/>
          <a:p>
            <a:pPr marL="502920" indent="-457200" algn="just">
              <a:buFont typeface="+mj-lt"/>
              <a:buAutoNum type="arabicPeriod"/>
            </a:pPr>
            <a:r>
              <a:rPr lang="ar-IQ" sz="3200" dirty="0" smtClean="0">
                <a:latin typeface="Times New Roman" panose="02020603050405020304" pitchFamily="18" charset="0"/>
                <a:cs typeface="Times New Roman" panose="02020603050405020304" pitchFamily="18" charset="0"/>
              </a:rPr>
              <a:t>الماوس الميكانيكي (ذو الكرة)  </a:t>
            </a:r>
            <a:r>
              <a:rPr lang="en-US" sz="3200" dirty="0" smtClean="0">
                <a:latin typeface="Times New Roman" panose="02020603050405020304" pitchFamily="18" charset="0"/>
                <a:cs typeface="Times New Roman" panose="02020603050405020304" pitchFamily="18" charset="0"/>
              </a:rPr>
              <a:t> Mechanical (Wheel) Mouse</a:t>
            </a:r>
            <a:r>
              <a:rPr lang="ar-IQ" sz="3200" dirty="0" smtClean="0">
                <a:latin typeface="Times New Roman" panose="02020603050405020304" pitchFamily="18" charset="0"/>
                <a:cs typeface="Times New Roman" panose="02020603050405020304" pitchFamily="18" charset="0"/>
              </a:rPr>
              <a:t>:- يعتمد في التعرف على حركة الماوس على كرة داخل الماوس (وهذا النوع قليل الوجود في الأسواق حالياً)</a:t>
            </a:r>
          </a:p>
          <a:p>
            <a:pPr marL="502920" indent="-457200" algn="just">
              <a:buFont typeface="+mj-lt"/>
              <a:buAutoNum type="arabicPeriod"/>
            </a:pPr>
            <a:r>
              <a:rPr lang="ar-IQ" sz="3200" dirty="0" smtClean="0">
                <a:latin typeface="Times New Roman" panose="02020603050405020304" pitchFamily="18" charset="0"/>
                <a:cs typeface="Times New Roman" panose="02020603050405020304" pitchFamily="18" charset="0"/>
              </a:rPr>
              <a:t>الماوس الضوئي </a:t>
            </a:r>
            <a:r>
              <a:rPr lang="en-US" sz="3200" dirty="0" smtClean="0">
                <a:latin typeface="Times New Roman" panose="02020603050405020304" pitchFamily="18" charset="0"/>
                <a:cs typeface="Times New Roman" panose="02020603050405020304" pitchFamily="18" charset="0"/>
              </a:rPr>
              <a:t>Optical Mouse</a:t>
            </a:r>
            <a:r>
              <a:rPr lang="ar-IQ" sz="3200" dirty="0" smtClean="0">
                <a:latin typeface="Times New Roman" panose="02020603050405020304" pitchFamily="18" charset="0"/>
                <a:cs typeface="Times New Roman" panose="02020603050405020304" pitchFamily="18" charset="0"/>
              </a:rPr>
              <a:t>:- يعتمد على اتجاه شعاع من الضوء المركز اسفل الماوس.</a:t>
            </a:r>
          </a:p>
          <a:p>
            <a:pPr marL="502920" indent="-457200" algn="just">
              <a:buFont typeface="+mj-lt"/>
              <a:buAutoNum type="arabicPeriod"/>
            </a:pPr>
            <a:r>
              <a:rPr lang="ar-IQ" sz="3200" smtClean="0">
                <a:latin typeface="Times New Roman" panose="02020603050405020304" pitchFamily="18" charset="0"/>
                <a:cs typeface="Times New Roman" panose="02020603050405020304" pitchFamily="18" charset="0"/>
              </a:rPr>
              <a:t>الماوس </a:t>
            </a:r>
            <a:r>
              <a:rPr lang="ar-IQ" sz="3200" dirty="0" smtClean="0">
                <a:latin typeface="Times New Roman" panose="02020603050405020304" pitchFamily="18" charset="0"/>
                <a:cs typeface="Times New Roman" panose="02020603050405020304" pitchFamily="18" charset="0"/>
              </a:rPr>
              <a:t>الليزر </a:t>
            </a:r>
            <a:r>
              <a:rPr lang="en-US" sz="3200" dirty="0" smtClean="0">
                <a:latin typeface="Times New Roman" panose="02020603050405020304" pitchFamily="18" charset="0"/>
                <a:cs typeface="Times New Roman" panose="02020603050405020304" pitchFamily="18" charset="0"/>
              </a:rPr>
              <a:t>Laser Mouse</a:t>
            </a:r>
            <a:r>
              <a:rPr lang="ar-IQ" sz="3200" dirty="0" smtClean="0">
                <a:latin typeface="Times New Roman" panose="02020603050405020304" pitchFamily="18" charset="0"/>
                <a:cs typeface="Times New Roman" panose="02020603050405020304" pitchFamily="18" charset="0"/>
              </a:rPr>
              <a:t>:- وهو احدث أنواع الماوس, وهذا النوع اعلى دقة وسعراً من الماوس الضوئي, والدقة العالية لن يحتاجها الا المصممين المحترفين وأصحاب الألعاب السريعة والدقيقة.</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63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908" y="1772816"/>
            <a:ext cx="2466975" cy="1847851"/>
          </a:xfr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883" y="1772816"/>
            <a:ext cx="2390775" cy="1847852"/>
          </a:xfrm>
          <a:prstGeom prst="rect">
            <a:avLst/>
          </a:prstGeom>
          <a:ln>
            <a:solidFill>
              <a:schemeClr val="tx1"/>
            </a:solidFill>
          </a:ln>
        </p:spPr>
      </p:pic>
      <p:grpSp>
        <p:nvGrpSpPr>
          <p:cNvPr id="15" name="Group 14"/>
          <p:cNvGrpSpPr/>
          <p:nvPr/>
        </p:nvGrpSpPr>
        <p:grpSpPr>
          <a:xfrm>
            <a:off x="3321249" y="4543997"/>
            <a:ext cx="5170817" cy="1609725"/>
            <a:chOff x="3515883" y="4819582"/>
            <a:chExt cx="5170817" cy="160972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883" y="4819582"/>
              <a:ext cx="2590800" cy="1609725"/>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6939" y="4819582"/>
              <a:ext cx="2579761" cy="1609725"/>
            </a:xfrm>
            <a:prstGeom prst="rect">
              <a:avLst/>
            </a:prstGeom>
            <a:ln>
              <a:solidFill>
                <a:schemeClr val="tx1"/>
              </a:solidFill>
            </a:ln>
          </p:spPr>
        </p:pic>
      </p:grpSp>
      <p:sp>
        <p:nvSpPr>
          <p:cNvPr id="10" name="TextBox 9"/>
          <p:cNvSpPr txBox="1"/>
          <p:nvPr/>
        </p:nvSpPr>
        <p:spPr>
          <a:xfrm>
            <a:off x="2069215" y="3620667"/>
            <a:ext cx="2893335" cy="461665"/>
          </a:xfrm>
          <a:prstGeom prst="rect">
            <a:avLst/>
          </a:prstGeom>
          <a:noFill/>
          <a:ln>
            <a:solidFill>
              <a:schemeClr val="tx1"/>
            </a:solidFill>
          </a:ln>
        </p:spPr>
        <p:txBody>
          <a:bodyPr wrap="square" rtlCol="1">
            <a:spAutoFit/>
          </a:bodyPr>
          <a:lstStyle/>
          <a:p>
            <a:pPr algn="ctr"/>
            <a:r>
              <a:rPr lang="ar-IQ" sz="2400" b="1" dirty="0" smtClean="0">
                <a:latin typeface="Times New Roman" panose="02020603050405020304" pitchFamily="18" charset="0"/>
                <a:cs typeface="Times New Roman" panose="02020603050405020304" pitchFamily="18" charset="0"/>
              </a:rPr>
              <a:t>الماوس الميكانيكي</a:t>
            </a:r>
            <a:endParaRPr lang="ar-IQ" sz="240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6409218" y="1772816"/>
            <a:ext cx="4896543" cy="2259776"/>
            <a:chOff x="6382445" y="2132855"/>
            <a:chExt cx="4896543" cy="2259776"/>
          </a:xfrm>
        </p:grpSpPr>
        <p:grpSp>
          <p:nvGrpSpPr>
            <p:cNvPr id="13" name="Group 12"/>
            <p:cNvGrpSpPr/>
            <p:nvPr/>
          </p:nvGrpSpPr>
          <p:grpSpPr>
            <a:xfrm>
              <a:off x="6382445" y="2132855"/>
              <a:ext cx="4896543" cy="1728193"/>
              <a:chOff x="6382445" y="2132855"/>
              <a:chExt cx="4896543" cy="1728193"/>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2445" y="2132855"/>
                <a:ext cx="2304256" cy="1728193"/>
              </a:xfrm>
              <a:prstGeom prst="rect">
                <a:avLst/>
              </a:prstGeom>
              <a:ln>
                <a:solidFill>
                  <a:schemeClr val="tx1"/>
                </a:solidFill>
              </a:ln>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7266" t="3499" r="9034" b="5782"/>
              <a:stretch/>
            </p:blipFill>
            <p:spPr>
              <a:xfrm>
                <a:off x="8686700" y="2132855"/>
                <a:ext cx="2592288" cy="1728193"/>
              </a:xfrm>
              <a:prstGeom prst="rect">
                <a:avLst/>
              </a:prstGeom>
              <a:ln>
                <a:solidFill>
                  <a:schemeClr val="tx1"/>
                </a:solidFill>
              </a:ln>
            </p:spPr>
          </p:pic>
        </p:grpSp>
        <p:sp>
          <p:nvSpPr>
            <p:cNvPr id="11" name="TextBox 10"/>
            <p:cNvSpPr txBox="1"/>
            <p:nvPr/>
          </p:nvSpPr>
          <p:spPr>
            <a:xfrm>
              <a:off x="7860432" y="3930966"/>
              <a:ext cx="2520280" cy="461665"/>
            </a:xfrm>
            <a:prstGeom prst="rect">
              <a:avLst/>
            </a:prstGeom>
            <a:noFill/>
            <a:ln>
              <a:solidFill>
                <a:schemeClr val="tx1"/>
              </a:solidFill>
            </a:ln>
          </p:spPr>
          <p:txBody>
            <a:bodyPr wrap="square" rtlCol="1">
              <a:spAutoFit/>
            </a:bodyPr>
            <a:lstStyle/>
            <a:p>
              <a:pPr algn="ctr"/>
              <a:r>
                <a:rPr lang="ar-IQ" sz="2400" b="1" dirty="0" smtClean="0">
                  <a:latin typeface="Times New Roman" panose="02020603050405020304" pitchFamily="18" charset="0"/>
                  <a:cs typeface="Times New Roman" panose="02020603050405020304" pitchFamily="18" charset="0"/>
                </a:rPr>
                <a:t>الماوس الضوئي</a:t>
              </a:r>
              <a:endParaRPr lang="ar-IQ" sz="2400" b="1"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4486695" y="6153722"/>
            <a:ext cx="2893335" cy="461665"/>
          </a:xfrm>
          <a:prstGeom prst="rect">
            <a:avLst/>
          </a:prstGeom>
          <a:noFill/>
          <a:ln>
            <a:solidFill>
              <a:schemeClr val="tx1"/>
            </a:solidFill>
          </a:ln>
        </p:spPr>
        <p:txBody>
          <a:bodyPr wrap="square" rtlCol="1">
            <a:spAutoFit/>
          </a:bodyPr>
          <a:lstStyle/>
          <a:p>
            <a:pPr algn="ctr"/>
            <a:r>
              <a:rPr lang="ar-IQ" sz="2400" b="1" dirty="0" smtClean="0">
                <a:latin typeface="Times New Roman" panose="02020603050405020304" pitchFamily="18" charset="0"/>
                <a:cs typeface="Times New Roman" panose="02020603050405020304" pitchFamily="18" charset="0"/>
              </a:rPr>
              <a:t>الماوس الليزر</a:t>
            </a:r>
            <a:endParaRPr lang="ar-IQ" sz="2400" b="1" dirty="0">
              <a:latin typeface="Times New Roman" panose="02020603050405020304" pitchFamily="18" charset="0"/>
              <a:cs typeface="Times New Roman" panose="02020603050405020304" pitchFamily="18" charset="0"/>
            </a:endParaRPr>
          </a:p>
        </p:txBody>
      </p:sp>
      <p:sp>
        <p:nvSpPr>
          <p:cNvPr id="17" name="Title 1"/>
          <p:cNvSpPr>
            <a:spLocks noGrp="1"/>
          </p:cNvSpPr>
          <p:nvPr>
            <p:ph type="title"/>
          </p:nvPr>
        </p:nvSpPr>
        <p:spPr>
          <a:xfrm>
            <a:off x="1522414" y="319088"/>
            <a:ext cx="9144000" cy="877664"/>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أنواع الماوس</a:t>
            </a:r>
            <a:endParaRPr lang="ar-IQ"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13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27" y="188640"/>
            <a:ext cx="9756574" cy="864096"/>
          </a:xfrm>
        </p:spPr>
        <p:txBody>
          <a:bodyPr>
            <a:normAutofit fontScale="90000"/>
          </a:bodyPr>
          <a:lstStyle/>
          <a:p>
            <a:pPr algn="ctr"/>
            <a:r>
              <a:rPr lang="ar-IQ" sz="4800" b="1" dirty="0" smtClean="0">
                <a:latin typeface="Times New Roman" panose="02020603050405020304" pitchFamily="18" charset="0"/>
                <a:cs typeface="Times New Roman" panose="02020603050405020304" pitchFamily="18" charset="0"/>
              </a:rPr>
              <a:t>ربط الماوس الضوئي </a:t>
            </a:r>
            <a:r>
              <a:rPr lang="ar-IQ" sz="4800" b="1" dirty="0" err="1" smtClean="0">
                <a:latin typeface="Times New Roman" panose="02020603050405020304" pitchFamily="18" charset="0"/>
                <a:cs typeface="Times New Roman" panose="02020603050405020304" pitchFamily="18" charset="0"/>
              </a:rPr>
              <a:t>والليزري</a:t>
            </a:r>
            <a:r>
              <a:rPr lang="ar-IQ" sz="4800" b="1" dirty="0" smtClean="0">
                <a:latin typeface="Times New Roman" panose="02020603050405020304" pitchFamily="18" charset="0"/>
                <a:cs typeface="Times New Roman" panose="02020603050405020304" pitchFamily="18" charset="0"/>
              </a:rPr>
              <a:t> بالحاسوب عن طريق:-</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8093" y="1628800"/>
            <a:ext cx="10332642" cy="4882281"/>
          </a:xfrm>
        </p:spPr>
        <p:txBody>
          <a:bodyPr>
            <a:noAutofit/>
          </a:bodyPr>
          <a:lstStyle/>
          <a:p>
            <a:pPr marL="502920" indent="-457200" algn="just">
              <a:buFont typeface="+mj-lt"/>
              <a:buAutoNum type="arabicPeriod"/>
            </a:pPr>
            <a:r>
              <a:rPr lang="ar-IQ" sz="2800" dirty="0" smtClean="0">
                <a:latin typeface="Times New Roman" panose="02020603050405020304" pitchFamily="18" charset="0"/>
                <a:cs typeface="Times New Roman" panose="02020603050405020304" pitchFamily="18" charset="0"/>
              </a:rPr>
              <a:t>ماوس سلكي “</a:t>
            </a:r>
            <a:r>
              <a:rPr lang="en-US" sz="2800" dirty="0" smtClean="0">
                <a:latin typeface="Times New Roman" panose="02020603050405020304" pitchFamily="18" charset="0"/>
                <a:cs typeface="Times New Roman" panose="02020603050405020304" pitchFamily="18" charset="0"/>
              </a:rPr>
              <a:t>Wire</a:t>
            </a:r>
            <a:r>
              <a:rPr lang="ar-IQ" sz="2800" dirty="0" smtClean="0">
                <a:latin typeface="Times New Roman" panose="02020603050405020304" pitchFamily="18" charset="0"/>
                <a:cs typeface="Times New Roman" panose="02020603050405020304" pitchFamily="18" charset="0"/>
              </a:rPr>
              <a:t>" عن طريق سلك يوصل الماوس بالحاسوب، ويوجد نوعين </a:t>
            </a:r>
            <a:r>
              <a:rPr lang="en-US" sz="2800" dirty="0" smtClean="0">
                <a:latin typeface="Times New Roman" panose="02020603050405020304" pitchFamily="18" charset="0"/>
                <a:cs typeface="Times New Roman" panose="02020603050405020304" pitchFamily="18" charset="0"/>
              </a:rPr>
              <a:t>USB</a:t>
            </a:r>
            <a:r>
              <a:rPr lang="ar-IQ" sz="2800" dirty="0" smtClean="0">
                <a:latin typeface="Times New Roman" panose="02020603050405020304" pitchFamily="18" charset="0"/>
                <a:cs typeface="Times New Roman" panose="02020603050405020304" pitchFamily="18" charset="0"/>
              </a:rPr>
              <a:t> و </a:t>
            </a:r>
            <a:r>
              <a:rPr lang="en-US" sz="2800" dirty="0" smtClean="0">
                <a:latin typeface="Times New Roman" panose="02020603050405020304" pitchFamily="18" charset="0"/>
                <a:cs typeface="Times New Roman" panose="02020603050405020304" pitchFamily="18" charset="0"/>
              </a:rPr>
              <a:t>PS2</a:t>
            </a:r>
            <a:r>
              <a:rPr lang="ar-IQ" sz="2800" dirty="0" smtClean="0">
                <a:latin typeface="Times New Roman" panose="02020603050405020304" pitchFamily="18" charset="0"/>
                <a:cs typeface="Times New Roman" panose="02020603050405020304" pitchFamily="18" charset="0"/>
              </a:rPr>
              <a:t> و </a:t>
            </a:r>
            <a:r>
              <a:rPr lang="en-US" sz="2800" dirty="0" smtClean="0">
                <a:latin typeface="Times New Roman" panose="02020603050405020304" pitchFamily="18" charset="0"/>
                <a:cs typeface="Times New Roman" panose="02020603050405020304" pitchFamily="18" charset="0"/>
              </a:rPr>
              <a:t>USB</a:t>
            </a:r>
            <a:r>
              <a:rPr lang="ar-IQ" sz="2800" dirty="0" smtClean="0">
                <a:latin typeface="Times New Roman" panose="02020603050405020304" pitchFamily="18" charset="0"/>
                <a:cs typeface="Times New Roman" panose="02020603050405020304" pitchFamily="18" charset="0"/>
              </a:rPr>
              <a:t> افضل اذا كان المنفذ (</a:t>
            </a:r>
            <a:r>
              <a:rPr lang="en-US" sz="2800" dirty="0" smtClean="0">
                <a:latin typeface="Times New Roman" panose="02020603050405020304" pitchFamily="18" charset="0"/>
                <a:cs typeface="Times New Roman" panose="02020603050405020304" pitchFamily="18" charset="0"/>
              </a:rPr>
              <a:t>Port</a:t>
            </a:r>
            <a:r>
              <a:rPr lang="ar-IQ" sz="2800" dirty="0" smtClean="0">
                <a:latin typeface="Times New Roman" panose="02020603050405020304" pitchFamily="18" charset="0"/>
                <a:cs typeface="Times New Roman" panose="02020603050405020304" pitchFamily="18" charset="0"/>
              </a:rPr>
              <a:t>) متوفر.</a:t>
            </a:r>
          </a:p>
          <a:p>
            <a:pPr marL="502920" indent="-457200" algn="just">
              <a:buFont typeface="+mj-lt"/>
              <a:buAutoNum type="arabicPeriod"/>
            </a:pPr>
            <a:r>
              <a:rPr lang="ar-IQ" sz="2800" dirty="0" smtClean="0">
                <a:latin typeface="Times New Roman" panose="02020603050405020304" pitchFamily="18" charset="0"/>
                <a:cs typeface="Times New Roman" panose="02020603050405020304" pitchFamily="18" charset="0"/>
              </a:rPr>
              <a:t>ماوس لاسلكي باستخدام الموجات الراديوية “</a:t>
            </a:r>
            <a:r>
              <a:rPr lang="en-US" sz="2800" dirty="0" smtClean="0">
                <a:latin typeface="Times New Roman" panose="02020603050405020304" pitchFamily="18" charset="0"/>
                <a:cs typeface="Times New Roman" panose="02020603050405020304" pitchFamily="18" charset="0"/>
              </a:rPr>
              <a:t>RF Wireless</a:t>
            </a:r>
            <a:r>
              <a:rPr lang="ar-IQ" sz="2800" dirty="0" smtClean="0">
                <a:latin typeface="Times New Roman" panose="02020603050405020304" pitchFamily="18" charset="0"/>
                <a:cs typeface="Times New Roman" panose="02020603050405020304" pitchFamily="18" charset="0"/>
              </a:rPr>
              <a:t>"  هذا النوع يتصل بالحاسوب بدون اسلاك لحرية الاستخدام وتقليل الاسلاك و </a:t>
            </a:r>
            <a:r>
              <a:rPr lang="en-US" sz="2800" dirty="0" smtClean="0">
                <a:latin typeface="Times New Roman" panose="02020603050405020304" pitchFamily="18" charset="0"/>
                <a:cs typeface="Times New Roman" panose="02020603050405020304" pitchFamily="18" charset="0"/>
              </a:rPr>
              <a:t>RF</a:t>
            </a:r>
            <a:r>
              <a:rPr lang="ar-IQ" sz="2800" dirty="0" smtClean="0">
                <a:latin typeface="Times New Roman" panose="02020603050405020304" pitchFamily="18" charset="0"/>
                <a:cs typeface="Times New Roman" panose="02020603050405020304" pitchFamily="18" charset="0"/>
              </a:rPr>
              <a:t> هي الأكثر شعبية فيما يتعلق بالماوس اللاسلكي، ولكن يعيبه ضرورة استخدام وصلة استقبال يتم شبكها بمنفذ </a:t>
            </a:r>
            <a:r>
              <a:rPr lang="en-US" sz="2800" dirty="0" smtClean="0">
                <a:latin typeface="Times New Roman" panose="02020603050405020304" pitchFamily="18" charset="0"/>
                <a:cs typeface="Times New Roman" panose="02020603050405020304" pitchFamily="18" charset="0"/>
              </a:rPr>
              <a:t>USB</a:t>
            </a:r>
            <a:r>
              <a:rPr lang="ar-IQ" sz="2800" dirty="0" smtClean="0">
                <a:latin typeface="Times New Roman" panose="02020603050405020304" pitchFamily="18" charset="0"/>
                <a:cs typeface="Times New Roman" panose="02020603050405020304" pitchFamily="18" charset="0"/>
              </a:rPr>
              <a:t> ، وبالرغم من صغر هذه الوصلة الا انها قد تضايق أصحاب الحواسيب المحمولة والذين يرغبون بتوفير منفذ </a:t>
            </a:r>
            <a:r>
              <a:rPr lang="en-US" sz="2800" dirty="0" smtClean="0">
                <a:latin typeface="Times New Roman" panose="02020603050405020304" pitchFamily="18" charset="0"/>
                <a:cs typeface="Times New Roman" panose="02020603050405020304" pitchFamily="18" charset="0"/>
              </a:rPr>
              <a:t>USB</a:t>
            </a:r>
            <a:r>
              <a:rPr lang="ar-IQ" sz="2800" dirty="0" smtClean="0">
                <a:latin typeface="Times New Roman" panose="02020603050405020304" pitchFamily="18" charset="0"/>
                <a:cs typeface="Times New Roman" panose="02020603050405020304" pitchFamily="18" charset="0"/>
              </a:rPr>
              <a:t>.</a:t>
            </a:r>
          </a:p>
          <a:p>
            <a:pPr marL="502920" indent="-457200" algn="just">
              <a:buFont typeface="+mj-lt"/>
              <a:buAutoNum type="arabicPeriod"/>
            </a:pPr>
            <a:r>
              <a:rPr lang="ar-IQ" sz="2800" dirty="0" smtClean="0">
                <a:latin typeface="Times New Roman" panose="02020603050405020304" pitchFamily="18" charset="0"/>
                <a:cs typeface="Times New Roman" panose="02020603050405020304" pitchFamily="18" charset="0"/>
              </a:rPr>
              <a:t>ماوس لاسلكي باستخدام البلوتوث “</a:t>
            </a:r>
            <a:r>
              <a:rPr lang="en-US" sz="2800" dirty="0" smtClean="0">
                <a:latin typeface="Times New Roman" panose="02020603050405020304" pitchFamily="18" charset="0"/>
                <a:cs typeface="Times New Roman" panose="02020603050405020304" pitchFamily="18" charset="0"/>
              </a:rPr>
              <a:t>Bluetooth Wireless</a:t>
            </a:r>
            <a:r>
              <a:rPr lang="ar-IQ" sz="2800" dirty="0" smtClean="0">
                <a:latin typeface="Times New Roman" panose="02020603050405020304" pitchFamily="18" charset="0"/>
                <a:cs typeface="Times New Roman" panose="02020603050405020304" pitchFamily="18" charset="0"/>
              </a:rPr>
              <a:t> " نوع جديد نسبياً ولكن استخدامه شائع مع الحاسوب المحمول، يتميز بأنه لا حاجة لربط  أي وصلة بالحاسوب اذا كان الحاسوب يحتوي على خاصية البلوتوث، وبخلاف ذلك يستخدم وصلة استقبال متشابهة لماوس </a:t>
            </a:r>
            <a:r>
              <a:rPr lang="en-US" sz="2800" dirty="0" smtClean="0">
                <a:latin typeface="Times New Roman" panose="02020603050405020304" pitchFamily="18" charset="0"/>
                <a:cs typeface="Times New Roman" panose="02020603050405020304" pitchFamily="18" charset="0"/>
              </a:rPr>
              <a:t>RF</a:t>
            </a:r>
            <a:r>
              <a:rPr lang="ar-IQ" sz="2800" dirty="0" smtClean="0">
                <a:latin typeface="Times New Roman" panose="02020603050405020304" pitchFamily="18" charset="0"/>
                <a:cs typeface="Times New Roman" panose="02020603050405020304" pitchFamily="18" charset="0"/>
              </a:rPr>
              <a:t> .</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3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أنواع مختلفة من الماوس</a:t>
            </a:r>
            <a:endParaRPr lang="ar-IQ" sz="4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7028" b="20506"/>
          <a:stretch/>
        </p:blipFill>
        <p:spPr>
          <a:xfrm>
            <a:off x="7254780" y="2132856"/>
            <a:ext cx="3824284" cy="29523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280" y="2132856"/>
            <a:ext cx="2857500" cy="28575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600" t="9410" r="14709" b="6200"/>
          <a:stretch/>
        </p:blipFill>
        <p:spPr>
          <a:xfrm>
            <a:off x="1053852" y="2492896"/>
            <a:ext cx="2993276" cy="1915697"/>
          </a:xfrm>
          <a:prstGeom prst="rect">
            <a:avLst/>
          </a:prstGeom>
        </p:spPr>
      </p:pic>
      <p:sp>
        <p:nvSpPr>
          <p:cNvPr id="8" name="TextBox 7"/>
          <p:cNvSpPr txBox="1"/>
          <p:nvPr/>
        </p:nvSpPr>
        <p:spPr>
          <a:xfrm>
            <a:off x="7894612" y="5278388"/>
            <a:ext cx="2771802" cy="461665"/>
          </a:xfrm>
          <a:prstGeom prst="rect">
            <a:avLst/>
          </a:prstGeom>
          <a:noFill/>
        </p:spPr>
        <p:txBody>
          <a:bodyPr wrap="square" rtlCol="1">
            <a:spAutoFit/>
          </a:bodyPr>
          <a:lstStyle/>
          <a:p>
            <a:pPr algn="ctr"/>
            <a:r>
              <a:rPr lang="ar-IQ" sz="2400" b="1" dirty="0" smtClean="0">
                <a:latin typeface="Times New Roman" panose="02020603050405020304" pitchFamily="18" charset="0"/>
                <a:cs typeface="Times New Roman" panose="02020603050405020304" pitchFamily="18" charset="0"/>
              </a:rPr>
              <a:t>ماوس سلكي</a:t>
            </a:r>
            <a:endParaRPr lang="ar-IQ"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08513" y="5248331"/>
            <a:ext cx="2771802" cy="830997"/>
          </a:xfrm>
          <a:prstGeom prst="rect">
            <a:avLst/>
          </a:prstGeom>
          <a:noFill/>
        </p:spPr>
        <p:txBody>
          <a:bodyPr wrap="square" rtlCol="1">
            <a:spAutoFit/>
          </a:bodyPr>
          <a:lstStyle/>
          <a:p>
            <a:pPr algn="ctr" rtl="1"/>
            <a:r>
              <a:rPr lang="ar-IQ" sz="2400" b="1" dirty="0" smtClean="0">
                <a:latin typeface="Times New Roman" panose="02020603050405020304" pitchFamily="18" charset="0"/>
                <a:cs typeface="Times New Roman" panose="02020603050405020304" pitchFamily="18" charset="0"/>
              </a:rPr>
              <a:t>ماوس لاسلكي باستخدام الموجات الراديوية </a:t>
            </a:r>
            <a:r>
              <a:rPr lang="en-US" sz="2400" b="1" dirty="0" smtClean="0">
                <a:latin typeface="Times New Roman" panose="02020603050405020304" pitchFamily="18" charset="0"/>
                <a:cs typeface="Times New Roman" panose="02020603050405020304" pitchFamily="18" charset="0"/>
              </a:rPr>
              <a:t>RF</a:t>
            </a:r>
            <a:endParaRPr lang="ar-IQ"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259663" y="5220428"/>
            <a:ext cx="2771802" cy="830997"/>
          </a:xfrm>
          <a:prstGeom prst="rect">
            <a:avLst/>
          </a:prstGeom>
          <a:noFill/>
        </p:spPr>
        <p:txBody>
          <a:bodyPr wrap="square" rtlCol="1">
            <a:spAutoFit/>
          </a:bodyPr>
          <a:lstStyle/>
          <a:p>
            <a:pPr algn="ctr" rtl="1"/>
            <a:r>
              <a:rPr lang="ar-IQ" sz="2400" b="1" dirty="0" smtClean="0">
                <a:latin typeface="Times New Roman" panose="02020603050405020304" pitchFamily="18" charset="0"/>
                <a:cs typeface="Times New Roman" panose="02020603050405020304" pitchFamily="18" charset="0"/>
              </a:rPr>
              <a:t>ماوس لاسلكي باستخدام البلوتوث </a:t>
            </a:r>
            <a:r>
              <a:rPr lang="en-US" sz="2400" b="1" dirty="0" smtClean="0">
                <a:latin typeface="Times New Roman" panose="02020603050405020304" pitchFamily="18" charset="0"/>
                <a:cs typeface="Times New Roman" panose="02020603050405020304" pitchFamily="18" charset="0"/>
              </a:rPr>
              <a:t>Bluetooth</a:t>
            </a:r>
            <a:endParaRPr lang="ar-IQ"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كرة التعقب </a:t>
            </a:r>
            <a:r>
              <a:rPr lang="en-US" sz="4800" b="1" dirty="0" smtClean="0">
                <a:latin typeface="Times New Roman" panose="02020603050405020304" pitchFamily="18" charset="0"/>
                <a:cs typeface="Times New Roman" panose="02020603050405020304" pitchFamily="18" charset="0"/>
              </a:rPr>
              <a:t>Trackball</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66220" y="1988840"/>
            <a:ext cx="6696744" cy="3960440"/>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تعد من أجهزة التأشير ، تتكون من كرة في الأعلى، تستند الى بكرتين متعامدتين تترجمان حركة الكرة الرأسية والافقية على الشاشة. لكرة التعقب عادة زر (او اكثر) للقيام بأفعال أخرى. مكان الكرة ثابت وتدار باليد، اما حاليا فقد تم استبدال الكرتين المتعامدتين بالضوء والليزر </a:t>
            </a:r>
            <a:endParaRPr lang="ar-IQ"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147" t="22557" r="4640" b="7717"/>
          <a:stretch/>
        </p:blipFill>
        <p:spPr>
          <a:xfrm>
            <a:off x="837828" y="2060848"/>
            <a:ext cx="3240360" cy="2448272"/>
          </a:xfrm>
          <a:prstGeom prst="rect">
            <a:avLst/>
          </a:prstGeom>
        </p:spPr>
      </p:pic>
    </p:spTree>
    <p:extLst>
      <p:ext uri="{BB962C8B-B14F-4D97-AF65-F5344CB8AC3E}">
        <p14:creationId xmlns:p14="http://schemas.microsoft.com/office/powerpoint/2010/main" val="62594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48769"/>
            <a:ext cx="9144000" cy="1021680"/>
          </a:xfrm>
        </p:spPr>
        <p:txBody>
          <a:bodyPr>
            <a:normAutofit/>
          </a:bodyPr>
          <a:lstStyle/>
          <a:p>
            <a:pPr algn="ctr"/>
            <a:r>
              <a:rPr lang="ar-IQ" sz="4800" b="1" dirty="0">
                <a:latin typeface="Times New Roman" panose="02020603050405020304" pitchFamily="18" charset="0"/>
                <a:cs typeface="Times New Roman" panose="02020603050405020304" pitchFamily="18" charset="0"/>
              </a:rPr>
              <a:t>لوحة اللمس (</a:t>
            </a:r>
            <a:r>
              <a:rPr lang="en-US" sz="4800" b="1" dirty="0">
                <a:latin typeface="Times New Roman" panose="02020603050405020304" pitchFamily="18" charset="0"/>
                <a:cs typeface="Times New Roman" panose="02020603050405020304" pitchFamily="18" charset="0"/>
              </a:rPr>
              <a:t>Touchpad</a:t>
            </a:r>
            <a:r>
              <a:rPr lang="ar-IQ" sz="4800" b="1" dirty="0" smtClean="0">
                <a:latin typeface="Times New Roman" panose="02020603050405020304" pitchFamily="18" charset="0"/>
                <a:cs typeface="Times New Roman" panose="02020603050405020304" pitchFamily="18" charset="0"/>
              </a:rPr>
              <a:t>)</a:t>
            </a:r>
            <a:endParaRPr lang="ar-IQ" sz="4800" b="1" dirty="0"/>
          </a:p>
        </p:txBody>
      </p:sp>
      <p:sp>
        <p:nvSpPr>
          <p:cNvPr id="3" name="Content Placeholder 2"/>
          <p:cNvSpPr>
            <a:spLocks noGrp="1"/>
          </p:cNvSpPr>
          <p:nvPr>
            <p:ph idx="1"/>
          </p:nvPr>
        </p:nvSpPr>
        <p:spPr>
          <a:xfrm>
            <a:off x="4678767" y="2276872"/>
            <a:ext cx="6624736" cy="4111352"/>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هو سطح حساس للمس بمساحة عدة سنتمترات مربعة, يمكن استخدامه بدلا من الماوس عن طريق تحريك اصبع على هذا السطح. وهي أداة منتشرة في الحواسيب المحمولة. ويأتي كجزء ثابت في الحواسيب المحمولة، ويمكن ان تأتي كجزء يمكن ربطه او فصله عن الحاسوب عن طريق منفذ </a:t>
            </a:r>
            <a:r>
              <a:rPr lang="en-US" sz="2800" dirty="0" smtClean="0">
                <a:latin typeface="Times New Roman" panose="02020603050405020304" pitchFamily="18" charset="0"/>
                <a:cs typeface="Times New Roman" panose="02020603050405020304" pitchFamily="18" charset="0"/>
              </a:rPr>
              <a:t>USB</a:t>
            </a:r>
            <a:r>
              <a:rPr lang="ar-IQ" sz="2800" dirty="0" smtClean="0">
                <a:latin typeface="Times New Roman" panose="02020603050405020304" pitchFamily="18" charset="0"/>
                <a:cs typeface="Times New Roman" panose="02020603050405020304" pitchFamily="18" charset="0"/>
              </a:rPr>
              <a:t>.</a:t>
            </a:r>
            <a:endParaRPr lang="ar-IQ"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743"/>
          <a:stretch/>
        </p:blipFill>
        <p:spPr>
          <a:xfrm>
            <a:off x="849634" y="4149080"/>
            <a:ext cx="3804617" cy="27089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58" y="1921613"/>
            <a:ext cx="3312368" cy="2297430"/>
          </a:xfrm>
          <a:prstGeom prst="rect">
            <a:avLst/>
          </a:prstGeom>
        </p:spPr>
      </p:pic>
    </p:spTree>
    <p:extLst>
      <p:ext uri="{BB962C8B-B14F-4D97-AF65-F5344CB8AC3E}">
        <p14:creationId xmlns:p14="http://schemas.microsoft.com/office/powerpoint/2010/main" val="19867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800" b="1" dirty="0">
                <a:latin typeface="Times New Roman" panose="02020603050405020304" pitchFamily="18" charset="0"/>
                <a:cs typeface="Times New Roman" panose="02020603050405020304" pitchFamily="18" charset="0"/>
              </a:rPr>
              <a:t>الشاشة الحساسة للمس (</a:t>
            </a:r>
            <a:r>
              <a:rPr lang="en-US" sz="4800" b="1" dirty="0">
                <a:latin typeface="Times New Roman" panose="02020603050405020304" pitchFamily="18" charset="0"/>
                <a:cs typeface="Times New Roman" panose="02020603050405020304" pitchFamily="18" charset="0"/>
              </a:rPr>
              <a:t>Touch Screen </a:t>
            </a:r>
            <a:r>
              <a:rPr lang="ar-IQ" sz="4800" b="1" dirty="0" smtClean="0">
                <a:latin typeface="Times New Roman" panose="02020603050405020304" pitchFamily="18" charset="0"/>
                <a:cs typeface="Times New Roman" panose="02020603050405020304" pitchFamily="18" charset="0"/>
              </a:rPr>
              <a:t>)</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18348" y="2276872"/>
            <a:ext cx="5666235" cy="2304256"/>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تعطي هذه الشاشة إمكانية للمستخدم من التحكم بالحاسوب بواسطة لمس الاصبع للشاشة بطريقة مباشرة او عن طريق أداة تشبه القلم.</a:t>
            </a:r>
            <a:endParaRPr lang="ar-IQ" sz="32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621804" y="1916832"/>
            <a:ext cx="4555707" cy="4162201"/>
            <a:chOff x="674609" y="1643063"/>
            <a:chExt cx="5422377" cy="48242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827" y="1643063"/>
              <a:ext cx="2520281" cy="228297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121" y="1643063"/>
              <a:ext cx="2594865" cy="22829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09" y="4149079"/>
              <a:ext cx="2827515" cy="231822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121" y="4149079"/>
              <a:ext cx="2592293" cy="2318221"/>
            </a:xfrm>
            <a:prstGeom prst="rect">
              <a:avLst/>
            </a:prstGeom>
          </p:spPr>
        </p:pic>
      </p:grpSp>
    </p:spTree>
    <p:extLst>
      <p:ext uri="{BB962C8B-B14F-4D97-AF65-F5344CB8AC3E}">
        <p14:creationId xmlns:p14="http://schemas.microsoft.com/office/powerpoint/2010/main" val="321639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64" y="139734"/>
            <a:ext cx="8676458" cy="1143000"/>
          </a:xfrm>
          <a:ln>
            <a:no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ar-IQ" sz="4800" b="1" dirty="0" smtClean="0">
                <a:solidFill>
                  <a:srgbClr val="C00000"/>
                </a:solidFill>
                <a:latin typeface="Times New Roman" panose="02020603050405020304" pitchFamily="18" charset="0"/>
                <a:cs typeface="Times New Roman" panose="02020603050405020304" pitchFamily="18" charset="0"/>
              </a:rPr>
              <a:t>تعريف الحاسب الالي</a:t>
            </a:r>
            <a:endParaRPr lang="ar-IQ" sz="4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14511" y="1824043"/>
            <a:ext cx="6552288" cy="1318514"/>
          </a:xfrm>
        </p:spPr>
        <p:txBody>
          <a:bodyPr>
            <a:normAutofit lnSpcReduction="10000"/>
          </a:bodyPr>
          <a:lstStyle/>
          <a:p>
            <a:pPr algn="just"/>
            <a:r>
              <a:rPr lang="ar-SA" sz="3200" dirty="0">
                <a:latin typeface="Times New Roman" panose="02020603050405020304" pitchFamily="18" charset="0"/>
                <a:cs typeface="Times New Roman" panose="02020603050405020304" pitchFamily="18" charset="0"/>
              </a:rPr>
              <a:t>مرّ الحاسب الآلي بمراحل عديدة ومعقّدة حتى وصل إلى ما هو عليه الآن من سهولة الاستخدام وصغر الحجم وتوفّره لكافة شرائح المجتمع</a:t>
            </a:r>
            <a:r>
              <a:rPr lang="ar-SA" sz="3200" dirty="0" smtClean="0">
                <a:latin typeface="Times New Roman" panose="02020603050405020304" pitchFamily="18" charset="0"/>
                <a:cs typeface="Times New Roman" panose="02020603050405020304" pitchFamily="18" charset="0"/>
              </a:rPr>
              <a:t>...</a:t>
            </a:r>
            <a:endParaRPr lang="ar-IQ" sz="3200" dirty="0" smtClean="0">
              <a:latin typeface="Times New Roman" panose="02020603050405020304" pitchFamily="18" charset="0"/>
              <a:cs typeface="Times New Roman" panose="02020603050405020304" pitchFamily="18" charset="0"/>
            </a:endParaRPr>
          </a:p>
          <a:p>
            <a:pPr algn="just"/>
            <a:endParaRPr lang="ar-IQ"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65" y="1468091"/>
            <a:ext cx="3600400" cy="2030418"/>
          </a:xfrm>
          <a:prstGeom prst="rect">
            <a:avLst/>
          </a:prstGeom>
          <a:ln>
            <a:noFill/>
          </a:ln>
          <a:effectLst/>
          <a:scene3d>
            <a:camera prst="obliqueBottomLeft"/>
            <a:lightRig rig="threePt" dir="t"/>
          </a:scene3d>
        </p:spPr>
      </p:pic>
      <p:grpSp>
        <p:nvGrpSpPr>
          <p:cNvPr id="6" name="Group 5"/>
          <p:cNvGrpSpPr/>
          <p:nvPr/>
        </p:nvGrpSpPr>
        <p:grpSpPr>
          <a:xfrm>
            <a:off x="2877691" y="4990019"/>
            <a:ext cx="6695000" cy="1799731"/>
            <a:chOff x="1331640" y="2420888"/>
            <a:chExt cx="6696744" cy="1800200"/>
          </a:xfrm>
        </p:grpSpPr>
        <p:grpSp>
          <p:nvGrpSpPr>
            <p:cNvPr id="7" name="Group 6"/>
            <p:cNvGrpSpPr/>
            <p:nvPr/>
          </p:nvGrpSpPr>
          <p:grpSpPr>
            <a:xfrm>
              <a:off x="1475656" y="2787318"/>
              <a:ext cx="6408712" cy="1391379"/>
              <a:chOff x="1475656" y="2787318"/>
              <a:chExt cx="6408712" cy="1391379"/>
            </a:xfrm>
          </p:grpSpPr>
          <p:sp>
            <p:nvSpPr>
              <p:cNvPr id="9" name="Rectangle 8"/>
              <p:cNvSpPr/>
              <p:nvPr/>
            </p:nvSpPr>
            <p:spPr>
              <a:xfrm>
                <a:off x="3563888" y="2787318"/>
                <a:ext cx="2232248" cy="9297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799"/>
              </a:p>
            </p:txBody>
          </p:sp>
          <p:sp>
            <p:nvSpPr>
              <p:cNvPr id="10" name="TextBox 9"/>
              <p:cNvSpPr txBox="1"/>
              <p:nvPr/>
            </p:nvSpPr>
            <p:spPr>
              <a:xfrm>
                <a:off x="3779912" y="2924944"/>
                <a:ext cx="1872208" cy="646331"/>
              </a:xfrm>
              <a:prstGeom prst="rect">
                <a:avLst/>
              </a:prstGeom>
              <a:noFill/>
            </p:spPr>
            <p:txBody>
              <a:bodyPr wrap="square" rtlCol="1">
                <a:spAutoFit/>
              </a:bodyPr>
              <a:lstStyle/>
              <a:p>
                <a:pPr algn="ctr"/>
                <a:r>
                  <a:rPr lang="ar-SA" sz="3599" b="1" dirty="0">
                    <a:cs typeface="+mj-cs"/>
                  </a:rPr>
                  <a:t>مُعالجة</a:t>
                </a:r>
              </a:p>
            </p:txBody>
          </p:sp>
          <p:cxnSp>
            <p:nvCxnSpPr>
              <p:cNvPr id="11" name="Straight Arrow Connector 10"/>
              <p:cNvCxnSpPr>
                <a:endCxn id="9" idx="3"/>
              </p:cNvCxnSpPr>
              <p:nvPr/>
            </p:nvCxnSpPr>
            <p:spPr>
              <a:xfrm flipH="1">
                <a:off x="5796136" y="3252175"/>
                <a:ext cx="720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43808" y="3251999"/>
                <a:ext cx="695987"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00192" y="2996952"/>
                <a:ext cx="1584176" cy="461665"/>
              </a:xfrm>
              <a:prstGeom prst="rect">
                <a:avLst/>
              </a:prstGeom>
              <a:noFill/>
            </p:spPr>
            <p:txBody>
              <a:bodyPr wrap="square" rtlCol="1">
                <a:spAutoFit/>
              </a:bodyPr>
              <a:lstStyle/>
              <a:p>
                <a:pPr algn="ctr"/>
                <a:r>
                  <a:rPr lang="ar-SA" sz="2399" dirty="0">
                    <a:cs typeface="+mj-cs"/>
                  </a:rPr>
                  <a:t>مُدخلات</a:t>
                </a:r>
              </a:p>
            </p:txBody>
          </p:sp>
          <p:sp>
            <p:nvSpPr>
              <p:cNvPr id="14" name="TextBox 13"/>
              <p:cNvSpPr txBox="1"/>
              <p:nvPr/>
            </p:nvSpPr>
            <p:spPr>
              <a:xfrm>
                <a:off x="1475656" y="2996952"/>
                <a:ext cx="1584176" cy="461665"/>
              </a:xfrm>
              <a:prstGeom prst="rect">
                <a:avLst/>
              </a:prstGeom>
              <a:noFill/>
            </p:spPr>
            <p:txBody>
              <a:bodyPr wrap="square" rtlCol="1">
                <a:spAutoFit/>
              </a:bodyPr>
              <a:lstStyle/>
              <a:p>
                <a:pPr algn="ctr"/>
                <a:r>
                  <a:rPr lang="ar-SA" sz="2399" dirty="0">
                    <a:cs typeface="+mj-cs"/>
                  </a:rPr>
                  <a:t>مُخرجات</a:t>
                </a:r>
              </a:p>
            </p:txBody>
          </p:sp>
          <p:sp>
            <p:nvSpPr>
              <p:cNvPr id="15" name="TextBox 14"/>
              <p:cNvSpPr txBox="1"/>
              <p:nvPr/>
            </p:nvSpPr>
            <p:spPr>
              <a:xfrm>
                <a:off x="3563888" y="3717032"/>
                <a:ext cx="2232248" cy="461665"/>
              </a:xfrm>
              <a:prstGeom prst="rect">
                <a:avLst/>
              </a:prstGeom>
              <a:noFill/>
            </p:spPr>
            <p:txBody>
              <a:bodyPr wrap="square" rtlCol="1">
                <a:spAutoFit/>
              </a:bodyPr>
              <a:lstStyle/>
              <a:p>
                <a:pPr algn="ctr"/>
                <a:r>
                  <a:rPr lang="ar-SA" sz="2399" dirty="0">
                    <a:solidFill>
                      <a:schemeClr val="bg1">
                        <a:lumMod val="50000"/>
                      </a:schemeClr>
                    </a:solidFill>
                    <a:cs typeface="+mj-cs"/>
                  </a:rPr>
                  <a:t>حاسب آلي</a:t>
                </a:r>
              </a:p>
            </p:txBody>
          </p:sp>
        </p:grpSp>
        <p:sp>
          <p:nvSpPr>
            <p:cNvPr id="8" name="Rectangle 7"/>
            <p:cNvSpPr/>
            <p:nvPr/>
          </p:nvSpPr>
          <p:spPr>
            <a:xfrm>
              <a:off x="1331640" y="2420888"/>
              <a:ext cx="6696744" cy="18002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799"/>
            </a:p>
          </p:txBody>
        </p:sp>
      </p:grpSp>
      <p:sp>
        <p:nvSpPr>
          <p:cNvPr id="18" name="Rectangle 17"/>
          <p:cNvSpPr/>
          <p:nvPr/>
        </p:nvSpPr>
        <p:spPr>
          <a:xfrm>
            <a:off x="1319577" y="3680433"/>
            <a:ext cx="9883215" cy="1077218"/>
          </a:xfrm>
          <a:prstGeom prst="rect">
            <a:avLst/>
          </a:prstGeom>
        </p:spPr>
        <p:txBody>
          <a:bodyPr wrap="square">
            <a:spAutoFit/>
          </a:bodyPr>
          <a:lstStyle/>
          <a:p>
            <a:pPr marL="285750" indent="-285750" algn="just" rtl="1">
              <a:buFont typeface="Arial" panose="020B0604020202020204" pitchFamily="34" charset="0"/>
              <a:buChar char="•"/>
            </a:pPr>
            <a:r>
              <a:rPr lang="ar-SA" sz="3200" b="1" u="sng" dirty="0" smtClean="0">
                <a:solidFill>
                  <a:srgbClr val="C00000"/>
                </a:solidFill>
                <a:latin typeface="Times New Roman" panose="02020603050405020304" pitchFamily="18" charset="0"/>
                <a:cs typeface="Times New Roman" panose="02020603050405020304" pitchFamily="18" charset="0"/>
              </a:rPr>
              <a:t>الحاسب</a:t>
            </a:r>
            <a:r>
              <a:rPr lang="ar-SA" sz="3200" dirty="0" smtClean="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هو أي آلة الكترونية تقوم بمعالجة البيانات وتخزينها واسترجاعها وإجراء العمليات الحسابية والمنطقية بناءً على طلب المستخدم ...</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13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733648"/>
          </a:xfrm>
        </p:spPr>
        <p:txBody>
          <a:bodyPr>
            <a:normAutofit/>
          </a:bodyPr>
          <a:lstStyle/>
          <a:p>
            <a:pPr algn="ctr"/>
            <a:r>
              <a:rPr lang="ar-IQ" sz="4800" b="1" dirty="0">
                <a:latin typeface="Times New Roman" panose="02020603050405020304" pitchFamily="18" charset="0"/>
                <a:cs typeface="Times New Roman" panose="02020603050405020304" pitchFamily="18" charset="0"/>
              </a:rPr>
              <a:t>الماسح الضوئي (</a:t>
            </a:r>
            <a:r>
              <a:rPr lang="en-US" sz="4800" b="1" dirty="0">
                <a:latin typeface="Times New Roman" panose="02020603050405020304" pitchFamily="18" charset="0"/>
                <a:cs typeface="Times New Roman" panose="02020603050405020304" pitchFamily="18" charset="0"/>
              </a:rPr>
              <a:t>Optical Scanner</a:t>
            </a:r>
            <a:r>
              <a:rPr lang="ar-IQ" sz="4800" b="1" dirty="0" smtClean="0">
                <a:latin typeface="Times New Roman" panose="02020603050405020304" pitchFamily="18" charset="0"/>
                <a:cs typeface="Times New Roman" panose="02020603050405020304" pitchFamily="18" charset="0"/>
              </a:rPr>
              <a:t>)</a:t>
            </a:r>
            <a:endParaRPr lang="ar-IQ" sz="4800" b="1" dirty="0"/>
          </a:p>
        </p:txBody>
      </p:sp>
      <p:sp>
        <p:nvSpPr>
          <p:cNvPr id="3" name="Content Placeholder 2"/>
          <p:cNvSpPr>
            <a:spLocks noGrp="1"/>
          </p:cNvSpPr>
          <p:nvPr>
            <p:ph idx="1"/>
          </p:nvPr>
        </p:nvSpPr>
        <p:spPr>
          <a:xfrm>
            <a:off x="5432748" y="1643063"/>
            <a:ext cx="5846240" cy="4529137"/>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يستخدم الماسح الضوئي في ادخال الرسومات والمستندات المطبوعة والمكتوبة يدوياً وبأحجام مختلفة وتحويلها الى صور رقمية، أي هو جهاز ادخال يقوم بتحويل الصور او الرسومات او الاشكال او النصوص لمعلومات الكترونية يمكن استخدامها بواسطة الحاسوب. يستخدم النوع المنتشر من الماسح الضوئي في المحلات التجارية لقراءة القطع المشفرة (</a:t>
            </a:r>
            <a:r>
              <a:rPr lang="en-US" sz="2800" dirty="0" smtClean="0">
                <a:latin typeface="Times New Roman" panose="02020603050405020304" pitchFamily="18" charset="0"/>
                <a:cs typeface="Times New Roman" panose="02020603050405020304" pitchFamily="18" charset="0"/>
              </a:rPr>
              <a:t>Bar Code</a:t>
            </a:r>
            <a:r>
              <a:rPr lang="ar-IQ" sz="2800" dirty="0" smtClean="0">
                <a:latin typeface="Times New Roman" panose="02020603050405020304" pitchFamily="18" charset="0"/>
                <a:cs typeface="Times New Roman" panose="02020603050405020304" pitchFamily="18" charset="0"/>
              </a:rPr>
              <a:t>) وبعض أنواع تشبه الة التصوير وتستخدم لإدخال الرسومات والنصوص للحاسوب والتي يمكن استخدامها في المستندات بعد ذلك.</a:t>
            </a:r>
            <a:endParaRPr lang="ar-IQ" sz="2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981845" y="1909619"/>
            <a:ext cx="4320479" cy="3679621"/>
            <a:chOff x="1573372" y="1396090"/>
            <a:chExt cx="5781157" cy="397486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176" y="3349830"/>
              <a:ext cx="2834353" cy="202112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34" t="206" r="-1834" b="-206"/>
            <a:stretch/>
          </p:blipFill>
          <p:spPr>
            <a:xfrm>
              <a:off x="1655960" y="3453728"/>
              <a:ext cx="2926283" cy="18227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372" y="1445249"/>
              <a:ext cx="3008873" cy="20432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0236" y="1396090"/>
              <a:ext cx="2659483" cy="1960902"/>
            </a:xfrm>
            <a:prstGeom prst="rect">
              <a:avLst/>
            </a:prstGeom>
          </p:spPr>
        </p:pic>
      </p:grpSp>
    </p:spTree>
    <p:extLst>
      <p:ext uri="{BB962C8B-B14F-4D97-AF65-F5344CB8AC3E}">
        <p14:creationId xmlns:p14="http://schemas.microsoft.com/office/powerpoint/2010/main" val="239710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733648"/>
          </a:xfrm>
        </p:spPr>
        <p:txBody>
          <a:bodyPr>
            <a:normAutofit/>
          </a:bodyPr>
          <a:lstStyle/>
          <a:p>
            <a:pPr algn="ctr"/>
            <a:r>
              <a:rPr lang="ar-IQ" sz="4800" b="1" dirty="0">
                <a:latin typeface="Times New Roman" panose="02020603050405020304" pitchFamily="18" charset="0"/>
                <a:cs typeface="Times New Roman" panose="02020603050405020304" pitchFamily="18" charset="0"/>
              </a:rPr>
              <a:t>الكاميرا الرقمية (</a:t>
            </a:r>
            <a:r>
              <a:rPr lang="en-US" sz="4800" b="1" dirty="0">
                <a:latin typeface="Times New Roman" panose="02020603050405020304" pitchFamily="18" charset="0"/>
                <a:cs typeface="Times New Roman" panose="02020603050405020304" pitchFamily="18" charset="0"/>
              </a:rPr>
              <a:t>Digital Camera</a:t>
            </a:r>
            <a:r>
              <a:rPr lang="ar-IQ" sz="4800" b="1" dirty="0" smtClean="0">
                <a:latin typeface="Times New Roman" panose="02020603050405020304" pitchFamily="18" charset="0"/>
                <a:cs typeface="Times New Roman" panose="02020603050405020304" pitchFamily="18" charset="0"/>
              </a:rPr>
              <a:t>)</a:t>
            </a:r>
            <a:endParaRPr lang="ar-IQ" sz="4800" b="1" dirty="0"/>
          </a:p>
        </p:txBody>
      </p:sp>
      <p:sp>
        <p:nvSpPr>
          <p:cNvPr id="3" name="Content Placeholder 2"/>
          <p:cNvSpPr>
            <a:spLocks noGrp="1"/>
          </p:cNvSpPr>
          <p:nvPr>
            <p:ph idx="1"/>
          </p:nvPr>
        </p:nvSpPr>
        <p:spPr>
          <a:xfrm>
            <a:off x="5014292" y="1643063"/>
            <a:ext cx="6192688" cy="4738265"/>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تستخدم الكاميرات الرقمية لإدخال البيانات المرئية سواء ثابتة كالصور(</a:t>
            </a:r>
            <a:r>
              <a:rPr lang="en-US" sz="2800" dirty="0" smtClean="0">
                <a:latin typeface="Times New Roman" panose="02020603050405020304" pitchFamily="18" charset="0"/>
                <a:cs typeface="Times New Roman" panose="02020603050405020304" pitchFamily="18" charset="0"/>
              </a:rPr>
              <a:t>Image</a:t>
            </a:r>
            <a:r>
              <a:rPr lang="ar-IQ" sz="2800" dirty="0" smtClean="0">
                <a:latin typeface="Times New Roman" panose="02020603050405020304" pitchFamily="18" charset="0"/>
                <a:cs typeface="Times New Roman" panose="02020603050405020304" pitchFamily="18" charset="0"/>
              </a:rPr>
              <a:t>) او متحركة (</a:t>
            </a:r>
            <a:r>
              <a:rPr lang="en-US" sz="2800" dirty="0" smtClean="0">
                <a:latin typeface="Times New Roman" panose="02020603050405020304" pitchFamily="18" charset="0"/>
                <a:cs typeface="Times New Roman" panose="02020603050405020304" pitchFamily="18" charset="0"/>
              </a:rPr>
              <a:t>Video</a:t>
            </a:r>
            <a:r>
              <a:rPr lang="ar-IQ" sz="2800" dirty="0" smtClean="0">
                <a:latin typeface="Times New Roman" panose="02020603050405020304" pitchFamily="18" charset="0"/>
                <a:cs typeface="Times New Roman" panose="02020603050405020304" pitchFamily="18" charset="0"/>
              </a:rPr>
              <a:t>) للحاسوب.</a:t>
            </a:r>
          </a:p>
          <a:p>
            <a:pPr algn="just"/>
            <a:r>
              <a:rPr lang="ar-IQ" sz="2800" dirty="0" smtClean="0">
                <a:latin typeface="Times New Roman" panose="02020603050405020304" pitchFamily="18" charset="0"/>
                <a:cs typeface="Times New Roman" panose="02020603050405020304" pitchFamily="18" charset="0"/>
              </a:rPr>
              <a:t>وهنالك ما يعرف بكاميرا الويب </a:t>
            </a:r>
            <a:r>
              <a:rPr lang="en-US" sz="2800" dirty="0" smtClean="0">
                <a:latin typeface="Times New Roman" panose="02020603050405020304" pitchFamily="18" charset="0"/>
                <a:cs typeface="Times New Roman" panose="02020603050405020304" pitchFamily="18" charset="0"/>
              </a:rPr>
              <a:t>Web Camera</a:t>
            </a:r>
            <a:r>
              <a:rPr lang="ar-IQ" sz="2800" dirty="0" smtClean="0">
                <a:latin typeface="Times New Roman" panose="02020603050405020304" pitchFamily="18" charset="0"/>
                <a:cs typeface="Times New Roman" panose="02020603050405020304" pitchFamily="18" charset="0"/>
              </a:rPr>
              <a:t> وتستعمل للتواصل عبر الويب (الانترنت) عن طرق نقل صور فورية بين متصلين او اكثر (كما في برنامج المحادثة –ماسنجر- </a:t>
            </a:r>
            <a:r>
              <a:rPr lang="ar-IQ" sz="2800" dirty="0" err="1" smtClean="0">
                <a:latin typeface="Times New Roman" panose="02020603050405020304" pitchFamily="18" charset="0"/>
                <a:cs typeface="Times New Roman" panose="02020603050405020304" pitchFamily="18" charset="0"/>
              </a:rPr>
              <a:t>وسكايب</a:t>
            </a:r>
            <a:r>
              <a:rPr lang="ar-IQ"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Skype</a:t>
            </a:r>
            <a:r>
              <a:rPr lang="ar-IQ" sz="2800" dirty="0" smtClean="0">
                <a:latin typeface="Times New Roman" panose="02020603050405020304" pitchFamily="18" charset="0"/>
                <a:cs typeface="Times New Roman" panose="02020603050405020304" pitchFamily="18" charset="0"/>
              </a:rPr>
              <a:t>)، كما يمكن التقاط الصورة للمستخدم وخزنها بالحاسوب. وهناك كاميرات تكون متصلة بين الحاسوب ومجاهر مكبرة للعينات لنقل صورة مكبرة بشكل مباشر.</a:t>
            </a:r>
            <a:endParaRPr lang="ar-IQ" sz="2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693812" y="1772816"/>
            <a:ext cx="4176464" cy="4032448"/>
            <a:chOff x="1107258" y="1471878"/>
            <a:chExt cx="6283298" cy="44208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619" y="1471878"/>
              <a:ext cx="3155937" cy="19894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258" y="3461291"/>
              <a:ext cx="3152947" cy="234019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7050" b="19292"/>
            <a:stretch/>
          </p:blipFill>
          <p:spPr>
            <a:xfrm>
              <a:off x="4260205" y="3461291"/>
              <a:ext cx="3130351" cy="24313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4935"/>
            <a:stretch/>
          </p:blipFill>
          <p:spPr>
            <a:xfrm>
              <a:off x="1197868" y="1471879"/>
              <a:ext cx="3062338" cy="1989412"/>
            </a:xfrm>
            <a:prstGeom prst="rect">
              <a:avLst/>
            </a:prstGeom>
          </p:spPr>
        </p:pic>
      </p:grpSp>
    </p:spTree>
    <p:extLst>
      <p:ext uri="{BB962C8B-B14F-4D97-AF65-F5344CB8AC3E}">
        <p14:creationId xmlns:p14="http://schemas.microsoft.com/office/powerpoint/2010/main" val="259816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404664"/>
            <a:ext cx="9144000" cy="792088"/>
          </a:xfrm>
        </p:spPr>
        <p:txBody>
          <a:bodyPr>
            <a:noAutofit/>
          </a:bodyPr>
          <a:lstStyle/>
          <a:p>
            <a:pPr algn="ctr"/>
            <a:r>
              <a:rPr lang="ar-IQ" sz="4800" b="1" dirty="0">
                <a:latin typeface="Times New Roman" panose="02020603050405020304" pitchFamily="18" charset="0"/>
                <a:cs typeface="Times New Roman" panose="02020603050405020304" pitchFamily="18" charset="0"/>
              </a:rPr>
              <a:t>القلم الضوئي (</a:t>
            </a:r>
            <a:r>
              <a:rPr lang="en-US" sz="4800" b="1" dirty="0">
                <a:latin typeface="Times New Roman" panose="02020603050405020304" pitchFamily="18" charset="0"/>
                <a:cs typeface="Times New Roman" panose="02020603050405020304" pitchFamily="18" charset="0"/>
              </a:rPr>
              <a:t>Light Pen</a:t>
            </a:r>
            <a:r>
              <a:rPr lang="ar-IQ" sz="4800" b="1" dirty="0" smtClean="0">
                <a:latin typeface="Times New Roman" panose="02020603050405020304" pitchFamily="18" charset="0"/>
                <a:cs typeface="Times New Roman" panose="02020603050405020304" pitchFamily="18" charset="0"/>
              </a:rPr>
              <a:t>)</a:t>
            </a:r>
            <a:endParaRPr lang="ar-IQ" sz="4800" b="1" dirty="0"/>
          </a:p>
        </p:txBody>
      </p:sp>
      <p:sp>
        <p:nvSpPr>
          <p:cNvPr id="3" name="Content Placeholder 2"/>
          <p:cNvSpPr>
            <a:spLocks noGrp="1"/>
          </p:cNvSpPr>
          <p:nvPr>
            <p:ph idx="1"/>
          </p:nvPr>
        </p:nvSpPr>
        <p:spPr>
          <a:xfrm>
            <a:off x="5446340" y="2060848"/>
            <a:ext cx="5976664" cy="4111352"/>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يشبه القلم العادي الذي يستخدم في الكتابة ولكنه يقوم بإرسال المعلومات الالكترونية للحاسوب. كما يستخدم أيضا في قراءة العلامات المشفرة ويسمح للمستخدم للتأشير والرسم على شاشة العرض، وهو اشبه بشاشة اللمس ولكن مع مزيد من الدقة الموضعية.</a:t>
            </a:r>
            <a:endParaRPr lang="ar-IQ" sz="32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981844" y="1916832"/>
            <a:ext cx="4176464" cy="3841849"/>
            <a:chOff x="873923" y="588642"/>
            <a:chExt cx="7208930" cy="53576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853" y="588643"/>
              <a:ext cx="3600000" cy="333052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923" y="3919162"/>
              <a:ext cx="3600000" cy="20271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923" y="588642"/>
              <a:ext cx="3600000" cy="273488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718" y="3222665"/>
              <a:ext cx="3600000" cy="261444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0145" y="588642"/>
              <a:ext cx="1140644" cy="849780"/>
            </a:xfrm>
            <a:prstGeom prst="rect">
              <a:avLst/>
            </a:prstGeom>
          </p:spPr>
        </p:pic>
      </p:grpSp>
    </p:spTree>
    <p:extLst>
      <p:ext uri="{BB962C8B-B14F-4D97-AF65-F5344CB8AC3E}">
        <p14:creationId xmlns:p14="http://schemas.microsoft.com/office/powerpoint/2010/main" val="214559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733648"/>
          </a:xfrm>
        </p:spPr>
        <p:txBody>
          <a:bodyPr>
            <a:normAutofit/>
          </a:bodyPr>
          <a:lstStyle/>
          <a:p>
            <a:pPr algn="ctr"/>
            <a:r>
              <a:rPr lang="ar-IQ" sz="4800" b="1" dirty="0">
                <a:latin typeface="Times New Roman" panose="02020603050405020304" pitchFamily="18" charset="0"/>
                <a:cs typeface="Times New Roman" panose="02020603050405020304" pitchFamily="18" charset="0"/>
              </a:rPr>
              <a:t>عصا التحكم (</a:t>
            </a:r>
            <a:r>
              <a:rPr lang="en-US" sz="4800" b="1" dirty="0">
                <a:latin typeface="Times New Roman" panose="02020603050405020304" pitchFamily="18" charset="0"/>
                <a:cs typeface="Times New Roman" panose="02020603050405020304" pitchFamily="18" charset="0"/>
              </a:rPr>
              <a:t>Joystick</a:t>
            </a:r>
            <a:r>
              <a:rPr lang="ar-IQ" sz="4800" b="1" dirty="0" smtClean="0">
                <a:latin typeface="Times New Roman" panose="02020603050405020304" pitchFamily="18" charset="0"/>
                <a:cs typeface="Times New Roman" panose="02020603050405020304" pitchFamily="18" charset="0"/>
              </a:rPr>
              <a:t>)</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14292" y="2132856"/>
            <a:ext cx="6264695" cy="4032448"/>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هي عصا او ماسك يدوي يمكن تحريكه في جميع الاتجاهات للتحكم في الحركة على الشاشة، وهي اكثر وحدات الادخال المستخدمة في التحكم في العاب الفيديو، وعادة ما يتكون من عدد من ازرار الضغط التي يمكن قراءتها بواسطة الحاسوب. كما يستعمل في قمرة قيادة الطائرة وأجهزة التحكم مثل الرافعات والشاحنات.</a:t>
            </a:r>
            <a:endParaRPr lang="ar-IQ" sz="32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37664" y="2290338"/>
            <a:ext cx="4176465" cy="3874966"/>
            <a:chOff x="1132757" y="1305225"/>
            <a:chExt cx="4617977" cy="446271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553" y="1305225"/>
              <a:ext cx="2384181" cy="23519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57" y="3754543"/>
              <a:ext cx="2233798" cy="19892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6554" y="3624813"/>
              <a:ext cx="2384179" cy="2143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3885" y="1305226"/>
              <a:ext cx="2232670" cy="2484736"/>
            </a:xfrm>
            <a:prstGeom prst="rect">
              <a:avLst/>
            </a:prstGeom>
          </p:spPr>
        </p:pic>
      </p:grpSp>
    </p:spTree>
    <p:extLst>
      <p:ext uri="{BB962C8B-B14F-4D97-AF65-F5344CB8AC3E}">
        <p14:creationId xmlns:p14="http://schemas.microsoft.com/office/powerpoint/2010/main" val="337459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648" y="260648"/>
            <a:ext cx="9144000" cy="877664"/>
          </a:xfrm>
        </p:spPr>
        <p:txBody>
          <a:bodyPr>
            <a:noAutofit/>
          </a:bodyPr>
          <a:lstStyle/>
          <a:p>
            <a:pPr algn="ctr"/>
            <a:r>
              <a:rPr lang="ar-IQ" sz="4800" b="1" dirty="0">
                <a:latin typeface="Times New Roman" panose="02020603050405020304" pitchFamily="18" charset="0"/>
                <a:cs typeface="Times New Roman" panose="02020603050405020304" pitchFamily="18" charset="0"/>
              </a:rPr>
              <a:t>الميكروفون (</a:t>
            </a:r>
            <a:r>
              <a:rPr lang="en-US" sz="4800" b="1" dirty="0">
                <a:latin typeface="Times New Roman" panose="02020603050405020304" pitchFamily="18" charset="0"/>
                <a:cs typeface="Times New Roman" panose="02020603050405020304" pitchFamily="18" charset="0"/>
              </a:rPr>
              <a:t>Microphone</a:t>
            </a:r>
            <a:r>
              <a:rPr lang="ar-IQ" sz="4800" b="1" dirty="0" smtClean="0">
                <a:latin typeface="Times New Roman" panose="02020603050405020304" pitchFamily="18" charset="0"/>
                <a:cs typeface="Times New Roman" panose="02020603050405020304" pitchFamily="18" charset="0"/>
              </a:rPr>
              <a:t>)</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46340" y="1978381"/>
            <a:ext cx="5687616" cy="4251564"/>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يستخدم لإدخال الأصوات للحاسوب. وذلك لغرض تسجيلها او معالجتها. يتم من خلاله ادخال الإشارات الصوتية للحاسوب وباستخدام البرامج المناسبة يتم معالجتها، كما يمكن ادخال حديث مباشرة الى الحاسوب وتحويله الى نص باستخدام برامج خاصة.</a:t>
            </a:r>
            <a:endParaRPr lang="ar-IQ"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44" y="1978381"/>
            <a:ext cx="4176464" cy="3973989"/>
          </a:xfrm>
          <a:prstGeom prst="rect">
            <a:avLst/>
          </a:prstGeom>
        </p:spPr>
      </p:pic>
    </p:spTree>
    <p:extLst>
      <p:ext uri="{BB962C8B-B14F-4D97-AF65-F5344CB8AC3E}">
        <p14:creationId xmlns:p14="http://schemas.microsoft.com/office/powerpoint/2010/main" val="372179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6" y="116632"/>
            <a:ext cx="9972602" cy="1323975"/>
          </a:xfrm>
        </p:spPr>
        <p:txBody>
          <a:bodyPr>
            <a:noAutofit/>
          </a:bodyPr>
          <a:lstStyle/>
          <a:p>
            <a:pPr algn="ctr"/>
            <a:r>
              <a:rPr lang="ar-IQ" sz="4400" b="1" dirty="0">
                <a:latin typeface="Times New Roman" panose="02020603050405020304" pitchFamily="18" charset="0"/>
                <a:cs typeface="Times New Roman" panose="02020603050405020304" pitchFamily="18" charset="0"/>
              </a:rPr>
              <a:t>قارئ العلامات البصرية </a:t>
            </a:r>
            <a:r>
              <a:rPr lang="en-US" sz="4400" b="1" dirty="0">
                <a:latin typeface="Times New Roman" panose="02020603050405020304" pitchFamily="18" charset="0"/>
                <a:cs typeface="Times New Roman" panose="02020603050405020304" pitchFamily="18" charset="0"/>
              </a:rPr>
              <a:t>Optical mark Reader</a:t>
            </a:r>
            <a:r>
              <a:rPr lang="ar-IQ" sz="4400" b="1" dirty="0">
                <a:latin typeface="Times New Roman" panose="02020603050405020304" pitchFamily="18" charset="0"/>
                <a:cs typeface="Times New Roman" panose="02020603050405020304" pitchFamily="18" charset="0"/>
              </a:rPr>
              <a:t> وقارئ القطع المشفرة </a:t>
            </a:r>
            <a:r>
              <a:rPr lang="en-US" sz="4400" b="1" dirty="0">
                <a:latin typeface="Times New Roman" panose="02020603050405020304" pitchFamily="18" charset="0"/>
                <a:cs typeface="Times New Roman" panose="02020603050405020304" pitchFamily="18" charset="0"/>
              </a:rPr>
              <a:t>Bar Reader </a:t>
            </a:r>
            <a:r>
              <a:rPr lang="en-US" sz="4400" b="1" dirty="0" smtClean="0">
                <a:latin typeface="Times New Roman" panose="02020603050405020304" pitchFamily="18" charset="0"/>
                <a:cs typeface="Times New Roman" panose="02020603050405020304" pitchFamily="18" charset="0"/>
              </a:rPr>
              <a:t>Code</a:t>
            </a:r>
            <a:endParaRPr lang="ar-IQ"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18348" y="1844824"/>
            <a:ext cx="5786330" cy="4529137"/>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يستخدم </a:t>
            </a:r>
            <a:r>
              <a:rPr lang="ar-IQ" sz="3200" b="1" dirty="0">
                <a:solidFill>
                  <a:srgbClr val="002060"/>
                </a:solidFill>
                <a:latin typeface="Times New Roman" panose="02020603050405020304" pitchFamily="18" charset="0"/>
                <a:cs typeface="Times New Roman" panose="02020603050405020304" pitchFamily="18" charset="0"/>
              </a:rPr>
              <a:t>قارئ العلامات </a:t>
            </a:r>
            <a:r>
              <a:rPr lang="ar-IQ" sz="3200" b="1" dirty="0" smtClean="0">
                <a:solidFill>
                  <a:srgbClr val="002060"/>
                </a:solidFill>
                <a:latin typeface="Times New Roman" panose="02020603050405020304" pitchFamily="18" charset="0"/>
                <a:cs typeface="Times New Roman" panose="02020603050405020304" pitchFamily="18" charset="0"/>
              </a:rPr>
              <a:t>البصرية </a:t>
            </a:r>
            <a:r>
              <a:rPr lang="en-US" sz="3200" b="1" dirty="0">
                <a:solidFill>
                  <a:srgbClr val="002060"/>
                </a:solidFill>
                <a:latin typeface="Times New Roman" panose="02020603050405020304" pitchFamily="18" charset="0"/>
                <a:cs typeface="Times New Roman" panose="02020603050405020304" pitchFamily="18" charset="0"/>
              </a:rPr>
              <a:t>Optical mark Reader</a:t>
            </a:r>
            <a:r>
              <a:rPr lang="ar-IQ" sz="3200" b="1" dirty="0" smtClean="0">
                <a:solidFill>
                  <a:srgbClr val="002060"/>
                </a:solidFill>
                <a:latin typeface="Times New Roman" panose="02020603050405020304" pitchFamily="18" charset="0"/>
                <a:cs typeface="Times New Roman" panose="02020603050405020304" pitchFamily="18" charset="0"/>
              </a:rPr>
              <a:t> </a:t>
            </a:r>
            <a:r>
              <a:rPr lang="ar-IQ" sz="3200" dirty="0" smtClean="0">
                <a:latin typeface="Times New Roman" panose="02020603050405020304" pitchFamily="18" charset="0"/>
                <a:cs typeface="Times New Roman" panose="02020603050405020304" pitchFamily="18" charset="0"/>
              </a:rPr>
              <a:t>في الادخال السريع لبيانات محددة مثل الهويات التعريفية للأشخاص والبصمات .</a:t>
            </a:r>
          </a:p>
          <a:p>
            <a:pPr algn="just"/>
            <a:r>
              <a:rPr lang="ar-IQ" sz="3200" dirty="0" smtClean="0">
                <a:latin typeface="Times New Roman" panose="02020603050405020304" pitchFamily="18" charset="0"/>
                <a:cs typeface="Times New Roman" panose="02020603050405020304" pitchFamily="18" charset="0"/>
              </a:rPr>
              <a:t>بينما يستخدم </a:t>
            </a:r>
            <a:r>
              <a:rPr lang="ar-IQ" sz="3200" b="1" dirty="0" smtClean="0">
                <a:solidFill>
                  <a:srgbClr val="002060"/>
                </a:solidFill>
                <a:latin typeface="Times New Roman" panose="02020603050405020304" pitchFamily="18" charset="0"/>
                <a:cs typeface="Times New Roman" panose="02020603050405020304" pitchFamily="18" charset="0"/>
              </a:rPr>
              <a:t>قارئ </a:t>
            </a:r>
            <a:r>
              <a:rPr lang="ar-IQ" sz="3200" b="1" dirty="0">
                <a:solidFill>
                  <a:srgbClr val="002060"/>
                </a:solidFill>
                <a:latin typeface="Times New Roman" panose="02020603050405020304" pitchFamily="18" charset="0"/>
                <a:cs typeface="Times New Roman" panose="02020603050405020304" pitchFamily="18" charset="0"/>
              </a:rPr>
              <a:t>القطع </a:t>
            </a:r>
            <a:r>
              <a:rPr lang="ar-IQ" sz="3200" b="1" dirty="0" smtClean="0">
                <a:solidFill>
                  <a:srgbClr val="002060"/>
                </a:solidFill>
                <a:latin typeface="Times New Roman" panose="02020603050405020304" pitchFamily="18" charset="0"/>
                <a:cs typeface="Times New Roman" panose="02020603050405020304" pitchFamily="18" charset="0"/>
              </a:rPr>
              <a:t>المشفرة </a:t>
            </a:r>
            <a:r>
              <a:rPr lang="en-US" sz="3200" b="1" dirty="0">
                <a:solidFill>
                  <a:srgbClr val="002060"/>
                </a:solidFill>
                <a:latin typeface="Times New Roman" panose="02020603050405020304" pitchFamily="18" charset="0"/>
                <a:cs typeface="Times New Roman" panose="02020603050405020304" pitchFamily="18" charset="0"/>
              </a:rPr>
              <a:t>Bar Reader Code</a:t>
            </a:r>
            <a:r>
              <a:rPr lang="ar-IQ" sz="3200" b="1" dirty="0" smtClean="0">
                <a:solidFill>
                  <a:srgbClr val="002060"/>
                </a:solidFill>
                <a:latin typeface="Times New Roman" panose="02020603050405020304" pitchFamily="18" charset="0"/>
                <a:cs typeface="Times New Roman" panose="02020603050405020304" pitchFamily="18" charset="0"/>
              </a:rPr>
              <a:t> </a:t>
            </a:r>
            <a:r>
              <a:rPr lang="ar-IQ" sz="3200" dirty="0" smtClean="0">
                <a:latin typeface="Times New Roman" panose="02020603050405020304" pitchFamily="18" charset="0"/>
                <a:cs typeface="Times New Roman" panose="02020603050405020304" pitchFamily="18" charset="0"/>
              </a:rPr>
              <a:t>لإدخال وقراءة معلومات عن المنتجات في الأسواق والمخازن.</a:t>
            </a:r>
            <a:endParaRPr lang="ar-IQ" sz="32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929711" y="1988840"/>
            <a:ext cx="4536504" cy="3548281"/>
            <a:chOff x="745411" y="929567"/>
            <a:chExt cx="5728364" cy="4258533"/>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1840" r="821" b="6152"/>
            <a:stretch/>
          </p:blipFill>
          <p:spPr>
            <a:xfrm>
              <a:off x="745411" y="2883981"/>
              <a:ext cx="2943725" cy="23041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97" y="929567"/>
              <a:ext cx="2833641" cy="2081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044" y="933374"/>
              <a:ext cx="2769731" cy="214209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7582" y="2896890"/>
              <a:ext cx="2856193" cy="2291210"/>
            </a:xfrm>
            <a:prstGeom prst="rect">
              <a:avLst/>
            </a:prstGeom>
          </p:spPr>
        </p:pic>
      </p:grpSp>
    </p:spTree>
    <p:extLst>
      <p:ext uri="{BB962C8B-B14F-4D97-AF65-F5344CB8AC3E}">
        <p14:creationId xmlns:p14="http://schemas.microsoft.com/office/powerpoint/2010/main" val="270802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a:latin typeface="Times New Roman" panose="02020603050405020304" pitchFamily="18" charset="0"/>
                <a:cs typeface="Times New Roman" panose="02020603050405020304" pitchFamily="18" charset="0"/>
              </a:rPr>
              <a:t>أجهزة </a:t>
            </a:r>
            <a:r>
              <a:rPr lang="ar-IQ" sz="4800" b="1" dirty="0" smtClean="0">
                <a:latin typeface="Times New Roman" panose="02020603050405020304" pitchFamily="18" charset="0"/>
                <a:cs typeface="Times New Roman" panose="02020603050405020304" pitchFamily="18" charset="0"/>
              </a:rPr>
              <a:t>الاخراج </a:t>
            </a:r>
            <a:r>
              <a:rPr lang="en-US" sz="4800" b="1" dirty="0" smtClean="0">
                <a:latin typeface="Times New Roman" panose="02020603050405020304" pitchFamily="18" charset="0"/>
                <a:cs typeface="Times New Roman" panose="02020603050405020304" pitchFamily="18" charset="0"/>
              </a:rPr>
              <a:t>Output </a:t>
            </a:r>
            <a:r>
              <a:rPr lang="en-US" sz="4800" b="1" dirty="0">
                <a:latin typeface="Times New Roman" panose="02020603050405020304" pitchFamily="18" charset="0"/>
                <a:cs typeface="Times New Roman" panose="02020603050405020304" pitchFamily="18" charset="0"/>
              </a:rPr>
              <a:t>Devices</a:t>
            </a:r>
            <a:endParaRPr lang="ar-IQ" sz="4800" dirty="0"/>
          </a:p>
        </p:txBody>
      </p:sp>
      <p:sp>
        <p:nvSpPr>
          <p:cNvPr id="3" name="Content Placeholder 2"/>
          <p:cNvSpPr>
            <a:spLocks noGrp="1"/>
          </p:cNvSpPr>
          <p:nvPr>
            <p:ph idx="1"/>
          </p:nvPr>
        </p:nvSpPr>
        <p:spPr>
          <a:xfrm>
            <a:off x="1258657" y="1412776"/>
            <a:ext cx="10009112" cy="4666257"/>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هي الأجهزة التي تعمل على اظهار المعلومات الناتجة من الحاسوب بصورة يمكن فهمها من قبل المستخدم، وتوجد اشكال عديدة من أجهزة الإخراج وحسب نوع المعلومات (نص، صورة، صوت...)، ومن أهمها:-</a:t>
            </a:r>
          </a:p>
          <a:p>
            <a:pPr marL="45720" indent="0" algn="just">
              <a:buNone/>
            </a:pPr>
            <a:endParaRPr lang="ar-IQ" sz="3200" dirty="0" smtClean="0">
              <a:latin typeface="Times New Roman" panose="02020603050405020304" pitchFamily="18" charset="0"/>
              <a:cs typeface="Times New Roman" panose="02020603050405020304" pitchFamily="18" charset="0"/>
            </a:endParaRPr>
          </a:p>
          <a:p>
            <a:pPr algn="just"/>
            <a:endParaRPr lang="ar-IQ" sz="320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5878388" y="2996952"/>
            <a:ext cx="5389381" cy="3672408"/>
          </a:xfrm>
          <a:prstGeom prst="rect">
            <a:avLst/>
          </a:prstGeom>
        </p:spPr>
        <p:txBody>
          <a:bodyPr vert="horz" lIns="91440" tIns="45720" rIns="91440" bIns="45720" rtlCol="0">
            <a:normAutofit/>
          </a:bodyPr>
          <a:lstStyle>
            <a:lvl1pPr marL="274320" indent="-228600" algn="r" defTabSz="914400" rtl="1"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r" defTabSz="914400" rtl="1"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r" defTabSz="914400" rtl="1"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r" defTabSz="914400" rtl="1"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r" defTabSz="914400" rtl="1"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a:lstStyle>
          <a:p>
            <a:pPr marL="45720" indent="0" algn="just">
              <a:buFont typeface="Arial" pitchFamily="34" charset="0"/>
              <a:buNone/>
            </a:pPr>
            <a:r>
              <a:rPr lang="ar-IQ" sz="3200" dirty="0" smtClean="0">
                <a:latin typeface="Times New Roman" panose="02020603050405020304" pitchFamily="18" charset="0"/>
                <a:cs typeface="Times New Roman" panose="02020603050405020304" pitchFamily="18" charset="0"/>
              </a:rPr>
              <a:t>- وحدات العرض البصري (الشاشة) </a:t>
            </a:r>
            <a:r>
              <a:rPr lang="en-US" sz="3200" dirty="0" smtClean="0">
                <a:latin typeface="Times New Roman" panose="02020603050405020304" pitchFamily="18" charset="0"/>
                <a:cs typeface="Times New Roman" panose="02020603050405020304" pitchFamily="18" charset="0"/>
              </a:rPr>
              <a:t>Monitor</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السماعات </a:t>
            </a:r>
            <a:r>
              <a:rPr lang="en-US" sz="3200" dirty="0" smtClean="0">
                <a:latin typeface="Times New Roman" panose="02020603050405020304" pitchFamily="18" charset="0"/>
                <a:cs typeface="Times New Roman" panose="02020603050405020304" pitchFamily="18" charset="0"/>
              </a:rPr>
              <a:t>Speakers</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عارض الفيديو </a:t>
            </a:r>
            <a:r>
              <a:rPr lang="en-US" sz="3200" dirty="0" smtClean="0">
                <a:latin typeface="Times New Roman" panose="02020603050405020304" pitchFamily="18" charset="0"/>
                <a:cs typeface="Times New Roman" panose="02020603050405020304" pitchFamily="18" charset="0"/>
              </a:rPr>
              <a:t>Video Projector</a:t>
            </a:r>
            <a:r>
              <a:rPr lang="ar-IQ" sz="3200" dirty="0" smtClean="0">
                <a:latin typeface="Times New Roman" panose="02020603050405020304" pitchFamily="18" charset="0"/>
                <a:cs typeface="Times New Roman" panose="02020603050405020304" pitchFamily="18" charset="0"/>
              </a:rPr>
              <a:t> واللوحة الذكية </a:t>
            </a:r>
            <a:r>
              <a:rPr lang="en-US" sz="3200" dirty="0" smtClean="0">
                <a:latin typeface="Times New Roman" panose="02020603050405020304" pitchFamily="18" charset="0"/>
                <a:cs typeface="Times New Roman" panose="02020603050405020304" pitchFamily="18" charset="0"/>
              </a:rPr>
              <a:t>Smart Board</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الطابعة </a:t>
            </a:r>
            <a:r>
              <a:rPr lang="en-US" sz="3200" dirty="0" smtClean="0">
                <a:latin typeface="Times New Roman" panose="02020603050405020304" pitchFamily="18" charset="0"/>
                <a:cs typeface="Times New Roman" panose="02020603050405020304" pitchFamily="18" charset="0"/>
              </a:rPr>
              <a:t>Printer</a:t>
            </a:r>
            <a:r>
              <a:rPr lang="ar-IQ" sz="3200" dirty="0" smtClean="0">
                <a:latin typeface="Times New Roman" panose="02020603050405020304" pitchFamily="18" charset="0"/>
                <a:cs typeface="Times New Roman" panose="02020603050405020304" pitchFamily="18" charset="0"/>
              </a:rPr>
              <a:t>.</a:t>
            </a:r>
          </a:p>
          <a:p>
            <a:pPr marL="45720" indent="0" algn="just">
              <a:buFont typeface="Arial" pitchFamily="34" charset="0"/>
              <a:buNone/>
            </a:pPr>
            <a:endParaRPr lang="ar-IQ" sz="3200" dirty="0" smtClean="0">
              <a:latin typeface="Times New Roman" panose="02020603050405020304" pitchFamily="18" charset="0"/>
              <a:cs typeface="Times New Roman" panose="02020603050405020304" pitchFamily="18" charset="0"/>
            </a:endParaRPr>
          </a:p>
          <a:p>
            <a:pPr algn="just"/>
            <a:endParaRPr lang="ar-IQ"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60" y="2996952"/>
            <a:ext cx="4402929" cy="34865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51" y="2991869"/>
            <a:ext cx="4546945" cy="3486547"/>
          </a:xfrm>
          <a:prstGeom prst="rect">
            <a:avLst/>
          </a:prstGeom>
        </p:spPr>
      </p:pic>
      <p:grpSp>
        <p:nvGrpSpPr>
          <p:cNvPr id="9" name="Group 8"/>
          <p:cNvGrpSpPr/>
          <p:nvPr/>
        </p:nvGrpSpPr>
        <p:grpSpPr>
          <a:xfrm>
            <a:off x="956173" y="2888940"/>
            <a:ext cx="4546945" cy="3888432"/>
            <a:chOff x="1393180" y="2901479"/>
            <a:chExt cx="3858624" cy="3956521"/>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180" y="4162379"/>
              <a:ext cx="3858624" cy="269562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6216" b="12433"/>
            <a:stretch/>
          </p:blipFill>
          <p:spPr>
            <a:xfrm>
              <a:off x="1990344" y="2901479"/>
              <a:ext cx="2664297" cy="1260900"/>
            </a:xfrm>
            <a:prstGeom prst="rect">
              <a:avLst/>
            </a:prstGeom>
          </p:spPr>
        </p:pic>
      </p:grpSp>
      <p:grpSp>
        <p:nvGrpSpPr>
          <p:cNvPr id="17" name="Group 16"/>
          <p:cNvGrpSpPr/>
          <p:nvPr/>
        </p:nvGrpSpPr>
        <p:grpSpPr>
          <a:xfrm>
            <a:off x="822596" y="2888940"/>
            <a:ext cx="5055792" cy="3888432"/>
            <a:chOff x="678581" y="2890660"/>
            <a:chExt cx="5194478" cy="3967340"/>
          </a:xfrm>
        </p:grpSpPr>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8154" b="7377"/>
            <a:stretch/>
          </p:blipFill>
          <p:spPr>
            <a:xfrm>
              <a:off x="2522660" y="4419679"/>
              <a:ext cx="1539217" cy="243832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581" y="4343430"/>
              <a:ext cx="1916086" cy="251457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11" y="2890660"/>
              <a:ext cx="2803220" cy="1553540"/>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t="15263" b="6007"/>
            <a:stretch/>
          </p:blipFill>
          <p:spPr>
            <a:xfrm>
              <a:off x="3927119" y="4419678"/>
              <a:ext cx="1945940" cy="2438322"/>
            </a:xfrm>
            <a:prstGeom prst="rect">
              <a:avLst/>
            </a:prstGeom>
          </p:spPr>
        </p:pic>
        <p:pic>
          <p:nvPicPr>
            <p:cNvPr id="16" name="Picture 15"/>
            <p:cNvPicPr>
              <a:picLocks noChangeAspect="1"/>
            </p:cNvPicPr>
            <p:nvPr/>
          </p:nvPicPr>
          <p:blipFill rotWithShape="1">
            <a:blip r:embed="rId10">
              <a:extLst>
                <a:ext uri="{28A0092B-C50C-407E-A947-70E740481C1C}">
                  <a14:useLocalDpi xmlns:a14="http://schemas.microsoft.com/office/drawing/2010/main" val="0"/>
                </a:ext>
              </a:extLst>
            </a:blip>
            <a:srcRect t="11250" b="13218"/>
            <a:stretch/>
          </p:blipFill>
          <p:spPr>
            <a:xfrm>
              <a:off x="3342338" y="2890660"/>
              <a:ext cx="2530720" cy="1553540"/>
            </a:xfrm>
            <a:prstGeom prst="rect">
              <a:avLst/>
            </a:prstGeom>
          </p:spPr>
        </p:pic>
      </p:grpSp>
    </p:spTree>
    <p:extLst>
      <p:ext uri="{BB962C8B-B14F-4D97-AF65-F5344CB8AC3E}">
        <p14:creationId xmlns:p14="http://schemas.microsoft.com/office/powerpoint/2010/main" val="30738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4">
                                            <p:txEl>
                                              <p:pRg st="1" end="1"/>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4">
                                            <p:txEl>
                                              <p:pRg st="2" end="2"/>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p:cTn id="5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4">
                                            <p:txEl>
                                              <p:pRg st="3" end="3"/>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rmAutofit/>
          </a:bodyPr>
          <a:lstStyle/>
          <a:p>
            <a:pPr algn="ctr"/>
            <a:r>
              <a:rPr lang="ar-IQ" sz="4800" b="1" dirty="0">
                <a:latin typeface="Times New Roman" panose="02020603050405020304" pitchFamily="18" charset="0"/>
                <a:cs typeface="Times New Roman" panose="02020603050405020304" pitchFamily="18" charset="0"/>
              </a:rPr>
              <a:t>وحدات العرض البصري (الشاشة) </a:t>
            </a:r>
            <a:r>
              <a:rPr lang="en-US" sz="4800" b="1" dirty="0">
                <a:latin typeface="Times New Roman" panose="02020603050405020304" pitchFamily="18" charset="0"/>
                <a:cs typeface="Times New Roman" panose="02020603050405020304" pitchFamily="18" charset="0"/>
              </a:rPr>
              <a:t>Monitor</a:t>
            </a:r>
            <a:endParaRPr lang="ar-IQ" sz="4800" b="1" dirty="0"/>
          </a:p>
        </p:txBody>
      </p:sp>
      <p:sp>
        <p:nvSpPr>
          <p:cNvPr id="3" name="Content Placeholder 2"/>
          <p:cNvSpPr>
            <a:spLocks noGrp="1"/>
          </p:cNvSpPr>
          <p:nvPr>
            <p:ph idx="1"/>
          </p:nvPr>
        </p:nvSpPr>
        <p:spPr>
          <a:xfrm>
            <a:off x="5230316" y="1623581"/>
            <a:ext cx="6192688" cy="4529137"/>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وهي شاشة مشابهة لشاشة التلفزيون ولكنها تعرض صور اكثر وضوحاً. وتعتبر من أجهزة الإخراج الرئيسية حيث تستخدم لإخراج البيانات بشكل صورة مرئية، وكمثال عليها شاشة أنبوب الاشعة الكاثودية </a:t>
            </a:r>
            <a:r>
              <a:rPr lang="en-US" sz="2800" dirty="0" smtClean="0">
                <a:latin typeface="Times New Roman" panose="02020603050405020304" pitchFamily="18" charset="0"/>
                <a:cs typeface="Times New Roman" panose="02020603050405020304" pitchFamily="18" charset="0"/>
              </a:rPr>
              <a:t>Cathode Ray Tube (CRT)</a:t>
            </a:r>
            <a:r>
              <a:rPr lang="ar-IQ" sz="2800" dirty="0" smtClean="0">
                <a:latin typeface="Times New Roman" panose="02020603050405020304" pitchFamily="18" charset="0"/>
                <a:cs typeface="Times New Roman" panose="02020603050405020304" pitchFamily="18" charset="0"/>
              </a:rPr>
              <a:t> ، وشاشة الكريستال السائل </a:t>
            </a:r>
            <a:r>
              <a:rPr lang="en-US" sz="2800" dirty="0" smtClean="0">
                <a:latin typeface="Times New Roman" panose="02020603050405020304" pitchFamily="18" charset="0"/>
                <a:cs typeface="Times New Roman" panose="02020603050405020304" pitchFamily="18" charset="0"/>
              </a:rPr>
              <a:t>Liquid Crystal Display (LCD)</a:t>
            </a:r>
            <a:r>
              <a:rPr lang="ar-IQ" sz="2800" dirty="0" smtClean="0">
                <a:latin typeface="Times New Roman" panose="02020603050405020304" pitchFamily="18" charset="0"/>
                <a:cs typeface="Times New Roman" panose="02020603050405020304" pitchFamily="18" charset="0"/>
              </a:rPr>
              <a:t> ، وشاشة البلازما </a:t>
            </a:r>
            <a:r>
              <a:rPr lang="en-US" sz="2800" dirty="0" smtClean="0">
                <a:latin typeface="Times New Roman" panose="02020603050405020304" pitchFamily="18" charset="0"/>
                <a:cs typeface="Times New Roman" panose="02020603050405020304" pitchFamily="18" charset="0"/>
              </a:rPr>
              <a:t>Plasma</a:t>
            </a:r>
            <a:r>
              <a:rPr lang="ar-IQ" sz="2800" dirty="0" smtClean="0">
                <a:latin typeface="Times New Roman" panose="02020603050405020304" pitchFamily="18" charset="0"/>
                <a:cs typeface="Times New Roman" panose="02020603050405020304" pitchFamily="18" charset="0"/>
              </a:rPr>
              <a:t> وتمتاز بوزن وحجم اقل وكلفة اكثر من الأولى.</a:t>
            </a:r>
          </a:p>
          <a:p>
            <a:pPr algn="just"/>
            <a:r>
              <a:rPr lang="ar-IQ" sz="2800" dirty="0" smtClean="0">
                <a:latin typeface="Times New Roman" panose="02020603050405020304" pitchFamily="18" charset="0"/>
                <a:cs typeface="Times New Roman" panose="02020603050405020304" pitchFamily="18" charset="0"/>
              </a:rPr>
              <a:t>ان زيادة عدد النقاط في الشاشة يؤدي الى دقة الصور التي تتمكن الشاشة من عرضها.</a:t>
            </a:r>
            <a:endParaRPr lang="ar-IQ"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2" y="1475939"/>
            <a:ext cx="4392488" cy="3753009"/>
          </a:xfrm>
          <a:prstGeom prst="rect">
            <a:avLst/>
          </a:prstGeom>
        </p:spPr>
      </p:pic>
    </p:spTree>
    <p:extLst>
      <p:ext uri="{BB962C8B-B14F-4D97-AF65-F5344CB8AC3E}">
        <p14:creationId xmlns:p14="http://schemas.microsoft.com/office/powerpoint/2010/main" val="224977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98" y="3428999"/>
            <a:ext cx="5351575" cy="3340573"/>
          </a:xfrm>
          <a:prstGeom prst="rect">
            <a:avLst/>
          </a:prstGeom>
          <a:ln w="38100">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97" y="30234"/>
            <a:ext cx="5351575" cy="3182741"/>
          </a:xfrm>
          <a:prstGeom prst="rect">
            <a:avLst/>
          </a:prstGeom>
          <a:ln w="38100">
            <a:solidFill>
              <a:srgbClr val="00B050"/>
            </a:solidFill>
          </a:ln>
        </p:spPr>
      </p:pic>
      <p:cxnSp>
        <p:nvCxnSpPr>
          <p:cNvPr id="7" name="Straight Connector 6"/>
          <p:cNvCxnSpPr/>
          <p:nvPr/>
        </p:nvCxnSpPr>
        <p:spPr>
          <a:xfrm>
            <a:off x="5878388" y="0"/>
            <a:ext cx="0" cy="6858000"/>
          </a:xfrm>
          <a:prstGeom prst="line">
            <a:avLst/>
          </a:prstGeom>
          <a:ln w="38100"/>
        </p:spPr>
        <p:style>
          <a:lnRef idx="3">
            <a:schemeClr val="accent6"/>
          </a:lnRef>
          <a:fillRef idx="0">
            <a:schemeClr val="accent6"/>
          </a:fillRef>
          <a:effectRef idx="2">
            <a:schemeClr val="accent6"/>
          </a:effectRef>
          <a:fontRef idx="minor">
            <a:schemeClr val="tx1"/>
          </a:fontRef>
        </p:style>
      </p:cxnSp>
      <p:pic>
        <p:nvPicPr>
          <p:cNvPr id="10" name="Picture 7" descr="mon2"/>
          <p:cNvPicPr>
            <a:picLocks noChangeAspect="1" noChangeArrowheads="1"/>
          </p:cNvPicPr>
          <p:nvPr/>
        </p:nvPicPr>
        <p:blipFill>
          <a:blip r:embed="rId5">
            <a:extLst>
              <a:ext uri="{28A0092B-C50C-407E-A947-70E740481C1C}">
                <a14:useLocalDpi xmlns:a14="http://schemas.microsoft.com/office/drawing/2010/main" val="0"/>
              </a:ext>
            </a:extLst>
          </a:blip>
          <a:srcRect l="18011" t="12946" r="15947" b="12007"/>
          <a:stretch>
            <a:fillRect/>
          </a:stretch>
        </p:blipFill>
        <p:spPr bwMode="auto">
          <a:xfrm>
            <a:off x="9406780" y="0"/>
            <a:ext cx="2010838" cy="22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prstDash val="dash"/>
                <a:miter lim="800000"/>
                <a:headEnd/>
                <a:tailEnd/>
              </a14:hiddenLine>
            </a:ext>
          </a:extLst>
        </p:spPr>
      </p:pic>
      <p:sp>
        <p:nvSpPr>
          <p:cNvPr id="11" name="Text Box 6"/>
          <p:cNvSpPr txBox="1">
            <a:spLocks noChangeArrowheads="1"/>
          </p:cNvSpPr>
          <p:nvPr/>
        </p:nvSpPr>
        <p:spPr bwMode="auto">
          <a:xfrm>
            <a:off x="6166419" y="836712"/>
            <a:ext cx="3469281" cy="1200329"/>
          </a:xfrm>
          <a:prstGeom prst="rect">
            <a:avLst/>
          </a:prstGeom>
          <a:noFill/>
          <a:ln w="9525">
            <a:noFill/>
            <a:miter lim="800000"/>
            <a:headEnd/>
            <a:tailEnd/>
          </a:ln>
          <a:effectLst/>
        </p:spPr>
        <p:txBody>
          <a:bodyPr wrap="square">
            <a:spAutoFit/>
          </a:bodyPr>
          <a:lstStyle/>
          <a:p>
            <a:pPr marL="457063" indent="-457063" algn="ctr">
              <a:spcBef>
                <a:spcPct val="50000"/>
              </a:spcBef>
              <a:buClr>
                <a:srgbClr val="CC0000"/>
              </a:buClr>
              <a:defRPr/>
            </a:pPr>
            <a:r>
              <a:rPr lang="ar-SA"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شاشات تعمل باستخدام انبوبة أشعة </a:t>
            </a:r>
            <a:r>
              <a:rPr lang="ar-SA" sz="2400" b="1" dirty="0" smtClean="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الكاثود</a:t>
            </a:r>
            <a:r>
              <a:rPr lang="ar-IQ" sz="2400" b="1" dirty="0" smtClean="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ar-SA" sz="2400" b="1" dirty="0" smtClean="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r>
              <a:rPr lang="ar-SA"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تستخدم في السابق)</a:t>
            </a:r>
            <a:endParaRPr lang="en-US"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12" name="Picture 8" descr="m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4092" y="2308917"/>
            <a:ext cx="2260011" cy="24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3" name="Text Box 9"/>
          <p:cNvSpPr txBox="1">
            <a:spLocks noChangeArrowheads="1"/>
          </p:cNvSpPr>
          <p:nvPr/>
        </p:nvSpPr>
        <p:spPr bwMode="auto">
          <a:xfrm>
            <a:off x="6670476" y="3140251"/>
            <a:ext cx="2965224" cy="461665"/>
          </a:xfrm>
          <a:prstGeom prst="rect">
            <a:avLst/>
          </a:prstGeom>
          <a:noFill/>
          <a:ln w="9525">
            <a:noFill/>
            <a:miter lim="800000"/>
            <a:headEnd/>
            <a:tailEnd/>
          </a:ln>
          <a:effectLst/>
        </p:spPr>
        <p:txBody>
          <a:bodyPr wrap="square">
            <a:spAutoFit/>
          </a:bodyPr>
          <a:lstStyle/>
          <a:p>
            <a:pPr marL="457063" indent="-457063" algn="ctr">
              <a:spcBef>
                <a:spcPct val="50000"/>
              </a:spcBef>
              <a:buClr>
                <a:srgbClr val="CC0000"/>
              </a:buClr>
              <a:defRPr/>
            </a:pPr>
            <a:r>
              <a:rPr lang="ar-SA"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الشاشات المسطحة </a:t>
            </a:r>
            <a:endParaRPr lang="en-US"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aphicFrame>
        <p:nvGraphicFramePr>
          <p:cNvPr id="14" name="Object 2"/>
          <p:cNvGraphicFramePr>
            <a:graphicFrameLocks noGrp="1" noChangeAspect="1"/>
          </p:cNvGraphicFramePr>
          <p:nvPr>
            <p:ph/>
            <p:extLst>
              <p:ext uri="{D42A27DB-BD31-4B8C-83A1-F6EECF244321}">
                <p14:modId xmlns:p14="http://schemas.microsoft.com/office/powerpoint/2010/main" val="2921567558"/>
              </p:ext>
            </p:extLst>
          </p:nvPr>
        </p:nvGraphicFramePr>
        <p:xfrm>
          <a:off x="8398668" y="4746682"/>
          <a:ext cx="2952328" cy="2111317"/>
        </p:xfrm>
        <a:graphic>
          <a:graphicData uri="http://schemas.openxmlformats.org/presentationml/2006/ole">
            <mc:AlternateContent xmlns:mc="http://schemas.openxmlformats.org/markup-compatibility/2006">
              <mc:Choice xmlns:v="urn:schemas-microsoft-com:vml" Requires="v">
                <p:oleObj spid="_x0000_s3104" name="Paintbrush Picture" r:id="rId7" imgW="5020376" imgH="3572374" progId="PBrush">
                  <p:embed/>
                </p:oleObj>
              </mc:Choice>
              <mc:Fallback>
                <p:oleObj name="Paintbrush Picture" r:id="rId7" imgW="5020376" imgH="3572374" progId="PBrush">
                  <p:embed/>
                  <p:pic>
                    <p:nvPicPr>
                      <p:cNvPr id="62476" name="Object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8668" y="4746682"/>
                        <a:ext cx="2952328" cy="2111317"/>
                      </a:xfrm>
                      <a:prstGeom prst="rect">
                        <a:avLst/>
                      </a:prstGeom>
                      <a:noFill/>
                      <a:ln>
                        <a:noFill/>
                      </a:ln>
                      <a:effectLst/>
                      <a:extLst/>
                    </p:spPr>
                  </p:pic>
                </p:oleObj>
              </mc:Fallback>
            </mc:AlternateContent>
          </a:graphicData>
        </a:graphic>
      </p:graphicFrame>
      <p:sp>
        <p:nvSpPr>
          <p:cNvPr id="15" name="Text Box 10"/>
          <p:cNvSpPr txBox="1">
            <a:spLocks noChangeArrowheads="1"/>
          </p:cNvSpPr>
          <p:nvPr/>
        </p:nvSpPr>
        <p:spPr bwMode="auto">
          <a:xfrm>
            <a:off x="6022404" y="5202175"/>
            <a:ext cx="2481166" cy="1200329"/>
          </a:xfrm>
          <a:prstGeom prst="rect">
            <a:avLst/>
          </a:prstGeom>
          <a:noFill/>
          <a:ln w="9525">
            <a:noFill/>
            <a:miter lim="800000"/>
            <a:headEnd/>
            <a:tailEnd/>
          </a:ln>
          <a:effectLst/>
        </p:spPr>
        <p:txBody>
          <a:bodyPr wrap="square">
            <a:spAutoFit/>
          </a:bodyPr>
          <a:lstStyle/>
          <a:p>
            <a:pPr algn="ctr" rtl="1">
              <a:spcBef>
                <a:spcPct val="50000"/>
              </a:spcBef>
              <a:buClr>
                <a:srgbClr val="CC0000"/>
              </a:buClr>
              <a:defRPr/>
            </a:pPr>
            <a:r>
              <a:rPr lang="ar-SA"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بطاقات الفيديو هي </a:t>
            </a:r>
            <a:r>
              <a:rPr lang="ar-SA" sz="2400" b="1" dirty="0" smtClean="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العنصر</a:t>
            </a:r>
            <a:r>
              <a:rPr lang="ar-IQ" sz="2400" b="1" dirty="0" smtClean="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ar-SA" sz="2400" b="1" dirty="0" smtClean="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الأساسي </a:t>
            </a:r>
            <a:r>
              <a:rPr lang="ar-SA"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لتشغيل شاشة الحاسب </a:t>
            </a:r>
            <a:r>
              <a:rPr lang="ar-SA" sz="2400" b="1" dirty="0" smtClean="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endParaRPr lang="en-US" sz="2400" b="1" dirty="0">
              <a:solidFill>
                <a:schemeClr val="accent1">
                  <a:lumMod val="7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95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733648"/>
          </a:xfrm>
        </p:spPr>
        <p:txBody>
          <a:bodyPr>
            <a:normAutofit/>
          </a:bodyPr>
          <a:lstStyle/>
          <a:p>
            <a:pPr algn="ctr"/>
            <a:r>
              <a:rPr lang="ar-IQ" sz="4800" b="1" dirty="0">
                <a:latin typeface="Times New Roman" panose="02020603050405020304" pitchFamily="18" charset="0"/>
                <a:cs typeface="Times New Roman" panose="02020603050405020304" pitchFamily="18" charset="0"/>
              </a:rPr>
              <a:t>السماعات </a:t>
            </a:r>
            <a:r>
              <a:rPr lang="en-US" sz="4800" b="1" dirty="0" smtClean="0">
                <a:latin typeface="Times New Roman" panose="02020603050405020304" pitchFamily="18" charset="0"/>
                <a:cs typeface="Times New Roman" panose="02020603050405020304" pitchFamily="18" charset="0"/>
              </a:rPr>
              <a:t>Speakers</a:t>
            </a:r>
            <a:endParaRPr lang="ar-IQ" sz="4800" b="1" dirty="0"/>
          </a:p>
        </p:txBody>
      </p:sp>
      <p:sp>
        <p:nvSpPr>
          <p:cNvPr id="3" name="Content Placeholder 2"/>
          <p:cNvSpPr>
            <a:spLocks noGrp="1"/>
          </p:cNvSpPr>
          <p:nvPr>
            <p:ph idx="1"/>
          </p:nvPr>
        </p:nvSpPr>
        <p:spPr>
          <a:xfrm>
            <a:off x="909836" y="1628801"/>
            <a:ext cx="10369152" cy="4543400"/>
          </a:xfrm>
        </p:spPr>
        <p:txBody>
          <a:bodyPr>
            <a:normAutofit/>
          </a:bodyPr>
          <a:lstStyle/>
          <a:p>
            <a:pPr algn="just"/>
            <a:r>
              <a:rPr lang="ar-IQ" sz="2800" dirty="0" smtClean="0">
                <a:latin typeface="Times New Roman" panose="02020603050405020304" pitchFamily="18" charset="0"/>
                <a:cs typeface="Times New Roman" panose="02020603050405020304" pitchFamily="18" charset="0"/>
              </a:rPr>
              <a:t>هي جزء أساسي في الحواسيب الحديثة المستخدمة في المنزل. اما في التعليم فسماعات الرأس تناسب حجرات الدراسة حتى لا تحدث ضوضاء عن طريقها يتم اخراج البيانات من الحاسوب على هيئة مسموعة، وتحتوي بعض السماعات على مضخم صوت يقوم بتكبير الإشارة الصوتية القادمة من الحاسوب ويزيد من وضوح الصوت وهناك السماعات </a:t>
            </a:r>
            <a:r>
              <a:rPr lang="ar-IQ" sz="2800" dirty="0" err="1" smtClean="0">
                <a:latin typeface="Times New Roman" panose="02020603050405020304" pitchFamily="18" charset="0"/>
                <a:cs typeface="Times New Roman" panose="02020603050405020304" pitchFamily="18" charset="0"/>
              </a:rPr>
              <a:t>المنضدية</a:t>
            </a:r>
            <a:r>
              <a:rPr lang="ar-IQ" sz="2800" dirty="0" smtClean="0">
                <a:latin typeface="Times New Roman" panose="02020603050405020304" pitchFamily="18" charset="0"/>
                <a:cs typeface="Times New Roman" panose="02020603050405020304" pitchFamily="18" charset="0"/>
              </a:rPr>
              <a:t> التي تربط مع الحاسوب المكتبي وتضع على المنضدة وتكون ضمناً في الحواسيب المحمولة، وسماعات  الرأس (</a:t>
            </a:r>
            <a:r>
              <a:rPr lang="en-US" sz="2800" dirty="0" smtClean="0">
                <a:latin typeface="Times New Roman" panose="02020603050405020304" pitchFamily="18" charset="0"/>
                <a:cs typeface="Times New Roman" panose="02020603050405020304" pitchFamily="18" charset="0"/>
              </a:rPr>
              <a:t>Headphones</a:t>
            </a:r>
            <a:r>
              <a:rPr lang="ar-IQ" sz="2800" dirty="0" smtClean="0">
                <a:latin typeface="Times New Roman" panose="02020603050405020304" pitchFamily="18" charset="0"/>
                <a:cs typeface="Times New Roman" panose="02020603050405020304" pitchFamily="18" charset="0"/>
              </a:rPr>
              <a:t>).</a:t>
            </a:r>
            <a:endParaRPr lang="ar-IQ" sz="2800" dirty="0">
              <a:latin typeface="Times New Roman" panose="02020603050405020304" pitchFamily="18" charset="0"/>
              <a:cs typeface="Times New Roman" panose="02020603050405020304" pitchFamily="18" charset="0"/>
            </a:endParaRPr>
          </a:p>
        </p:txBody>
      </p:sp>
      <p:pic>
        <p:nvPicPr>
          <p:cNvPr id="4" name="Picture 7" descr="spk1"/>
          <p:cNvPicPr>
            <a:picLocks noChangeAspect="1" noChangeArrowheads="1"/>
          </p:cNvPicPr>
          <p:nvPr/>
        </p:nvPicPr>
        <p:blipFill>
          <a:blip r:embed="rId2">
            <a:extLst>
              <a:ext uri="{28A0092B-C50C-407E-A947-70E740481C1C}">
                <a14:useLocalDpi xmlns:a14="http://schemas.microsoft.com/office/drawing/2010/main" val="0"/>
              </a:ext>
            </a:extLst>
          </a:blip>
          <a:srcRect t="16978" b="19960"/>
          <a:stretch>
            <a:fillRect/>
          </a:stretch>
        </p:blipFill>
        <p:spPr bwMode="auto">
          <a:xfrm>
            <a:off x="8140498" y="4149079"/>
            <a:ext cx="2913063" cy="261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5" name="Picture 8" descr="mic&am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46" y="4207446"/>
            <a:ext cx="2913063" cy="24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36" y="3914921"/>
            <a:ext cx="4526210" cy="2757463"/>
          </a:xfrm>
          <a:prstGeom prst="rect">
            <a:avLst/>
          </a:prstGeom>
        </p:spPr>
      </p:pic>
    </p:spTree>
    <p:extLst>
      <p:ext uri="{BB962C8B-B14F-4D97-AF65-F5344CB8AC3E}">
        <p14:creationId xmlns:p14="http://schemas.microsoft.com/office/powerpoint/2010/main" val="4413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620688"/>
            <a:ext cx="9144000" cy="733648"/>
          </a:xfrm>
        </p:spPr>
        <p:txBody>
          <a:bodyPr>
            <a:normAutofit/>
          </a:bodyPr>
          <a:lstStyle/>
          <a:p>
            <a:pPr algn="just"/>
            <a:r>
              <a:rPr lang="ar-SA" sz="4800" b="1" dirty="0">
                <a:solidFill>
                  <a:srgbClr val="C00000"/>
                </a:solidFill>
                <a:latin typeface="Times New Roman" panose="02020603050405020304" pitchFamily="18" charset="0"/>
                <a:cs typeface="Times New Roman" panose="02020603050405020304" pitchFamily="18" charset="0"/>
              </a:rPr>
              <a:t>ويمتاز الحاسب الآلي بـ </a:t>
            </a:r>
            <a:r>
              <a:rPr lang="ar-SA" sz="4800" b="1" dirty="0" smtClean="0">
                <a:solidFill>
                  <a:srgbClr val="C00000"/>
                </a:solidFill>
                <a:latin typeface="Times New Roman" panose="02020603050405020304" pitchFamily="18" charset="0"/>
                <a:cs typeface="Times New Roman" panose="02020603050405020304" pitchFamily="18" charset="0"/>
              </a:rPr>
              <a:t>:</a:t>
            </a:r>
            <a:endParaRPr lang="ar-IQ" sz="48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3932" y="2348880"/>
            <a:ext cx="9144000" cy="2736304"/>
          </a:xfrm>
        </p:spPr>
        <p:txBody>
          <a:bodyPr>
            <a:normAutofit/>
          </a:bodyPr>
          <a:lstStyle/>
          <a:p>
            <a:pPr marL="457063" indent="-457063" algn="just"/>
            <a:r>
              <a:rPr lang="ar-SA" sz="2800" dirty="0" smtClean="0">
                <a:latin typeface="Times New Roman" panose="02020603050405020304" pitchFamily="18" charset="0"/>
                <a:cs typeface="Times New Roman" panose="02020603050405020304" pitchFamily="18" charset="0"/>
              </a:rPr>
              <a:t>القدرة </a:t>
            </a:r>
            <a:r>
              <a:rPr lang="ar-SA" sz="2800" dirty="0">
                <a:latin typeface="Times New Roman" panose="02020603050405020304" pitchFamily="18" charset="0"/>
                <a:cs typeface="Times New Roman" panose="02020603050405020304" pitchFamily="18" charset="0"/>
              </a:rPr>
              <a:t>على تخزين المعلومات واسترجاعها في أي وقت تُطلَب فيه.</a:t>
            </a:r>
          </a:p>
          <a:p>
            <a:pPr marL="457063" indent="-457063" algn="just"/>
            <a:r>
              <a:rPr lang="ar-SA" sz="2800" dirty="0">
                <a:latin typeface="Times New Roman" panose="02020603050405020304" pitchFamily="18" charset="0"/>
                <a:cs typeface="Times New Roman" panose="02020603050405020304" pitchFamily="18" charset="0"/>
              </a:rPr>
              <a:t>إمكانية تنسيق النصوص والخطابات وإجراء العمليات الحسابية والمنطقية.</a:t>
            </a:r>
          </a:p>
          <a:p>
            <a:pPr marL="457063" indent="-457063" algn="just"/>
            <a:r>
              <a:rPr lang="ar-SA" sz="2800" dirty="0">
                <a:latin typeface="Times New Roman" panose="02020603050405020304" pitchFamily="18" charset="0"/>
                <a:cs typeface="Times New Roman" panose="02020603050405020304" pitchFamily="18" charset="0"/>
              </a:rPr>
              <a:t>إمكانية تكوين برمجيات خاصة بالمستخدم من خلال لغات البرمجة.</a:t>
            </a:r>
          </a:p>
          <a:p>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5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0" y="188640"/>
            <a:ext cx="10153128" cy="1296144"/>
          </a:xfrm>
        </p:spPr>
        <p:txBody>
          <a:bodyPr>
            <a:noAutofit/>
          </a:bodyPr>
          <a:lstStyle/>
          <a:p>
            <a:pPr algn="ctr"/>
            <a:r>
              <a:rPr lang="ar-IQ" sz="4800" b="1" dirty="0">
                <a:latin typeface="Times New Roman" panose="02020603050405020304" pitchFamily="18" charset="0"/>
                <a:cs typeface="Times New Roman" panose="02020603050405020304" pitchFamily="18" charset="0"/>
              </a:rPr>
              <a:t>عارض الفيديو </a:t>
            </a:r>
            <a:r>
              <a:rPr lang="en-US" sz="4800" b="1" dirty="0">
                <a:latin typeface="Times New Roman" panose="02020603050405020304" pitchFamily="18" charset="0"/>
                <a:cs typeface="Times New Roman" panose="02020603050405020304" pitchFamily="18" charset="0"/>
              </a:rPr>
              <a:t>Video Projector</a:t>
            </a:r>
            <a:r>
              <a:rPr lang="ar-IQ" sz="4800" b="1" dirty="0">
                <a:latin typeface="Times New Roman" panose="02020603050405020304" pitchFamily="18" charset="0"/>
                <a:cs typeface="Times New Roman" panose="02020603050405020304" pitchFamily="18" charset="0"/>
              </a:rPr>
              <a:t> واللوحة الذكية </a:t>
            </a:r>
            <a:r>
              <a:rPr lang="en-US" sz="4800" b="1" dirty="0">
                <a:latin typeface="Times New Roman" panose="02020603050405020304" pitchFamily="18" charset="0"/>
                <a:cs typeface="Times New Roman" panose="02020603050405020304" pitchFamily="18" charset="0"/>
              </a:rPr>
              <a:t>Smart Board</a:t>
            </a:r>
            <a:endParaRPr lang="ar-IQ" sz="4800" b="1" dirty="0"/>
          </a:p>
        </p:txBody>
      </p:sp>
      <p:sp>
        <p:nvSpPr>
          <p:cNvPr id="3" name="Content Placeholder 2"/>
          <p:cNvSpPr>
            <a:spLocks noGrp="1"/>
          </p:cNvSpPr>
          <p:nvPr>
            <p:ph idx="1"/>
          </p:nvPr>
        </p:nvSpPr>
        <p:spPr>
          <a:xfrm>
            <a:off x="5384773" y="2420888"/>
            <a:ext cx="5894215" cy="3751312"/>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يستخدم عارض الفيديو (او عارض البيانات) لإخراج المعلومات من نصوص وصور وافلام على شاشة خارجية اكبر. كما تستعمل اللوحة او السبورة الذكية مباشرة لإظهار المعلومات مع إمكانية الكتابة عليها.</a:t>
            </a:r>
            <a:endParaRPr lang="ar-IQ" sz="32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37828" y="2132856"/>
            <a:ext cx="4546945" cy="3888432"/>
            <a:chOff x="1393180" y="2901479"/>
            <a:chExt cx="3858624" cy="395652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180" y="4162379"/>
              <a:ext cx="3858624" cy="269562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216" b="12433"/>
            <a:stretch/>
          </p:blipFill>
          <p:spPr>
            <a:xfrm>
              <a:off x="1990344" y="2901479"/>
              <a:ext cx="2664297" cy="1260900"/>
            </a:xfrm>
            <a:prstGeom prst="rect">
              <a:avLst/>
            </a:prstGeom>
          </p:spPr>
        </p:pic>
      </p:grpSp>
    </p:spTree>
    <p:extLst>
      <p:ext uri="{BB962C8B-B14F-4D97-AF65-F5344CB8AC3E}">
        <p14:creationId xmlns:p14="http://schemas.microsoft.com/office/powerpoint/2010/main" val="223374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a:latin typeface="Times New Roman" panose="02020603050405020304" pitchFamily="18" charset="0"/>
                <a:cs typeface="Times New Roman" panose="02020603050405020304" pitchFamily="18" charset="0"/>
              </a:rPr>
              <a:t>الطابعة </a:t>
            </a:r>
            <a:r>
              <a:rPr lang="en-US" sz="4800" b="1" dirty="0">
                <a:latin typeface="Times New Roman" panose="02020603050405020304" pitchFamily="18" charset="0"/>
                <a:cs typeface="Times New Roman" panose="02020603050405020304" pitchFamily="18" charset="0"/>
              </a:rPr>
              <a:t>Printer</a:t>
            </a:r>
            <a:endParaRPr lang="ar-IQ" sz="4800" b="1" dirty="0"/>
          </a:p>
        </p:txBody>
      </p:sp>
      <p:sp>
        <p:nvSpPr>
          <p:cNvPr id="3" name="Content Placeholder 2"/>
          <p:cNvSpPr>
            <a:spLocks noGrp="1"/>
          </p:cNvSpPr>
          <p:nvPr>
            <p:ph idx="1"/>
          </p:nvPr>
        </p:nvSpPr>
        <p:spPr>
          <a:xfrm>
            <a:off x="1125862" y="1700808"/>
            <a:ext cx="9937104" cy="4896543"/>
          </a:xfrm>
        </p:spPr>
        <p:txBody>
          <a:bodyPr>
            <a:noAutofit/>
          </a:bodyPr>
          <a:lstStyle/>
          <a:p>
            <a:pPr algn="just"/>
            <a:r>
              <a:rPr lang="ar-IQ" sz="3200" dirty="0" smtClean="0">
                <a:latin typeface="Times New Roman" panose="02020603050405020304" pitchFamily="18" charset="0"/>
                <a:cs typeface="Times New Roman" panose="02020603050405020304" pitchFamily="18" charset="0"/>
              </a:rPr>
              <a:t>تستخدم </a:t>
            </a:r>
            <a:r>
              <a:rPr lang="ar-IQ" sz="3200" dirty="0" err="1" smtClean="0">
                <a:latin typeface="Times New Roman" panose="02020603050405020304" pitchFamily="18" charset="0"/>
                <a:cs typeface="Times New Roman" panose="02020603050405020304" pitchFamily="18" charset="0"/>
              </a:rPr>
              <a:t>لاخراج</a:t>
            </a:r>
            <a:r>
              <a:rPr lang="ar-IQ" sz="3200" dirty="0" smtClean="0">
                <a:latin typeface="Times New Roman" panose="02020603050405020304" pitchFamily="18" charset="0"/>
                <a:cs typeface="Times New Roman" panose="02020603050405020304" pitchFamily="18" charset="0"/>
              </a:rPr>
              <a:t> المعلومات على الورق بأشكال مختلفة تسمى بالنسخة الورقية (</a:t>
            </a:r>
            <a:r>
              <a:rPr lang="en-US" sz="3200" dirty="0" smtClean="0">
                <a:latin typeface="Times New Roman" panose="02020603050405020304" pitchFamily="18" charset="0"/>
                <a:cs typeface="Times New Roman" panose="02020603050405020304" pitchFamily="18" charset="0"/>
              </a:rPr>
              <a:t>Hard Copy</a:t>
            </a:r>
            <a:r>
              <a:rPr lang="ar-IQ" sz="3200" dirty="0" smtClean="0">
                <a:latin typeface="Times New Roman" panose="02020603050405020304" pitchFamily="18" charset="0"/>
                <a:cs typeface="Times New Roman" panose="02020603050405020304" pitchFamily="18" charset="0"/>
              </a:rPr>
              <a:t>)، وتوجد أنواع عديدة منها، تختلف حسب سرعتها وبأسلوب الطباعة ونوع الورق المستخدم. ومن تلك الطابعات:-</a:t>
            </a:r>
          </a:p>
          <a:p>
            <a:pPr marL="502920" indent="-457200" algn="just">
              <a:buFont typeface="+mj-lt"/>
              <a:buAutoNum type="arabicPeriod"/>
            </a:pPr>
            <a:r>
              <a:rPr lang="ar-IQ" sz="3200" dirty="0" smtClean="0">
                <a:latin typeface="Times New Roman" panose="02020603050405020304" pitchFamily="18" charset="0"/>
                <a:cs typeface="Times New Roman" panose="02020603050405020304" pitchFamily="18" charset="0"/>
              </a:rPr>
              <a:t>طابعات محفورة (</a:t>
            </a:r>
            <a:r>
              <a:rPr lang="en-US" sz="3200" dirty="0" smtClean="0">
                <a:latin typeface="Times New Roman" panose="02020603050405020304" pitchFamily="18" charset="0"/>
                <a:cs typeface="Times New Roman" panose="02020603050405020304" pitchFamily="18" charset="0"/>
              </a:rPr>
              <a:t>Daisy Wheel</a:t>
            </a:r>
            <a:r>
              <a:rPr lang="ar-IQ" sz="3200" dirty="0" smtClean="0">
                <a:latin typeface="Times New Roman" panose="02020603050405020304" pitchFamily="18" charset="0"/>
                <a:cs typeface="Times New Roman" panose="02020603050405020304" pitchFamily="18" charset="0"/>
              </a:rPr>
              <a:t>)</a:t>
            </a:r>
          </a:p>
          <a:p>
            <a:pPr marL="502920" indent="-457200" algn="just">
              <a:buFont typeface="+mj-lt"/>
              <a:buAutoNum type="arabicPeriod"/>
            </a:pPr>
            <a:r>
              <a:rPr lang="ar-IQ" sz="3200" dirty="0" smtClean="0">
                <a:latin typeface="Times New Roman" panose="02020603050405020304" pitchFamily="18" charset="0"/>
                <a:cs typeface="Times New Roman" panose="02020603050405020304" pitchFamily="18" charset="0"/>
              </a:rPr>
              <a:t>طابعات نقطية (</a:t>
            </a:r>
            <a:r>
              <a:rPr lang="en-US" sz="3200" dirty="0" smtClean="0">
                <a:latin typeface="Times New Roman" panose="02020603050405020304" pitchFamily="18" charset="0"/>
                <a:cs typeface="Times New Roman" panose="02020603050405020304" pitchFamily="18" charset="0"/>
              </a:rPr>
              <a:t>Dot Matrix</a:t>
            </a:r>
            <a:r>
              <a:rPr lang="ar-IQ" sz="3200" dirty="0" smtClean="0">
                <a:latin typeface="Times New Roman" panose="02020603050405020304" pitchFamily="18" charset="0"/>
                <a:cs typeface="Times New Roman" panose="02020603050405020304" pitchFamily="18" charset="0"/>
              </a:rPr>
              <a:t>)</a:t>
            </a:r>
          </a:p>
          <a:p>
            <a:pPr marL="502920" indent="-457200" algn="just">
              <a:buFont typeface="+mj-lt"/>
              <a:buAutoNum type="arabicPeriod"/>
            </a:pPr>
            <a:r>
              <a:rPr lang="ar-IQ" sz="3200" dirty="0" smtClean="0">
                <a:latin typeface="Times New Roman" panose="02020603050405020304" pitchFamily="18" charset="0"/>
                <a:cs typeface="Times New Roman" panose="02020603050405020304" pitchFamily="18" charset="0"/>
              </a:rPr>
              <a:t>طابعات ضخ الحبر (</a:t>
            </a:r>
            <a:r>
              <a:rPr lang="en-US" sz="3200" dirty="0" smtClean="0">
                <a:latin typeface="Times New Roman" panose="02020603050405020304" pitchFamily="18" charset="0"/>
                <a:cs typeface="Times New Roman" panose="02020603050405020304" pitchFamily="18" charset="0"/>
              </a:rPr>
              <a:t>Inject</a:t>
            </a:r>
            <a:r>
              <a:rPr lang="ar-IQ" sz="3200" dirty="0" smtClean="0">
                <a:latin typeface="Times New Roman" panose="02020603050405020304" pitchFamily="18" charset="0"/>
                <a:cs typeface="Times New Roman" panose="02020603050405020304" pitchFamily="18" charset="0"/>
              </a:rPr>
              <a:t>)</a:t>
            </a:r>
          </a:p>
          <a:p>
            <a:pPr marL="502920" indent="-457200" algn="just">
              <a:buFont typeface="+mj-lt"/>
              <a:buAutoNum type="arabicPeriod"/>
            </a:pPr>
            <a:r>
              <a:rPr lang="ar-IQ" sz="3200" dirty="0" smtClean="0">
                <a:latin typeface="Times New Roman" panose="02020603050405020304" pitchFamily="18" charset="0"/>
                <a:cs typeface="Times New Roman" panose="02020603050405020304" pitchFamily="18" charset="0"/>
              </a:rPr>
              <a:t>طابعات الليزر (</a:t>
            </a:r>
            <a:r>
              <a:rPr lang="en-US" sz="3200" dirty="0" smtClean="0">
                <a:latin typeface="Times New Roman" panose="02020603050405020304" pitchFamily="18" charset="0"/>
                <a:cs typeface="Times New Roman" panose="02020603050405020304" pitchFamily="18" charset="0"/>
              </a:rPr>
              <a:t>Laser</a:t>
            </a:r>
            <a:r>
              <a:rPr lang="ar-IQ" sz="3200" dirty="0" smtClean="0">
                <a:latin typeface="Times New Roman" panose="02020603050405020304" pitchFamily="18" charset="0"/>
                <a:cs typeface="Times New Roman" panose="02020603050405020304" pitchFamily="18" charset="0"/>
              </a:rPr>
              <a:t>)</a:t>
            </a:r>
          </a:p>
          <a:p>
            <a:pPr marL="502920" indent="-457200" algn="just">
              <a:buFont typeface="+mj-lt"/>
              <a:buAutoNum type="arabicPeriod"/>
            </a:pPr>
            <a:r>
              <a:rPr lang="ar-IQ" sz="3200" dirty="0" smtClean="0">
                <a:latin typeface="Times New Roman" panose="02020603050405020304" pitchFamily="18" charset="0"/>
                <a:cs typeface="Times New Roman" panose="02020603050405020304" pitchFamily="18" charset="0"/>
              </a:rPr>
              <a:t>الراسم (</a:t>
            </a:r>
            <a:r>
              <a:rPr lang="en-US" sz="3200" dirty="0" smtClean="0">
                <a:latin typeface="Times New Roman" panose="02020603050405020304" pitchFamily="18" charset="0"/>
                <a:cs typeface="Times New Roman" panose="02020603050405020304" pitchFamily="18" charset="0"/>
              </a:rPr>
              <a:t>Plotter</a:t>
            </a:r>
            <a:r>
              <a:rPr lang="ar-IQ" sz="3200" dirty="0" smtClean="0">
                <a:latin typeface="Times New Roman" panose="02020603050405020304" pitchFamily="18" charset="0"/>
                <a:cs typeface="Times New Roman" panose="02020603050405020304" pitchFamily="18" charset="0"/>
              </a:rPr>
              <a:t>)</a:t>
            </a:r>
          </a:p>
          <a:p>
            <a:pPr marL="502920" indent="-457200" algn="just">
              <a:buFont typeface="+mj-lt"/>
              <a:buAutoNum type="arabicPeriod"/>
            </a:pPr>
            <a:endParaRPr lang="ar-IQ" sz="3200" dirty="0" smtClean="0">
              <a:latin typeface="Times New Roman" panose="02020603050405020304" pitchFamily="18" charset="0"/>
              <a:cs typeface="Times New Roman" panose="02020603050405020304" pitchFamily="18" charset="0"/>
            </a:endParaRPr>
          </a:p>
          <a:p>
            <a:pPr marL="502920" indent="-457200" algn="just">
              <a:buFont typeface="+mj-lt"/>
              <a:buAutoNum type="arabicPeriod"/>
            </a:pP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45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WordArt 2"/>
          <p:cNvSpPr>
            <a:spLocks noChangeArrowheads="1" noChangeShapeType="1" noTextEdit="1"/>
          </p:cNvSpPr>
          <p:nvPr/>
        </p:nvSpPr>
        <p:spPr bwMode="auto">
          <a:xfrm>
            <a:off x="3934172" y="305615"/>
            <a:ext cx="4293284" cy="609442"/>
          </a:xfrm>
          <a:prstGeom prst="rect">
            <a:avLst/>
          </a:prstGeom>
        </p:spPr>
        <p:txBody>
          <a:bodyPr wrap="none" fromWordArt="1">
            <a:prstTxWarp prst="textPlain">
              <a:avLst>
                <a:gd name="adj" fmla="val 50000"/>
              </a:avLst>
            </a:prstTxWarp>
            <a:scene3d>
              <a:camera prst="legacyObliqueBottomLeft">
                <a:rot lat="300000" lon="300000" rev="0"/>
              </a:camera>
              <a:lightRig rig="legacyFlat2" dir="t"/>
            </a:scene3d>
            <a:sp3d extrusionH="430200" prstMaterial="legacyMetal">
              <a:extrusionClr>
                <a:schemeClr val="accent2"/>
              </a:extrusionClr>
              <a:contourClr>
                <a:srgbClr val="A603AB"/>
              </a:contourClr>
            </a:sp3d>
          </a:bodyPr>
          <a:lstStyle/>
          <a:p>
            <a:r>
              <a:rPr lang="en-US" sz="3199" b="1" kern="10" dirty="0" smtClean="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 </a:t>
            </a:r>
            <a:r>
              <a:rPr lang="ar-SA" sz="3199" b="1" kern="10" dirty="0" smtClean="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ا</a:t>
            </a:r>
            <a:r>
              <a:rPr lang="ar-IQ" sz="3199" b="1" kern="10" dirty="0" smtClean="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انواع ا</a:t>
            </a:r>
            <a:r>
              <a:rPr lang="ar-SA" sz="3199" b="1" kern="10" dirty="0" smtClean="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لطابع</a:t>
            </a:r>
            <a:r>
              <a:rPr lang="ar-IQ" sz="3199" b="1" kern="10" dirty="0" smtClean="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rPr>
              <a:t>ات</a:t>
            </a:r>
            <a:endParaRPr lang="ar-SA" sz="3199"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panose="020B0604030504040204" pitchFamily="34" charset="0"/>
              <a:ea typeface="Tahoma" panose="020B0604030504040204" pitchFamily="34" charset="0"/>
              <a:cs typeface="Tahoma" panose="020B0604030504040204" pitchFamily="34" charset="0"/>
            </a:endParaRPr>
          </a:p>
        </p:txBody>
      </p:sp>
      <p:pic>
        <p:nvPicPr>
          <p:cNvPr id="64515" name="Picture 3" descr="2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6305" y="1067417"/>
            <a:ext cx="6856214" cy="1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11601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665" y="610336"/>
            <a:ext cx="261870" cy="3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11601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98" y="610336"/>
            <a:ext cx="261870" cy="39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8576979" y="3132309"/>
            <a:ext cx="1523603" cy="369792"/>
          </a:xfrm>
          <a:prstGeom prst="rect">
            <a:avLst/>
          </a:prstGeom>
          <a:noFill/>
          <a:ln w="9525">
            <a:noFill/>
            <a:miter lim="800000"/>
            <a:headEnd/>
            <a:tailEnd/>
          </a:ln>
          <a:effectLst/>
        </p:spPr>
        <p:txBody>
          <a:bodyPr>
            <a:spAutoFit/>
          </a:bodyPr>
          <a:lstStyle/>
          <a:p>
            <a:pPr marL="457063" indent="-457063" algn="ctr">
              <a:spcBef>
                <a:spcPct val="50000"/>
              </a:spcBef>
              <a:buClr>
                <a:srgbClr val="CC0000"/>
              </a:buClr>
              <a:defRPr/>
            </a:pPr>
            <a:r>
              <a:rPr lang="ar-SA" sz="1799" b="1" dirty="0">
                <a:solidFill>
                  <a:schemeClr val="accent1">
                    <a:lumMod val="75000"/>
                  </a:schemeClr>
                </a:solidFill>
                <a:effectLst>
                  <a:outerShdw blurRad="38100" dist="38100" dir="2700000" algn="tl">
                    <a:srgbClr val="000000"/>
                  </a:outerShdw>
                </a:effectLst>
              </a:rPr>
              <a:t>طابعة ليزر</a:t>
            </a:r>
            <a:endParaRPr lang="en-US" sz="1799" b="1" dirty="0">
              <a:solidFill>
                <a:schemeClr val="accent1">
                  <a:lumMod val="75000"/>
                </a:schemeClr>
              </a:solidFill>
              <a:effectLst>
                <a:outerShdw blurRad="38100" dist="38100" dir="2700000" algn="tl">
                  <a:srgbClr val="000000"/>
                </a:outerShdw>
              </a:effectLst>
            </a:endParaRPr>
          </a:p>
        </p:txBody>
      </p:sp>
      <p:pic>
        <p:nvPicPr>
          <p:cNvPr id="64519" name="Picture 8" descr="p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167" y="1137249"/>
            <a:ext cx="2667387" cy="203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64520" name="Picture 9" descr="Graphic Artist Taking Print from Pri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442" y="3970196"/>
            <a:ext cx="2561286" cy="18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
          <p:cNvSpPr txBox="1">
            <a:spLocks noChangeArrowheads="1"/>
          </p:cNvSpPr>
          <p:nvPr/>
        </p:nvSpPr>
        <p:spPr bwMode="auto">
          <a:xfrm>
            <a:off x="5028429" y="3199871"/>
            <a:ext cx="2056864" cy="369792"/>
          </a:xfrm>
          <a:prstGeom prst="rect">
            <a:avLst/>
          </a:prstGeom>
          <a:noFill/>
          <a:ln w="9525">
            <a:noFill/>
            <a:miter lim="800000"/>
            <a:headEnd/>
            <a:tailEnd/>
          </a:ln>
          <a:effectLst/>
        </p:spPr>
        <p:txBody>
          <a:bodyPr>
            <a:spAutoFit/>
          </a:bodyPr>
          <a:lstStyle/>
          <a:p>
            <a:pPr marL="457063" indent="-457063" algn="ctr">
              <a:spcBef>
                <a:spcPct val="50000"/>
              </a:spcBef>
              <a:buClr>
                <a:srgbClr val="CC0000"/>
              </a:buClr>
              <a:defRPr/>
            </a:pPr>
            <a:r>
              <a:rPr lang="ar-SA" sz="1799" b="1" dirty="0">
                <a:solidFill>
                  <a:schemeClr val="accent1">
                    <a:lumMod val="75000"/>
                  </a:schemeClr>
                </a:solidFill>
                <a:effectLst>
                  <a:outerShdw blurRad="38100" dist="38100" dir="2700000" algn="tl">
                    <a:srgbClr val="000000"/>
                  </a:outerShdw>
                </a:effectLst>
              </a:rPr>
              <a:t>طابعة نفاثة الحبر</a:t>
            </a:r>
            <a:endParaRPr lang="en-US" sz="1799" b="1" dirty="0">
              <a:solidFill>
                <a:schemeClr val="accent1">
                  <a:lumMod val="75000"/>
                </a:schemeClr>
              </a:solidFill>
              <a:effectLst>
                <a:outerShdw blurRad="38100" dist="38100" dir="2700000" algn="tl">
                  <a:srgbClr val="000000"/>
                </a:outerShdw>
              </a:effectLst>
            </a:endParaRPr>
          </a:p>
        </p:txBody>
      </p:sp>
      <p:sp>
        <p:nvSpPr>
          <p:cNvPr id="34827" name="Text Box 11"/>
          <p:cNvSpPr txBox="1">
            <a:spLocks noChangeArrowheads="1"/>
          </p:cNvSpPr>
          <p:nvPr/>
        </p:nvSpPr>
        <p:spPr bwMode="auto">
          <a:xfrm>
            <a:off x="1413893" y="3200459"/>
            <a:ext cx="2776016" cy="369204"/>
          </a:xfrm>
          <a:prstGeom prst="rect">
            <a:avLst/>
          </a:prstGeom>
          <a:noFill/>
          <a:ln w="9525">
            <a:noFill/>
            <a:miter lim="800000"/>
            <a:headEnd/>
            <a:tailEnd/>
          </a:ln>
          <a:effectLst/>
        </p:spPr>
        <p:txBody>
          <a:bodyPr wrap="square">
            <a:spAutoFit/>
          </a:bodyPr>
          <a:lstStyle/>
          <a:p>
            <a:pPr marL="457063" indent="-457063" algn="ctr">
              <a:spcBef>
                <a:spcPct val="50000"/>
              </a:spcBef>
              <a:buClr>
                <a:srgbClr val="CC0000"/>
              </a:buClr>
              <a:defRPr/>
            </a:pPr>
            <a:r>
              <a:rPr lang="ar-SA" sz="1799" b="1">
                <a:solidFill>
                  <a:schemeClr val="accent1">
                    <a:lumMod val="75000"/>
                  </a:schemeClr>
                </a:solidFill>
                <a:effectLst>
                  <a:outerShdw blurRad="38100" dist="38100" dir="2700000" algn="tl">
                    <a:srgbClr val="000000"/>
                  </a:outerShdw>
                </a:effectLst>
              </a:rPr>
              <a:t>طابعة حرارية</a:t>
            </a:r>
            <a:endParaRPr lang="en-US" sz="1799" b="1">
              <a:solidFill>
                <a:schemeClr val="accent1">
                  <a:lumMod val="75000"/>
                </a:schemeClr>
              </a:solidFill>
              <a:effectLst>
                <a:outerShdw blurRad="38100" dist="38100" dir="2700000" algn="tl">
                  <a:srgbClr val="000000"/>
                </a:outerShdw>
              </a:effectLst>
            </a:endParaRPr>
          </a:p>
        </p:txBody>
      </p:sp>
      <p:sp>
        <p:nvSpPr>
          <p:cNvPr id="34828" name="Text Box 12"/>
          <p:cNvSpPr txBox="1">
            <a:spLocks noChangeArrowheads="1"/>
          </p:cNvSpPr>
          <p:nvPr/>
        </p:nvSpPr>
        <p:spPr bwMode="auto">
          <a:xfrm>
            <a:off x="7444794" y="6051248"/>
            <a:ext cx="2327126" cy="369204"/>
          </a:xfrm>
          <a:prstGeom prst="rect">
            <a:avLst/>
          </a:prstGeom>
          <a:noFill/>
          <a:ln w="9525">
            <a:noFill/>
            <a:miter lim="800000"/>
            <a:headEnd/>
            <a:tailEnd/>
          </a:ln>
          <a:effectLst/>
        </p:spPr>
        <p:txBody>
          <a:bodyPr wrap="square">
            <a:spAutoFit/>
          </a:bodyPr>
          <a:lstStyle/>
          <a:p>
            <a:pPr marL="457063" indent="-457063" algn="ctr">
              <a:spcBef>
                <a:spcPct val="50000"/>
              </a:spcBef>
              <a:buClr>
                <a:srgbClr val="CC0000"/>
              </a:buClr>
              <a:defRPr/>
            </a:pPr>
            <a:r>
              <a:rPr lang="ar-SA" sz="1799" b="1" dirty="0">
                <a:solidFill>
                  <a:schemeClr val="accent1">
                    <a:lumMod val="75000"/>
                  </a:schemeClr>
                </a:solidFill>
                <a:effectLst>
                  <a:outerShdw blurRad="38100" dist="38100" dir="2700000" algn="tl">
                    <a:srgbClr val="000000"/>
                  </a:outerShdw>
                </a:effectLst>
              </a:rPr>
              <a:t>طابعة نقطية</a:t>
            </a:r>
            <a:endParaRPr lang="en-US" sz="1799" b="1" dirty="0">
              <a:solidFill>
                <a:schemeClr val="accent1">
                  <a:lumMod val="75000"/>
                </a:schemeClr>
              </a:solidFill>
              <a:effectLst>
                <a:outerShdw blurRad="38100" dist="38100" dir="2700000" algn="tl">
                  <a:srgbClr val="000000"/>
                </a:outerShdw>
              </a:effectLst>
            </a:endParaRPr>
          </a:p>
        </p:txBody>
      </p:sp>
      <p:sp>
        <p:nvSpPr>
          <p:cNvPr id="34829" name="Text Box 13"/>
          <p:cNvSpPr txBox="1">
            <a:spLocks noChangeArrowheads="1"/>
          </p:cNvSpPr>
          <p:nvPr/>
        </p:nvSpPr>
        <p:spPr bwMode="auto">
          <a:xfrm>
            <a:off x="2187798" y="6050660"/>
            <a:ext cx="1523603" cy="369792"/>
          </a:xfrm>
          <a:prstGeom prst="rect">
            <a:avLst/>
          </a:prstGeom>
          <a:noFill/>
          <a:ln w="9525">
            <a:noFill/>
            <a:miter lim="800000"/>
            <a:headEnd/>
            <a:tailEnd/>
          </a:ln>
          <a:effectLst/>
        </p:spPr>
        <p:txBody>
          <a:bodyPr>
            <a:spAutoFit/>
          </a:bodyPr>
          <a:lstStyle/>
          <a:p>
            <a:pPr marL="457063" indent="-457063" algn="ctr">
              <a:spcBef>
                <a:spcPct val="50000"/>
              </a:spcBef>
              <a:buClr>
                <a:srgbClr val="CC0000"/>
              </a:buClr>
              <a:defRPr/>
            </a:pPr>
            <a:r>
              <a:rPr lang="ar-SA" sz="1799" b="1" dirty="0" err="1">
                <a:solidFill>
                  <a:schemeClr val="accent1">
                    <a:lumMod val="75000"/>
                  </a:schemeClr>
                </a:solidFill>
                <a:effectLst>
                  <a:outerShdw blurRad="38100" dist="38100" dir="2700000" algn="tl">
                    <a:srgbClr val="000000"/>
                  </a:outerShdw>
                </a:effectLst>
              </a:rPr>
              <a:t>الراسمات</a:t>
            </a:r>
            <a:endParaRPr lang="en-US" sz="1799" b="1" dirty="0">
              <a:solidFill>
                <a:schemeClr val="accent1">
                  <a:lumMod val="75000"/>
                </a:schemeClr>
              </a:solidFill>
              <a:effectLst>
                <a:outerShdw blurRad="38100" dist="38100" dir="2700000" algn="tl">
                  <a:srgbClr val="000000"/>
                </a:outerShdw>
              </a:effectLst>
            </a:endParaRPr>
          </a:p>
        </p:txBody>
      </p:sp>
      <p:pic>
        <p:nvPicPr>
          <p:cNvPr id="64525" name="Picture 15" descr="scan0010"/>
          <p:cNvPicPr>
            <a:picLocks noChangeAspect="1" noChangeArrowheads="1"/>
          </p:cNvPicPr>
          <p:nvPr/>
        </p:nvPicPr>
        <p:blipFill>
          <a:blip r:embed="rId6">
            <a:extLst>
              <a:ext uri="{28A0092B-C50C-407E-A947-70E740481C1C}">
                <a14:useLocalDpi xmlns:a14="http://schemas.microsoft.com/office/drawing/2010/main" val="0"/>
              </a:ext>
            </a:extLst>
          </a:blip>
          <a:srcRect l="9091" t="9947" r="4546" b="6226"/>
          <a:stretch>
            <a:fillRect/>
          </a:stretch>
        </p:blipFill>
        <p:spPr bwMode="auto">
          <a:xfrm>
            <a:off x="8075096" y="1161056"/>
            <a:ext cx="2483812" cy="181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6" name="Picture 16" descr="scan0009"/>
          <p:cNvPicPr>
            <a:picLocks noChangeAspect="1" noChangeArrowheads="1"/>
          </p:cNvPicPr>
          <p:nvPr/>
        </p:nvPicPr>
        <p:blipFill>
          <a:blip r:embed="rId7">
            <a:extLst>
              <a:ext uri="{28A0092B-C50C-407E-A947-70E740481C1C}">
                <a14:useLocalDpi xmlns:a14="http://schemas.microsoft.com/office/drawing/2010/main" val="0"/>
              </a:ext>
            </a:extLst>
          </a:blip>
          <a:srcRect r="2420" b="4672"/>
          <a:stretch>
            <a:fillRect/>
          </a:stretch>
        </p:blipFill>
        <p:spPr bwMode="auto">
          <a:xfrm>
            <a:off x="1552441" y="1294164"/>
            <a:ext cx="2561287" cy="17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7" name="Picture 17" descr="scan0008"/>
          <p:cNvPicPr>
            <a:picLocks noChangeAspect="1" noChangeArrowheads="1"/>
          </p:cNvPicPr>
          <p:nvPr/>
        </p:nvPicPr>
        <p:blipFill>
          <a:blip r:embed="rId8">
            <a:extLst>
              <a:ext uri="{28A0092B-C50C-407E-A947-70E740481C1C}">
                <a14:useLocalDpi xmlns:a14="http://schemas.microsoft.com/office/drawing/2010/main" val="0"/>
              </a:ext>
            </a:extLst>
          </a:blip>
          <a:srcRect l="4922" t="5063" r="1538" b="8861"/>
          <a:stretch>
            <a:fillRect/>
          </a:stretch>
        </p:blipFill>
        <p:spPr bwMode="auto">
          <a:xfrm>
            <a:off x="8608356" y="3896095"/>
            <a:ext cx="2598624" cy="19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Picture 18" descr="scan0001"/>
          <p:cNvPicPr>
            <a:picLocks noChangeAspect="1" noChangeArrowheads="1"/>
          </p:cNvPicPr>
          <p:nvPr/>
        </p:nvPicPr>
        <p:blipFill>
          <a:blip r:embed="rId9">
            <a:extLst>
              <a:ext uri="{28A0092B-C50C-407E-A947-70E740481C1C}">
                <a14:useLocalDpi xmlns:a14="http://schemas.microsoft.com/office/drawing/2010/main" val="0"/>
              </a:ext>
            </a:extLst>
          </a:blip>
          <a:srcRect l="17633" t="10690" r="39265" b="66504"/>
          <a:stretch>
            <a:fillRect/>
          </a:stretch>
        </p:blipFill>
        <p:spPr bwMode="auto">
          <a:xfrm>
            <a:off x="5616468" y="3927105"/>
            <a:ext cx="2937649" cy="213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03222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987" y="332656"/>
            <a:ext cx="9144000" cy="877664"/>
          </a:xfrm>
        </p:spPr>
        <p:txBody>
          <a:bodyPr>
            <a:normAutofit/>
          </a:bodyPr>
          <a:lstStyle/>
          <a:p>
            <a:pPr algn="r"/>
            <a:r>
              <a:rPr lang="ar-IQ" sz="4800" dirty="0" smtClean="0">
                <a:latin typeface="Times New Roman" panose="02020603050405020304" pitchFamily="18" charset="0"/>
                <a:cs typeface="Times New Roman" panose="02020603050405020304" pitchFamily="18" charset="0"/>
              </a:rPr>
              <a:t>1. طابعات </a:t>
            </a:r>
            <a:r>
              <a:rPr lang="ar-IQ" sz="4800" dirty="0">
                <a:latin typeface="Times New Roman" panose="02020603050405020304" pitchFamily="18" charset="0"/>
                <a:cs typeface="Times New Roman" panose="02020603050405020304" pitchFamily="18" charset="0"/>
              </a:rPr>
              <a:t>محفورة (</a:t>
            </a:r>
            <a:r>
              <a:rPr lang="en-US" sz="4800" dirty="0">
                <a:latin typeface="Times New Roman" panose="02020603050405020304" pitchFamily="18" charset="0"/>
                <a:cs typeface="Times New Roman" panose="02020603050405020304" pitchFamily="18" charset="0"/>
              </a:rPr>
              <a:t>Daisy Wheel</a:t>
            </a:r>
            <a:r>
              <a:rPr lang="ar-IQ" sz="4800" dirty="0" smtClean="0">
                <a:latin typeface="Times New Roman" panose="02020603050405020304" pitchFamily="18" charset="0"/>
                <a:cs typeface="Times New Roman" panose="02020603050405020304" pitchFamily="18" charset="0"/>
              </a:rPr>
              <a:t>)</a:t>
            </a:r>
            <a:endParaRPr lang="ar-IQ" sz="4800" dirty="0"/>
          </a:p>
        </p:txBody>
      </p:sp>
      <p:sp>
        <p:nvSpPr>
          <p:cNvPr id="3" name="Content Placeholder 2"/>
          <p:cNvSpPr>
            <a:spLocks noGrp="1"/>
          </p:cNvSpPr>
          <p:nvPr>
            <p:ph idx="1"/>
          </p:nvPr>
        </p:nvSpPr>
        <p:spPr>
          <a:xfrm>
            <a:off x="5086300" y="2132856"/>
            <a:ext cx="6192687" cy="4039344"/>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الحروف محفورة على جزء معدني او بلاستيك مع شريط كربون. يمكن طباعة على الورق بالضرب على شريط الحبر والكربون، وبذلك يمكن عمل نسخ كربون.</a:t>
            </a:r>
          </a:p>
          <a:p>
            <a:pPr algn="just">
              <a:buClr>
                <a:srgbClr val="FF0000"/>
              </a:buClr>
              <a:buFont typeface="Wingdings" panose="05000000000000000000" pitchFamily="2" charset="2"/>
              <a:buChar char="q"/>
            </a:pPr>
            <a:r>
              <a:rPr lang="ar-IQ" sz="3200" dirty="0">
                <a:latin typeface="Times New Roman" panose="02020603050405020304" pitchFamily="18" charset="0"/>
                <a:cs typeface="Times New Roman" panose="02020603050405020304" pitchFamily="18" charset="0"/>
              </a:rPr>
              <a:t> </a:t>
            </a:r>
            <a:r>
              <a:rPr lang="ar-IQ" sz="3200" dirty="0" smtClean="0">
                <a:latin typeface="Times New Roman" panose="02020603050405020304" pitchFamily="18" charset="0"/>
                <a:cs typeface="Times New Roman" panose="02020603050405020304" pitchFamily="18" charset="0"/>
              </a:rPr>
              <a:t>وهي طابعات </a:t>
            </a:r>
            <a:r>
              <a:rPr lang="ar-IQ" sz="3200" dirty="0" smtClean="0">
                <a:solidFill>
                  <a:srgbClr val="002060"/>
                </a:solidFill>
                <a:latin typeface="Times New Roman" panose="02020603050405020304" pitchFamily="18" charset="0"/>
                <a:cs typeface="Times New Roman" panose="02020603050405020304" pitchFamily="18" charset="0"/>
              </a:rPr>
              <a:t>بطيئة</a:t>
            </a:r>
          </a:p>
          <a:p>
            <a:pPr algn="just">
              <a:buClr>
                <a:srgbClr val="FF0000"/>
              </a:buClr>
              <a:buFont typeface="Wingdings" panose="05000000000000000000" pitchFamily="2" charset="2"/>
              <a:buChar char="q"/>
            </a:pPr>
            <a:r>
              <a:rPr lang="ar-IQ" sz="3200" dirty="0" smtClean="0">
                <a:solidFill>
                  <a:srgbClr val="002060"/>
                </a:solidFill>
                <a:latin typeface="Times New Roman" panose="02020603050405020304" pitchFamily="18" charset="0"/>
                <a:cs typeface="Times New Roman" panose="02020603050405020304" pitchFamily="18" charset="0"/>
              </a:rPr>
              <a:t> وصوتها مزعج </a:t>
            </a:r>
          </a:p>
          <a:p>
            <a:pPr algn="just">
              <a:buClr>
                <a:srgbClr val="FF0000"/>
              </a:buClr>
              <a:buFont typeface="Wingdings" panose="05000000000000000000" pitchFamily="2" charset="2"/>
              <a:buChar char="q"/>
            </a:pPr>
            <a:r>
              <a:rPr lang="ar-IQ" sz="3200" dirty="0" smtClean="0">
                <a:latin typeface="Times New Roman" panose="02020603050405020304" pitchFamily="18" charset="0"/>
                <a:cs typeface="Times New Roman" panose="02020603050405020304" pitchFamily="18" charset="0"/>
              </a:rPr>
              <a:t>تستخدم مثل الآلات الكاتبة الكهربائية</a:t>
            </a:r>
            <a:endParaRPr lang="ar-IQ"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31" t="8154" r="1" b="7377"/>
          <a:stretch/>
        </p:blipFill>
        <p:spPr>
          <a:xfrm>
            <a:off x="765820" y="2286073"/>
            <a:ext cx="4320480" cy="3732909"/>
          </a:xfrm>
          <a:prstGeom prst="rect">
            <a:avLst/>
          </a:prstGeom>
        </p:spPr>
      </p:pic>
    </p:spTree>
    <p:extLst>
      <p:ext uri="{BB962C8B-B14F-4D97-AF65-F5344CB8AC3E}">
        <p14:creationId xmlns:p14="http://schemas.microsoft.com/office/powerpoint/2010/main" val="189578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1021680"/>
          </a:xfrm>
        </p:spPr>
        <p:txBody>
          <a:bodyPr>
            <a:normAutofit/>
          </a:bodyPr>
          <a:lstStyle/>
          <a:p>
            <a:pPr algn="r"/>
            <a:r>
              <a:rPr lang="ar-IQ" sz="4800" dirty="0" smtClean="0">
                <a:latin typeface="Times New Roman" panose="02020603050405020304" pitchFamily="18" charset="0"/>
                <a:cs typeface="Times New Roman" panose="02020603050405020304" pitchFamily="18" charset="0"/>
              </a:rPr>
              <a:t>2. طابعات </a:t>
            </a:r>
            <a:r>
              <a:rPr lang="ar-IQ" sz="4800" dirty="0">
                <a:latin typeface="Times New Roman" panose="02020603050405020304" pitchFamily="18" charset="0"/>
                <a:cs typeface="Times New Roman" panose="02020603050405020304" pitchFamily="18" charset="0"/>
              </a:rPr>
              <a:t>نقطية (</a:t>
            </a:r>
            <a:r>
              <a:rPr lang="en-US" sz="4800" dirty="0">
                <a:latin typeface="Times New Roman" panose="02020603050405020304" pitchFamily="18" charset="0"/>
                <a:cs typeface="Times New Roman" panose="02020603050405020304" pitchFamily="18" charset="0"/>
              </a:rPr>
              <a:t>Dot Matrix</a:t>
            </a:r>
            <a:r>
              <a:rPr lang="ar-IQ" sz="4800" dirty="0" smtClean="0">
                <a:latin typeface="Times New Roman" panose="02020603050405020304" pitchFamily="18" charset="0"/>
                <a:cs typeface="Times New Roman" panose="02020603050405020304" pitchFamily="18" charset="0"/>
              </a:rPr>
              <a:t>)</a:t>
            </a:r>
            <a:endParaRPr lang="ar-IQ" sz="4800" dirty="0"/>
          </a:p>
        </p:txBody>
      </p:sp>
      <p:sp>
        <p:nvSpPr>
          <p:cNvPr id="3" name="Content Placeholder 2"/>
          <p:cNvSpPr>
            <a:spLocks noGrp="1"/>
          </p:cNvSpPr>
          <p:nvPr>
            <p:ph idx="1"/>
          </p:nvPr>
        </p:nvSpPr>
        <p:spPr>
          <a:xfrm>
            <a:off x="4654252" y="1643063"/>
            <a:ext cx="6552728" cy="4529137"/>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تستخدم رأس طابع بأسنان لإنتاج نقاط على الصفحة بالطرق على شريط الحبر . </a:t>
            </a:r>
          </a:p>
          <a:p>
            <a:pPr algn="just">
              <a:buClr>
                <a:srgbClr val="FF0000"/>
              </a:buClr>
              <a:buFont typeface="Wingdings" panose="05000000000000000000" pitchFamily="2" charset="2"/>
              <a:buChar char="q"/>
            </a:pPr>
            <a:r>
              <a:rPr lang="ar-IQ" sz="3200" dirty="0" smtClean="0">
                <a:latin typeface="Times New Roman" panose="02020603050405020304" pitchFamily="18" charset="0"/>
                <a:cs typeface="Times New Roman" panose="02020603050405020304" pitchFamily="18" charset="0"/>
              </a:rPr>
              <a:t>وكلما زاد عدد الاسنان كلما زاد عدد طرق منطقة محددة </a:t>
            </a:r>
            <a:r>
              <a:rPr lang="ar-IQ" sz="3200" dirty="0" smtClean="0">
                <a:solidFill>
                  <a:srgbClr val="002060"/>
                </a:solidFill>
                <a:latin typeface="Times New Roman" panose="02020603050405020304" pitchFamily="18" charset="0"/>
                <a:cs typeface="Times New Roman" panose="02020603050405020304" pitchFamily="18" charset="0"/>
              </a:rPr>
              <a:t>وكلما زادت جودة الطباعة</a:t>
            </a:r>
            <a:r>
              <a:rPr lang="ar-IQ" sz="3200" dirty="0" smtClean="0">
                <a:latin typeface="Times New Roman" panose="02020603050405020304" pitchFamily="18" charset="0"/>
                <a:cs typeface="Times New Roman" panose="02020603050405020304" pitchFamily="18" charset="0"/>
              </a:rPr>
              <a:t>، وفي المقابل </a:t>
            </a:r>
            <a:r>
              <a:rPr lang="ar-IQ" sz="3200" dirty="0" smtClean="0">
                <a:solidFill>
                  <a:srgbClr val="002060"/>
                </a:solidFill>
                <a:latin typeface="Times New Roman" panose="02020603050405020304" pitchFamily="18" charset="0"/>
                <a:cs typeface="Times New Roman" panose="02020603050405020304" pitchFamily="18" charset="0"/>
              </a:rPr>
              <a:t>تقل السرعة</a:t>
            </a:r>
          </a:p>
          <a:p>
            <a:pPr algn="just">
              <a:buClr>
                <a:srgbClr val="FF0000"/>
              </a:buClr>
              <a:buFont typeface="Wingdings" panose="05000000000000000000" pitchFamily="2" charset="2"/>
              <a:buChar char="q"/>
            </a:pPr>
            <a:r>
              <a:rPr lang="ar-IQ" sz="3200" dirty="0">
                <a:latin typeface="Times New Roman" panose="02020603050405020304" pitchFamily="18" charset="0"/>
                <a:cs typeface="Times New Roman" panose="02020603050405020304" pitchFamily="18" charset="0"/>
              </a:rPr>
              <a:t> </a:t>
            </a:r>
            <a:r>
              <a:rPr lang="ar-IQ" sz="3200" dirty="0" smtClean="0">
                <a:solidFill>
                  <a:srgbClr val="002060"/>
                </a:solidFill>
                <a:latin typeface="Times New Roman" panose="02020603050405020304" pitchFamily="18" charset="0"/>
                <a:cs typeface="Times New Roman" panose="02020603050405020304" pitchFamily="18" charset="0"/>
              </a:rPr>
              <a:t>وتصدر هذه الطابعات نوع من الازعاج</a:t>
            </a:r>
            <a:r>
              <a:rPr lang="ar-IQ" sz="3200" dirty="0" smtClean="0">
                <a:latin typeface="Times New Roman" panose="02020603050405020304" pitchFamily="18" charset="0"/>
                <a:cs typeface="Times New Roman" panose="02020603050405020304" pitchFamily="18" charset="0"/>
              </a:rPr>
              <a:t>.</a:t>
            </a:r>
          </a:p>
          <a:p>
            <a:pPr algn="just">
              <a:buClr>
                <a:srgbClr val="FF0000"/>
              </a:buClr>
              <a:buFont typeface="Wingdings" panose="05000000000000000000" pitchFamily="2" charset="2"/>
              <a:buChar char="q"/>
            </a:pPr>
            <a:r>
              <a:rPr lang="ar-IQ" sz="3200" dirty="0" smtClean="0">
                <a:latin typeface="Times New Roman" panose="02020603050405020304" pitchFamily="18" charset="0"/>
                <a:cs typeface="Times New Roman" panose="02020603050405020304" pitchFamily="18" charset="0"/>
              </a:rPr>
              <a:t> </a:t>
            </a:r>
            <a:r>
              <a:rPr lang="ar-IQ" sz="3200" dirty="0" smtClean="0">
                <a:solidFill>
                  <a:srgbClr val="002060"/>
                </a:solidFill>
                <a:latin typeface="Times New Roman" panose="02020603050405020304" pitchFamily="18" charset="0"/>
                <a:cs typeface="Times New Roman" panose="02020603050405020304" pitchFamily="18" charset="0"/>
              </a:rPr>
              <a:t>وتستخدم هذه الطابعات في طباعة التذاكر او كوبون المحلات التجارية</a:t>
            </a:r>
            <a:r>
              <a:rPr lang="ar-IQ" sz="3200" dirty="0" smtClean="0">
                <a:latin typeface="Times New Roman" panose="02020603050405020304" pitchFamily="18" charset="0"/>
                <a:cs typeface="Times New Roman" panose="02020603050405020304" pitchFamily="18" charset="0"/>
              </a:rPr>
              <a:t>.</a:t>
            </a:r>
            <a:endParaRPr lang="ar-IQ"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256" t="15263" r="5609" b="6007"/>
          <a:stretch/>
        </p:blipFill>
        <p:spPr>
          <a:xfrm>
            <a:off x="909836" y="2665493"/>
            <a:ext cx="3744416" cy="2484275"/>
          </a:xfrm>
          <a:prstGeom prst="rect">
            <a:avLst/>
          </a:prstGeom>
        </p:spPr>
      </p:pic>
    </p:spTree>
    <p:extLst>
      <p:ext uri="{BB962C8B-B14F-4D97-AF65-F5344CB8AC3E}">
        <p14:creationId xmlns:p14="http://schemas.microsoft.com/office/powerpoint/2010/main" val="40112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dirty="0" smtClean="0">
                <a:latin typeface="Times New Roman" panose="02020603050405020304" pitchFamily="18" charset="0"/>
                <a:cs typeface="Times New Roman" panose="02020603050405020304" pitchFamily="18" charset="0"/>
              </a:rPr>
              <a:t>3. طابعات </a:t>
            </a:r>
            <a:r>
              <a:rPr lang="ar-IQ" sz="4800" dirty="0">
                <a:latin typeface="Times New Roman" panose="02020603050405020304" pitchFamily="18" charset="0"/>
                <a:cs typeface="Times New Roman" panose="02020603050405020304" pitchFamily="18" charset="0"/>
              </a:rPr>
              <a:t>ضخ الحبر (</a:t>
            </a:r>
            <a:r>
              <a:rPr lang="en-US" sz="4800" dirty="0">
                <a:latin typeface="Times New Roman" panose="02020603050405020304" pitchFamily="18" charset="0"/>
                <a:cs typeface="Times New Roman" panose="02020603050405020304" pitchFamily="18" charset="0"/>
              </a:rPr>
              <a:t>Inject</a:t>
            </a:r>
            <a:r>
              <a:rPr lang="ar-IQ" sz="4800" dirty="0" smtClean="0">
                <a:latin typeface="Times New Roman" panose="02020603050405020304" pitchFamily="18" charset="0"/>
                <a:cs typeface="Times New Roman" panose="02020603050405020304" pitchFamily="18" charset="0"/>
              </a:rPr>
              <a:t>)</a:t>
            </a:r>
            <a:endParaRPr lang="ar-IQ" sz="4800" dirty="0"/>
          </a:p>
        </p:txBody>
      </p:sp>
      <p:sp>
        <p:nvSpPr>
          <p:cNvPr id="3" name="Content Placeholder 2"/>
          <p:cNvSpPr>
            <a:spLocks noGrp="1"/>
          </p:cNvSpPr>
          <p:nvPr>
            <p:ph idx="1"/>
          </p:nvPr>
        </p:nvSpPr>
        <p:spPr>
          <a:xfrm>
            <a:off x="3214092" y="1643063"/>
            <a:ext cx="8136904" cy="5214937"/>
          </a:xfrm>
        </p:spPr>
        <p:txBody>
          <a:bodyPr>
            <a:normAutofit/>
          </a:bodyPr>
          <a:lstStyle/>
          <a:p>
            <a:pPr algn="just"/>
            <a:r>
              <a:rPr lang="ar-IQ" sz="3200" dirty="0" smtClean="0">
                <a:latin typeface="Times New Roman" panose="02020603050405020304" pitchFamily="18" charset="0"/>
                <a:cs typeface="Times New Roman" panose="02020603050405020304" pitchFamily="18" charset="0"/>
              </a:rPr>
              <a:t>تعمل بإطلاق </a:t>
            </a:r>
            <a:r>
              <a:rPr lang="ar-IQ" sz="3200" dirty="0" err="1" smtClean="0">
                <a:latin typeface="Times New Roman" panose="02020603050405020304" pitchFamily="18" charset="0"/>
                <a:cs typeface="Times New Roman" panose="02020603050405020304" pitchFamily="18" charset="0"/>
              </a:rPr>
              <a:t>ضخات</a:t>
            </a:r>
            <a:r>
              <a:rPr lang="ar-IQ" sz="3200" dirty="0" smtClean="0">
                <a:latin typeface="Times New Roman" panose="02020603050405020304" pitchFamily="18" charset="0"/>
                <a:cs typeface="Times New Roman" panose="02020603050405020304" pitchFamily="18" charset="0"/>
              </a:rPr>
              <a:t> صغيرة من الحبر مباشرة على الورق وتستخدم احبار ملونة تنتج صور عالية الجودة. بعض هذه الطابعات تستخدم احباراً سوداء للنصوص العادية. </a:t>
            </a:r>
            <a:r>
              <a:rPr lang="ar-IQ" sz="3200" dirty="0">
                <a:latin typeface="Times New Roman" panose="02020603050405020304" pitchFamily="18" charset="0"/>
                <a:cs typeface="Times New Roman" panose="02020603050405020304" pitchFamily="18" charset="0"/>
              </a:rPr>
              <a:t>تعد طابعة (</a:t>
            </a:r>
            <a:r>
              <a:rPr lang="en-US" sz="3200" dirty="0">
                <a:latin typeface="Times New Roman" panose="02020603050405020304" pitchFamily="18" charset="0"/>
                <a:cs typeface="Times New Roman" panose="02020603050405020304" pitchFamily="18" charset="0"/>
              </a:rPr>
              <a:t>Inject</a:t>
            </a:r>
            <a:r>
              <a:rPr lang="ar-IQ" sz="3200" dirty="0">
                <a:latin typeface="Times New Roman" panose="02020603050405020304" pitchFamily="18" charset="0"/>
                <a:cs typeface="Times New Roman" panose="02020603050405020304" pitchFamily="18" charset="0"/>
              </a:rPr>
              <a:t>) </a:t>
            </a:r>
            <a:r>
              <a:rPr lang="ar-IQ" sz="3200" dirty="0" smtClean="0">
                <a:latin typeface="Times New Roman" panose="02020603050405020304" pitchFamily="18" charset="0"/>
                <a:cs typeface="Times New Roman" panose="02020603050405020304" pitchFamily="18" charset="0"/>
              </a:rPr>
              <a:t>:-</a:t>
            </a:r>
          </a:p>
          <a:p>
            <a:pPr algn="just">
              <a:buClr>
                <a:srgbClr val="FF0000"/>
              </a:buClr>
              <a:buFont typeface="Wingdings" panose="05000000000000000000" pitchFamily="2" charset="2"/>
              <a:buChar char="q"/>
            </a:pPr>
            <a:r>
              <a:rPr lang="ar-IQ" sz="3200" dirty="0" smtClean="0">
                <a:solidFill>
                  <a:srgbClr val="002060"/>
                </a:solidFill>
                <a:latin typeface="Times New Roman" panose="02020603050405020304" pitchFamily="18" charset="0"/>
                <a:cs typeface="Times New Roman" panose="02020603050405020304" pitchFamily="18" charset="0"/>
              </a:rPr>
              <a:t>ليست مرتفعة الثمن ولكن تكلفة تشغيلها عالية</a:t>
            </a:r>
            <a:r>
              <a:rPr lang="ar-IQ" sz="3200" dirty="0" smtClean="0">
                <a:latin typeface="Times New Roman" panose="02020603050405020304" pitchFamily="18" charset="0"/>
                <a:cs typeface="Times New Roman" panose="02020603050405020304" pitchFamily="18" charset="0"/>
              </a:rPr>
              <a:t>، اذ انه يجب تغيير الحبر بعد عدة مئات من النسخ، وللحصول على جودة طباعة عالية فانه يجب استخدام ورق خاص وهذا يضاعف من تكاليف تشغيلها.</a:t>
            </a:r>
          </a:p>
          <a:p>
            <a:pPr algn="just">
              <a:buClr>
                <a:srgbClr val="FF0000"/>
              </a:buClr>
              <a:buFont typeface="Wingdings" panose="05000000000000000000" pitchFamily="2" charset="2"/>
              <a:buChar char="q"/>
            </a:pPr>
            <a:r>
              <a:rPr lang="ar-IQ" sz="3200" dirty="0" smtClean="0">
                <a:solidFill>
                  <a:srgbClr val="002060"/>
                </a:solidFill>
                <a:latin typeface="Times New Roman" panose="02020603050405020304" pitchFamily="18" charset="0"/>
                <a:cs typeface="Times New Roman" panose="02020603050405020304" pitchFamily="18" charset="0"/>
              </a:rPr>
              <a:t>هادئة في الاستخدام </a:t>
            </a:r>
          </a:p>
          <a:p>
            <a:pPr algn="just">
              <a:buClr>
                <a:srgbClr val="FF0000"/>
              </a:buClr>
              <a:buFont typeface="Wingdings" panose="05000000000000000000" pitchFamily="2" charset="2"/>
              <a:buChar char="q"/>
            </a:pPr>
            <a:r>
              <a:rPr lang="ar-IQ" sz="3200" dirty="0" smtClean="0">
                <a:latin typeface="Times New Roman" panose="02020603050405020304" pitchFamily="18" charset="0"/>
                <a:cs typeface="Times New Roman" panose="02020603050405020304" pitchFamily="18" charset="0"/>
              </a:rPr>
              <a:t>ولكنها </a:t>
            </a:r>
            <a:r>
              <a:rPr lang="ar-IQ" sz="3200" dirty="0" smtClean="0">
                <a:solidFill>
                  <a:srgbClr val="002060"/>
                </a:solidFill>
                <a:latin typeface="Times New Roman" panose="02020603050405020304" pitchFamily="18" charset="0"/>
                <a:cs typeface="Times New Roman" panose="02020603050405020304" pitchFamily="18" charset="0"/>
              </a:rPr>
              <a:t>ابطئ من طابعات الليزر</a:t>
            </a:r>
            <a:r>
              <a:rPr lang="ar-IQ" sz="3200" dirty="0" smtClean="0">
                <a:latin typeface="Times New Roman" panose="02020603050405020304" pitchFamily="18" charset="0"/>
                <a:cs typeface="Times New Roman" panose="02020603050405020304" pitchFamily="18" charset="0"/>
              </a:rPr>
              <a:t>.</a:t>
            </a:r>
            <a:endParaRPr lang="ar-IQ" sz="3200" dirty="0">
              <a:latin typeface="Times New Roman" panose="02020603050405020304" pitchFamily="18" charset="0"/>
              <a:cs typeface="Times New Roman" panose="02020603050405020304" pitchFamily="18" charset="0"/>
            </a:endParaRPr>
          </a:p>
        </p:txBody>
      </p:sp>
      <p:pic>
        <p:nvPicPr>
          <p:cNvPr id="6" name="Picture 8" descr="pr2"/>
          <p:cNvPicPr>
            <a:picLocks noChangeAspect="1" noChangeArrowheads="1"/>
          </p:cNvPicPr>
          <p:nvPr/>
        </p:nvPicPr>
        <p:blipFill rotWithShape="1">
          <a:blip r:embed="rId2">
            <a:extLst>
              <a:ext uri="{28A0092B-C50C-407E-A947-70E740481C1C}">
                <a14:useLocalDpi xmlns:a14="http://schemas.microsoft.com/office/drawing/2010/main" val="0"/>
              </a:ext>
            </a:extLst>
          </a:blip>
          <a:srcRect l="5515" t="3413" r="10799" b="4595"/>
          <a:stretch/>
        </p:blipFill>
        <p:spPr bwMode="auto">
          <a:xfrm>
            <a:off x="84082" y="1650168"/>
            <a:ext cx="2664296" cy="22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2" y="4368061"/>
            <a:ext cx="2945904" cy="2227840"/>
          </a:xfrm>
          <a:prstGeom prst="rect">
            <a:avLst/>
          </a:prstGeom>
        </p:spPr>
      </p:pic>
    </p:spTree>
    <p:extLst>
      <p:ext uri="{BB962C8B-B14F-4D97-AF65-F5344CB8AC3E}">
        <p14:creationId xmlns:p14="http://schemas.microsoft.com/office/powerpoint/2010/main" val="26103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05656"/>
          </a:xfrm>
        </p:spPr>
        <p:txBody>
          <a:bodyPr>
            <a:noAutofit/>
          </a:bodyPr>
          <a:lstStyle/>
          <a:p>
            <a:pPr algn="ctr"/>
            <a:r>
              <a:rPr lang="ar-IQ" sz="4800" dirty="0" smtClean="0">
                <a:latin typeface="Times New Roman" panose="02020603050405020304" pitchFamily="18" charset="0"/>
                <a:cs typeface="Times New Roman" panose="02020603050405020304" pitchFamily="18" charset="0"/>
              </a:rPr>
              <a:t>4. طابعات </a:t>
            </a:r>
            <a:r>
              <a:rPr lang="ar-IQ" sz="4800" dirty="0">
                <a:latin typeface="Times New Roman" panose="02020603050405020304" pitchFamily="18" charset="0"/>
                <a:cs typeface="Times New Roman" panose="02020603050405020304" pitchFamily="18" charset="0"/>
              </a:rPr>
              <a:t>الليزر (</a:t>
            </a:r>
            <a:r>
              <a:rPr lang="en-US" sz="4800" dirty="0">
                <a:latin typeface="Times New Roman" panose="02020603050405020304" pitchFamily="18" charset="0"/>
                <a:cs typeface="Times New Roman" panose="02020603050405020304" pitchFamily="18" charset="0"/>
              </a:rPr>
              <a:t>Laser</a:t>
            </a:r>
            <a:r>
              <a:rPr lang="ar-IQ" sz="4800" dirty="0" smtClean="0">
                <a:latin typeface="Times New Roman" panose="02020603050405020304" pitchFamily="18" charset="0"/>
                <a:cs typeface="Times New Roman" panose="02020603050405020304" pitchFamily="18" charset="0"/>
              </a:rPr>
              <a:t>)</a:t>
            </a:r>
            <a:endParaRPr lang="ar-IQ" sz="4800" dirty="0"/>
          </a:p>
        </p:txBody>
      </p:sp>
      <p:sp>
        <p:nvSpPr>
          <p:cNvPr id="3" name="Content Placeholder 2"/>
          <p:cNvSpPr>
            <a:spLocks noGrp="1"/>
          </p:cNvSpPr>
          <p:nvPr>
            <p:ph idx="1"/>
          </p:nvPr>
        </p:nvSpPr>
        <p:spPr>
          <a:xfrm>
            <a:off x="3286100" y="1643063"/>
            <a:ext cx="7992888" cy="4529137"/>
          </a:xfrm>
        </p:spPr>
        <p:txBody>
          <a:bodyPr>
            <a:normAutofit lnSpcReduction="10000"/>
          </a:bodyPr>
          <a:lstStyle/>
          <a:p>
            <a:pPr algn="just"/>
            <a:r>
              <a:rPr lang="ar-IQ" sz="2800" dirty="0" smtClean="0">
                <a:latin typeface="Times New Roman" panose="02020603050405020304" pitchFamily="18" charset="0"/>
                <a:cs typeface="Times New Roman" panose="02020603050405020304" pitchFamily="18" charset="0"/>
              </a:rPr>
              <a:t>تعمل تلك الطابعات بنفس طريقة عمل ماكينات التصوير، وهي تستخدم الليزر لرفع شحنة كهربائية على شكل النص او الصورة لتطبع على أسطوانة. المنطقة المشحونة من الأسطوانة تجذب مسحوق اسود (</a:t>
            </a:r>
            <a:r>
              <a:rPr lang="en-US" sz="2800" dirty="0" smtClean="0">
                <a:latin typeface="Times New Roman" panose="02020603050405020304" pitchFamily="18" charset="0"/>
                <a:cs typeface="Times New Roman" panose="02020603050405020304" pitchFamily="18" charset="0"/>
              </a:rPr>
              <a:t>Toner</a:t>
            </a:r>
            <a:r>
              <a:rPr lang="ar-IQ" sz="2800" dirty="0" smtClean="0">
                <a:latin typeface="Times New Roman" panose="02020603050405020304" pitchFamily="18" charset="0"/>
                <a:cs typeface="Times New Roman" panose="02020603050405020304" pitchFamily="18" charset="0"/>
              </a:rPr>
              <a:t>) اليها والمسحوق يضغط على الورق كلما دارت الأسطوانة. ثم تسخن الورقة لطبع الشكل على الورقة.</a:t>
            </a:r>
          </a:p>
          <a:p>
            <a:pPr algn="just">
              <a:buClr>
                <a:srgbClr val="FF0000"/>
              </a:buClr>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 وهذه الطابعات </a:t>
            </a:r>
            <a:r>
              <a:rPr lang="ar-IQ" sz="2800" dirty="0" smtClean="0">
                <a:solidFill>
                  <a:srgbClr val="002060"/>
                </a:solidFill>
                <a:latin typeface="Times New Roman" panose="02020603050405020304" pitchFamily="18" charset="0"/>
                <a:cs typeface="Times New Roman" panose="02020603050405020304" pitchFamily="18" charset="0"/>
              </a:rPr>
              <a:t>تنتج صور عالية الجودة</a:t>
            </a:r>
            <a:r>
              <a:rPr lang="ar-IQ" sz="2800" dirty="0" smtClean="0">
                <a:latin typeface="Times New Roman" panose="02020603050405020304" pitchFamily="18" charset="0"/>
                <a:cs typeface="Times New Roman" panose="02020603050405020304" pitchFamily="18" charset="0"/>
              </a:rPr>
              <a:t>.</a:t>
            </a:r>
          </a:p>
          <a:p>
            <a:pPr algn="just">
              <a:buClr>
                <a:srgbClr val="FF0000"/>
              </a:buClr>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تكون تكلفة طابعة الليزر بالألوان ضعف او ثلاثة اضعاف طابعة الأبيض والأسود. </a:t>
            </a:r>
            <a:r>
              <a:rPr lang="ar-IQ" sz="2800" dirty="0" smtClean="0">
                <a:solidFill>
                  <a:srgbClr val="002060"/>
                </a:solidFill>
                <a:latin typeface="Times New Roman" panose="02020603050405020304" pitchFamily="18" charset="0"/>
                <a:cs typeface="Times New Roman" panose="02020603050405020304" pitchFamily="18" charset="0"/>
              </a:rPr>
              <a:t>يرتفع سعر طابعات الليزر عن الطابعات الأخرى</a:t>
            </a:r>
            <a:r>
              <a:rPr lang="ar-IQ" sz="2800" dirty="0" smtClean="0">
                <a:latin typeface="Times New Roman" panose="02020603050405020304" pitchFamily="18" charset="0"/>
                <a:cs typeface="Times New Roman" panose="02020603050405020304" pitchFamily="18" charset="0"/>
              </a:rPr>
              <a:t>.</a:t>
            </a:r>
          </a:p>
          <a:p>
            <a:pPr algn="just">
              <a:buClr>
                <a:srgbClr val="FF0000"/>
              </a:buClr>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 </a:t>
            </a:r>
            <a:r>
              <a:rPr lang="ar-IQ" sz="2800" dirty="0" smtClean="0">
                <a:solidFill>
                  <a:srgbClr val="002060"/>
                </a:solidFill>
                <a:latin typeface="Times New Roman" panose="02020603050405020304" pitchFamily="18" charset="0"/>
                <a:cs typeface="Times New Roman" panose="02020603050405020304" pitchFamily="18" charset="0"/>
              </a:rPr>
              <a:t>اسرع وذات فائدة في الاعمال التي تحتاج الى طباعة كميات كبيرة</a:t>
            </a:r>
            <a:r>
              <a:rPr lang="ar-IQ" sz="2800" dirty="0" smtClean="0">
                <a:latin typeface="Times New Roman" panose="02020603050405020304" pitchFamily="18" charset="0"/>
                <a:cs typeface="Times New Roman" panose="02020603050405020304" pitchFamily="18" charset="0"/>
              </a:rPr>
              <a:t>.</a:t>
            </a:r>
          </a:p>
          <a:p>
            <a:pPr algn="just">
              <a:buClr>
                <a:srgbClr val="FF0000"/>
              </a:buClr>
              <a:buFont typeface="Wingdings" panose="05000000000000000000" pitchFamily="2" charset="2"/>
              <a:buChar char="q"/>
            </a:pPr>
            <a:r>
              <a:rPr lang="ar-IQ" sz="2800" dirty="0" smtClean="0">
                <a:latin typeface="Times New Roman" panose="02020603050405020304" pitchFamily="18" charset="0"/>
                <a:cs typeface="Times New Roman" panose="02020603050405020304" pitchFamily="18" charset="0"/>
              </a:rPr>
              <a:t> </a:t>
            </a:r>
            <a:r>
              <a:rPr lang="ar-IQ" sz="2800" dirty="0" smtClean="0">
                <a:solidFill>
                  <a:srgbClr val="002060"/>
                </a:solidFill>
                <a:latin typeface="Times New Roman" panose="02020603050405020304" pitchFamily="18" charset="0"/>
                <a:cs typeface="Times New Roman" panose="02020603050405020304" pitchFamily="18" charset="0"/>
              </a:rPr>
              <a:t>وهي لا تحدث ضوضاء اثناء الطباعة</a:t>
            </a:r>
            <a:r>
              <a:rPr lang="ar-IQ" sz="2800" dirty="0" smtClean="0">
                <a:latin typeface="Times New Roman" panose="02020603050405020304" pitchFamily="18" charset="0"/>
                <a:cs typeface="Times New Roman" panose="02020603050405020304" pitchFamily="18" charset="0"/>
              </a:rPr>
              <a:t>.</a:t>
            </a:r>
            <a:endParaRPr lang="ar-IQ"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1164" b="4293"/>
          <a:stretch/>
        </p:blipFill>
        <p:spPr>
          <a:xfrm>
            <a:off x="117749" y="1539059"/>
            <a:ext cx="3168352" cy="2362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6" y="4183077"/>
            <a:ext cx="3199020" cy="2674923"/>
          </a:xfrm>
          <a:prstGeom prst="rect">
            <a:avLst/>
          </a:prstGeom>
        </p:spPr>
      </p:pic>
    </p:spTree>
    <p:extLst>
      <p:ext uri="{BB962C8B-B14F-4D97-AF65-F5344CB8AC3E}">
        <p14:creationId xmlns:p14="http://schemas.microsoft.com/office/powerpoint/2010/main" val="38078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949672"/>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5. الراسم </a:t>
            </a:r>
            <a:r>
              <a:rPr lang="ar-IQ" sz="4800" b="1" dirty="0">
                <a:latin typeface="Times New Roman" panose="02020603050405020304" pitchFamily="18" charset="0"/>
                <a:cs typeface="Times New Roman" panose="02020603050405020304" pitchFamily="18" charset="0"/>
              </a:rPr>
              <a:t>(</a:t>
            </a:r>
            <a:r>
              <a:rPr lang="en-US" sz="4800" b="1" dirty="0">
                <a:latin typeface="Times New Roman" panose="02020603050405020304" pitchFamily="18" charset="0"/>
                <a:cs typeface="Times New Roman" panose="02020603050405020304" pitchFamily="18" charset="0"/>
              </a:rPr>
              <a:t>Plotter</a:t>
            </a:r>
            <a:r>
              <a:rPr lang="ar-IQ" sz="4800" b="1" dirty="0" smtClean="0">
                <a:latin typeface="Times New Roman" panose="02020603050405020304" pitchFamily="18" charset="0"/>
                <a:cs typeface="Times New Roman" panose="02020603050405020304" pitchFamily="18" charset="0"/>
              </a:rPr>
              <a:t>)</a:t>
            </a:r>
            <a:endParaRPr lang="ar-IQ" sz="4800" b="1" dirty="0"/>
          </a:p>
        </p:txBody>
      </p:sp>
      <p:sp>
        <p:nvSpPr>
          <p:cNvPr id="3" name="Content Placeholder 2"/>
          <p:cNvSpPr>
            <a:spLocks noGrp="1"/>
          </p:cNvSpPr>
          <p:nvPr>
            <p:ph idx="1"/>
          </p:nvPr>
        </p:nvSpPr>
        <p:spPr>
          <a:xfrm>
            <a:off x="5374332" y="1826418"/>
            <a:ext cx="5904656" cy="4529137"/>
          </a:xfrm>
        </p:spPr>
        <p:txBody>
          <a:bodyPr>
            <a:normAutofit fontScale="92500"/>
          </a:bodyPr>
          <a:lstStyle/>
          <a:p>
            <a:pPr algn="just"/>
            <a:r>
              <a:rPr lang="ar-IQ" sz="3200" dirty="0" smtClean="0">
                <a:latin typeface="Times New Roman" panose="02020603050405020304" pitchFamily="18" charset="0"/>
                <a:cs typeface="Times New Roman" panose="02020603050405020304" pitchFamily="18" charset="0"/>
              </a:rPr>
              <a:t>هي نوع خاص من الطابعات تستخدم عادة في برامج (</a:t>
            </a:r>
            <a:r>
              <a:rPr lang="en-US" sz="3200" dirty="0" smtClean="0">
                <a:latin typeface="Times New Roman" panose="02020603050405020304" pitchFamily="18" charset="0"/>
                <a:cs typeface="Times New Roman" panose="02020603050405020304" pitchFamily="18" charset="0"/>
              </a:rPr>
              <a:t>CAD</a:t>
            </a:r>
            <a:r>
              <a:rPr lang="ar-IQ" sz="3200" dirty="0" smtClean="0">
                <a:latin typeface="Times New Roman" panose="02020603050405020304" pitchFamily="18" charset="0"/>
                <a:cs typeface="Times New Roman" panose="02020603050405020304" pitchFamily="18" charset="0"/>
              </a:rPr>
              <a:t>) وخرائط البرامج ويستخدم سنون مباشرة على الورق وباستخدامهم يمكن رسم لوحات فنية معقدة وبأكثر من لون. ويشبه شكلها الى حد كبير الطابعة. </a:t>
            </a:r>
          </a:p>
          <a:p>
            <a:pPr algn="just">
              <a:buClr>
                <a:srgbClr val="FF0000"/>
              </a:buClr>
              <a:buFont typeface="Wingdings" panose="05000000000000000000" pitchFamily="2" charset="2"/>
              <a:buChar char="q"/>
            </a:pPr>
            <a:r>
              <a:rPr lang="ar-IQ" sz="3200" dirty="0" smtClean="0">
                <a:latin typeface="Times New Roman" panose="02020603050405020304" pitchFamily="18" charset="0"/>
                <a:cs typeface="Times New Roman" panose="02020603050405020304" pitchFamily="18" charset="0"/>
              </a:rPr>
              <a:t>ويستخدم لإخراج النتائج على شكل رسوم (مثل الخرائط والاعلانات) </a:t>
            </a:r>
            <a:r>
              <a:rPr lang="ar-IQ" sz="3200" dirty="0" smtClean="0">
                <a:solidFill>
                  <a:srgbClr val="002060"/>
                </a:solidFill>
                <a:latin typeface="Times New Roman" panose="02020603050405020304" pitchFamily="18" charset="0"/>
                <a:cs typeface="Times New Roman" panose="02020603050405020304" pitchFamily="18" charset="0"/>
              </a:rPr>
              <a:t>وبدقة عالية</a:t>
            </a:r>
            <a:r>
              <a:rPr lang="ar-IQ" sz="3200" dirty="0" smtClean="0">
                <a:latin typeface="Times New Roman" panose="02020603050405020304" pitchFamily="18" charset="0"/>
                <a:cs typeface="Times New Roman" panose="02020603050405020304" pitchFamily="18" charset="0"/>
              </a:rPr>
              <a:t>. </a:t>
            </a:r>
            <a:r>
              <a:rPr lang="ar-IQ" sz="3200" dirty="0" smtClean="0">
                <a:solidFill>
                  <a:srgbClr val="002060"/>
                </a:solidFill>
                <a:latin typeface="Times New Roman" panose="02020603050405020304" pitchFamily="18" charset="0"/>
                <a:cs typeface="Times New Roman" panose="02020603050405020304" pitchFamily="18" charset="0"/>
              </a:rPr>
              <a:t>وتستخدم في طباعة اللافتات القماشية والبلاستيكية والزجاجية الخاصة بالإعلانات </a:t>
            </a:r>
            <a:r>
              <a:rPr lang="ar-IQ" sz="3200" dirty="0" smtClean="0">
                <a:latin typeface="Times New Roman" panose="02020603050405020304" pitchFamily="18" charset="0"/>
                <a:cs typeface="Times New Roman" panose="02020603050405020304" pitchFamily="18" charset="0"/>
              </a:rPr>
              <a:t>.</a:t>
            </a:r>
          </a:p>
          <a:p>
            <a:pPr algn="just"/>
            <a:endParaRPr lang="ar-IQ"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7" y="1826418"/>
            <a:ext cx="4752529" cy="4162425"/>
          </a:xfrm>
          <a:prstGeom prst="rect">
            <a:avLst/>
          </a:prstGeom>
        </p:spPr>
      </p:pic>
    </p:spTree>
    <p:extLst>
      <p:ext uri="{BB962C8B-B14F-4D97-AF65-F5344CB8AC3E}">
        <p14:creationId xmlns:p14="http://schemas.microsoft.com/office/powerpoint/2010/main" val="370640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949672"/>
          </a:xfrm>
        </p:spPr>
        <p:txBody>
          <a:bodyPr>
            <a:normAutofit/>
          </a:bodyPr>
          <a:lstStyle/>
          <a:p>
            <a:pPr algn="ctr"/>
            <a:r>
              <a:rPr lang="ar-SA" sz="4800" b="1" dirty="0">
                <a:latin typeface="Times New Roman" panose="02020603050405020304" pitchFamily="18" charset="0"/>
                <a:cs typeface="Times New Roman" panose="02020603050405020304" pitchFamily="18" charset="0"/>
              </a:rPr>
              <a:t>وحدات إدخال وإخراج ثنائية </a:t>
            </a:r>
            <a:r>
              <a:rPr lang="ar-SA" sz="4800" b="1" dirty="0" smtClean="0">
                <a:latin typeface="Times New Roman" panose="02020603050405020304" pitchFamily="18" charset="0"/>
                <a:cs typeface="Times New Roman" panose="02020603050405020304" pitchFamily="18" charset="0"/>
              </a:rPr>
              <a:t>العمل</a:t>
            </a:r>
            <a:endParaRPr lang="ar-IQ" sz="4800" b="1" dirty="0"/>
          </a:p>
        </p:txBody>
      </p:sp>
      <p:sp>
        <p:nvSpPr>
          <p:cNvPr id="3" name="Content Placeholder 2"/>
          <p:cNvSpPr>
            <a:spLocks noGrp="1"/>
          </p:cNvSpPr>
          <p:nvPr>
            <p:ph idx="1"/>
          </p:nvPr>
        </p:nvSpPr>
        <p:spPr/>
        <p:txBody>
          <a:bodyPr/>
          <a:lstStyle/>
          <a:p>
            <a:pPr marL="45720" indent="0" algn="just">
              <a:buNone/>
            </a:pPr>
            <a:r>
              <a:rPr lang="ar-SA" sz="3200" dirty="0">
                <a:latin typeface="Times New Roman" panose="02020603050405020304" pitchFamily="18" charset="0"/>
                <a:cs typeface="Times New Roman" panose="02020603050405020304" pitchFamily="18" charset="0"/>
              </a:rPr>
              <a:t>وهي أجهزة تملك إمكانية العمل على شكل وحدات إدخال وإخراج بيانات </a:t>
            </a:r>
            <a:r>
              <a:rPr lang="ar-SA" sz="3200" dirty="0" smtClean="0">
                <a:latin typeface="Times New Roman" panose="02020603050405020304" pitchFamily="18" charset="0"/>
                <a:cs typeface="Times New Roman" panose="02020603050405020304" pitchFamily="18" charset="0"/>
              </a:rPr>
              <a:t>بنفس الوقت</a:t>
            </a:r>
            <a:r>
              <a:rPr lang="ar-IQ" sz="3200" dirty="0" smtClean="0">
                <a:latin typeface="Times New Roman" panose="02020603050405020304" pitchFamily="18" charset="0"/>
                <a:cs typeface="Times New Roman" panose="02020603050405020304" pitchFamily="18" charset="0"/>
              </a:rPr>
              <a:t>.</a:t>
            </a:r>
          </a:p>
          <a:p>
            <a:pPr marL="45720" indent="0" algn="just">
              <a:buNone/>
            </a:pPr>
            <a:r>
              <a:rPr lang="ar-SA" sz="3200" u="sng" dirty="0">
                <a:solidFill>
                  <a:srgbClr val="993366"/>
                </a:solidFill>
              </a:rPr>
              <a:t>ومنها </a:t>
            </a:r>
            <a:r>
              <a:rPr lang="ar-SA" sz="3200" u="sng" dirty="0" smtClean="0">
                <a:solidFill>
                  <a:srgbClr val="993366"/>
                </a:solidFill>
              </a:rPr>
              <a:t>:</a:t>
            </a:r>
            <a:endParaRPr lang="ar-IQ" sz="3200" dirty="0" smtClean="0">
              <a:latin typeface="Times New Roman" panose="02020603050405020304" pitchFamily="18" charset="0"/>
              <a:cs typeface="Times New Roman" panose="02020603050405020304" pitchFamily="18" charset="0"/>
            </a:endParaRPr>
          </a:p>
          <a:p>
            <a:pPr>
              <a:buFontTx/>
              <a:buChar char="-"/>
            </a:pPr>
            <a:r>
              <a:rPr lang="ar-IQ" sz="3200" dirty="0" smtClean="0">
                <a:latin typeface="Times New Roman" panose="02020603050405020304" pitchFamily="18" charset="0"/>
                <a:cs typeface="Times New Roman" panose="02020603050405020304" pitchFamily="18" charset="0"/>
              </a:rPr>
              <a:t>الشاشة </a:t>
            </a:r>
            <a:r>
              <a:rPr lang="ar-IQ" sz="3200" dirty="0">
                <a:latin typeface="Times New Roman" panose="02020603050405020304" pitchFamily="18" charset="0"/>
                <a:cs typeface="Times New Roman" panose="02020603050405020304" pitchFamily="18" charset="0"/>
              </a:rPr>
              <a:t>الحساسة للمس (</a:t>
            </a:r>
            <a:r>
              <a:rPr lang="en-US" sz="3200" dirty="0">
                <a:latin typeface="Times New Roman" panose="02020603050405020304" pitchFamily="18" charset="0"/>
                <a:cs typeface="Times New Roman" panose="02020603050405020304" pitchFamily="18" charset="0"/>
              </a:rPr>
              <a:t>Touch Screen </a:t>
            </a:r>
            <a:r>
              <a:rPr lang="ar-IQ" sz="3200" dirty="0" smtClean="0">
                <a:latin typeface="Times New Roman" panose="02020603050405020304" pitchFamily="18" charset="0"/>
                <a:cs typeface="Times New Roman" panose="02020603050405020304" pitchFamily="18" charset="0"/>
              </a:rPr>
              <a:t>)</a:t>
            </a:r>
          </a:p>
          <a:p>
            <a:pPr>
              <a:buFontTx/>
              <a:buChar char="-"/>
            </a:pPr>
            <a:r>
              <a:rPr lang="ar-IQ" sz="3200" dirty="0" smtClean="0">
                <a:latin typeface="Times New Roman" panose="02020603050405020304" pitchFamily="18" charset="0"/>
                <a:cs typeface="Times New Roman" panose="02020603050405020304" pitchFamily="18" charset="0"/>
              </a:rPr>
              <a:t>السبورة او اللوحة </a:t>
            </a:r>
            <a:r>
              <a:rPr lang="ar-IQ" sz="3200" dirty="0">
                <a:latin typeface="Times New Roman" panose="02020603050405020304" pitchFamily="18" charset="0"/>
                <a:cs typeface="Times New Roman" panose="02020603050405020304" pitchFamily="18" charset="0"/>
              </a:rPr>
              <a:t>الذكية </a:t>
            </a:r>
            <a:r>
              <a:rPr lang="ar-IQ"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Smart Board</a:t>
            </a:r>
            <a:r>
              <a:rPr lang="ar-IQ" sz="3200" dirty="0" smtClean="0">
                <a:latin typeface="Times New Roman" panose="02020603050405020304" pitchFamily="18" charset="0"/>
                <a:cs typeface="Times New Roman" panose="02020603050405020304" pitchFamily="18" charset="0"/>
              </a:rPr>
              <a:t>)</a:t>
            </a:r>
            <a:endParaRPr lang="ar-IQ" sz="3200" dirty="0">
              <a:latin typeface="Times New Roman" panose="02020603050405020304" pitchFamily="18" charset="0"/>
              <a:cs typeface="Times New Roman" panose="02020603050405020304" pitchFamily="18" charset="0"/>
            </a:endParaRPr>
          </a:p>
          <a:p>
            <a:pPr marL="45720" indent="0">
              <a:buNone/>
            </a:pPr>
            <a:r>
              <a:rPr lang="ar-IQ" sz="3200" dirty="0" smtClean="0">
                <a:latin typeface="Times New Roman" panose="02020603050405020304" pitchFamily="18" charset="0"/>
                <a:cs typeface="Times New Roman" panose="02020603050405020304" pitchFamily="18" charset="0"/>
              </a:rPr>
              <a:t>- </a:t>
            </a:r>
            <a:r>
              <a:rPr lang="ar-SA" sz="3200" dirty="0">
                <a:latin typeface="Times New Roman" panose="02020603050405020304" pitchFamily="18" charset="0"/>
                <a:cs typeface="Times New Roman" panose="02020603050405020304" pitchFamily="18" charset="0"/>
              </a:rPr>
              <a:t>أجهزة الأشعة فوق الحمراء ، وأجهزة البلوتوث.</a:t>
            </a:r>
          </a:p>
          <a:p>
            <a:pPr marL="45720" indent="0">
              <a:buNone/>
            </a:pPr>
            <a:endParaRPr lang="ar-IQ" dirty="0"/>
          </a:p>
        </p:txBody>
      </p:sp>
    </p:spTree>
    <p:extLst>
      <p:ext uri="{BB962C8B-B14F-4D97-AF65-F5344CB8AC3E}">
        <p14:creationId xmlns:p14="http://schemas.microsoft.com/office/powerpoint/2010/main" val="28187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80" y="1628800"/>
            <a:ext cx="3600400" cy="3888432"/>
          </a:xfrm>
        </p:spPr>
        <p:txBody>
          <a:bodyPr>
            <a:normAutofit/>
          </a:bodyPr>
          <a:lstStyle/>
          <a:p>
            <a:pPr algn="ctr">
              <a:lnSpc>
                <a:spcPts val="1000"/>
              </a:lnSpc>
            </a:pPr>
            <a:r>
              <a:rPr lang="en-US" sz="9600" b="1" dirty="0" smtClean="0">
                <a:solidFill>
                  <a:schemeClr val="accent1"/>
                </a:solidFill>
                <a:latin typeface="Garamond" panose="02020404030301010803" pitchFamily="18" charset="0"/>
              </a:rPr>
              <a:t>BEST </a:t>
            </a:r>
            <a:br>
              <a:rPr lang="en-US" sz="9600" b="1" dirty="0" smtClean="0">
                <a:solidFill>
                  <a:schemeClr val="accent1"/>
                </a:solidFill>
                <a:latin typeface="Garamond" panose="02020404030301010803" pitchFamily="18" charset="0"/>
              </a:rPr>
            </a:br>
            <a:r>
              <a:rPr lang="ar-IQ" sz="9600" b="1" dirty="0" smtClean="0">
                <a:solidFill>
                  <a:schemeClr val="accent1"/>
                </a:solidFill>
                <a:latin typeface="Garamond" panose="02020404030301010803" pitchFamily="18" charset="0"/>
              </a:rPr>
              <a:t/>
            </a:r>
            <a:br>
              <a:rPr lang="ar-IQ" sz="9600" b="1" dirty="0" smtClean="0">
                <a:solidFill>
                  <a:schemeClr val="accent1"/>
                </a:solidFill>
                <a:latin typeface="Garamond" panose="02020404030301010803" pitchFamily="18" charset="0"/>
              </a:rPr>
            </a:br>
            <a:r>
              <a:rPr lang="ar-IQ" sz="9600" b="1" dirty="0" smtClean="0">
                <a:solidFill>
                  <a:schemeClr val="accent1"/>
                </a:solidFill>
                <a:latin typeface="Garamond" panose="02020404030301010803" pitchFamily="18" charset="0"/>
              </a:rPr>
              <a:t/>
            </a:r>
            <a:br>
              <a:rPr lang="ar-IQ"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FOR</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
            </a:r>
            <a:br>
              <a:rPr lang="en-US" sz="9600" b="1" dirty="0" smtClean="0">
                <a:solidFill>
                  <a:schemeClr val="accent1"/>
                </a:solidFill>
                <a:latin typeface="Garamond" panose="02020404030301010803" pitchFamily="18" charset="0"/>
              </a:rPr>
            </a:br>
            <a:r>
              <a:rPr lang="en-US" sz="9600" b="1" dirty="0" smtClean="0">
                <a:solidFill>
                  <a:schemeClr val="accent1"/>
                </a:solidFill>
                <a:latin typeface="Garamond" panose="02020404030301010803" pitchFamily="18" charset="0"/>
              </a:rPr>
              <a:t>YOU</a:t>
            </a:r>
            <a:br>
              <a:rPr lang="en-US" sz="9600" b="1" dirty="0" smtClean="0">
                <a:solidFill>
                  <a:schemeClr val="accent1"/>
                </a:solidFill>
                <a:latin typeface="Garamond" panose="02020404030301010803" pitchFamily="18" charset="0"/>
              </a:rPr>
            </a:br>
            <a:r>
              <a:rPr lang="en-US" sz="9600" i="1" dirty="0" smtClean="0">
                <a:solidFill>
                  <a:schemeClr val="accent1"/>
                </a:solidFill>
                <a:latin typeface="Garamond" panose="02020404030301010803" pitchFamily="18" charset="0"/>
              </a:rPr>
              <a:t/>
            </a:r>
            <a:br>
              <a:rPr lang="en-US" sz="9600" i="1" dirty="0" smtClean="0">
                <a:solidFill>
                  <a:schemeClr val="accent1"/>
                </a:solidFill>
                <a:latin typeface="Garamond" panose="02020404030301010803" pitchFamily="18" charset="0"/>
              </a:rPr>
            </a:br>
            <a:r>
              <a:rPr lang="en-US" sz="9600" spc="300" dirty="0" smtClean="0">
                <a:latin typeface="Corbel" panose="020B0503020204020204" pitchFamily="34" charset="0"/>
              </a:rPr>
              <a:t/>
            </a:r>
            <a:br>
              <a:rPr lang="en-US" sz="9600" spc="300" dirty="0" smtClean="0">
                <a:latin typeface="Corbel" panose="020B0503020204020204" pitchFamily="34" charset="0"/>
              </a:rPr>
            </a:br>
            <a:endParaRPr lang="en-US" sz="8800" spc="300" dirty="0">
              <a:latin typeface="Corbel" panose="020B0503020204020204" pitchFamily="34" charset="0"/>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4328" b="4328"/>
          <a:stretch>
            <a:fillRect/>
          </a:stretch>
        </p:blipFill>
        <p:spPr>
          <a:xfrm rot="162495">
            <a:off x="1108174" y="807262"/>
            <a:ext cx="5918475" cy="5411077"/>
          </a:xfrm>
        </p:spPr>
      </p:pic>
    </p:spTree>
    <p:extLst>
      <p:ext uri="{BB962C8B-B14F-4D97-AF65-F5344CB8AC3E}">
        <p14:creationId xmlns:p14="http://schemas.microsoft.com/office/powerpoint/2010/main" val="250304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5920" y="280988"/>
            <a:ext cx="8856984" cy="805656"/>
          </a:xfrm>
          <a:solidFill>
            <a:schemeClr val="accent2">
              <a:lumMod val="20000"/>
              <a:lumOff val="80000"/>
            </a:schemeClr>
          </a:solidFill>
        </p:spPr>
        <p:txBody>
          <a:bodyPr>
            <a:noAutofit/>
          </a:bodyPr>
          <a:lstStyle/>
          <a:p>
            <a:pPr algn="ctr"/>
            <a:r>
              <a:rPr lang="ar-IQ" sz="4000" b="1" dirty="0">
                <a:latin typeface="Times New Roman" panose="02020603050405020304" pitchFamily="18" charset="0"/>
                <a:cs typeface="Times New Roman" panose="02020603050405020304" pitchFamily="18" charset="0"/>
              </a:rPr>
              <a:t>مكونات الحاسوب </a:t>
            </a:r>
            <a:r>
              <a:rPr lang="en-US" sz="4000" b="1" dirty="0">
                <a:latin typeface="Times New Roman" panose="02020603050405020304" pitchFamily="18" charset="0"/>
                <a:cs typeface="Times New Roman" panose="02020603050405020304" pitchFamily="18" charset="0"/>
              </a:rPr>
              <a:t>Computer Components</a:t>
            </a:r>
            <a:endParaRPr lang="ar-IQ" sz="4000" dirty="0"/>
          </a:p>
        </p:txBody>
      </p:sp>
      <p:sp>
        <p:nvSpPr>
          <p:cNvPr id="5" name="Text Placeholder 4"/>
          <p:cNvSpPr>
            <a:spLocks noGrp="1"/>
          </p:cNvSpPr>
          <p:nvPr>
            <p:ph type="body" idx="1"/>
          </p:nvPr>
        </p:nvSpPr>
        <p:spPr>
          <a:solidFill>
            <a:schemeClr val="accent2">
              <a:lumMod val="20000"/>
              <a:lumOff val="80000"/>
            </a:schemeClr>
          </a:solidFill>
          <a:ln>
            <a:solidFill>
              <a:schemeClr val="accent1"/>
            </a:solidFill>
          </a:ln>
        </p:spPr>
        <p:txBody>
          <a:bodyPr>
            <a:normAutofit/>
          </a:bodyPr>
          <a:lstStyle/>
          <a:p>
            <a:pPr algn="ctr"/>
            <a:r>
              <a:rPr lang="ar-IQ" sz="3200" dirty="0" err="1">
                <a:latin typeface="Times New Roman" panose="02020603050405020304" pitchFamily="18" charset="0"/>
                <a:cs typeface="Times New Roman" panose="02020603050405020304" pitchFamily="18" charset="0"/>
              </a:rPr>
              <a:t>البرامجيات</a:t>
            </a:r>
            <a:r>
              <a:rPr lang="ar-IQ"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Software</a:t>
            </a:r>
            <a:endParaRPr lang="en-US" sz="3200" dirty="0"/>
          </a:p>
        </p:txBody>
      </p:sp>
      <p:pic>
        <p:nvPicPr>
          <p:cNvPr id="22" name="Content Placeholder 2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73863" y="2581553"/>
            <a:ext cx="4620549" cy="3447493"/>
          </a:xfrm>
        </p:spPr>
      </p:pic>
      <p:sp>
        <p:nvSpPr>
          <p:cNvPr id="7" name="Text Placeholder 6"/>
          <p:cNvSpPr>
            <a:spLocks noGrp="1"/>
          </p:cNvSpPr>
          <p:nvPr>
            <p:ph type="body" sz="quarter" idx="3"/>
          </p:nvPr>
        </p:nvSpPr>
        <p:spPr>
          <a:solidFill>
            <a:schemeClr val="accent2">
              <a:lumMod val="20000"/>
              <a:lumOff val="80000"/>
            </a:schemeClr>
          </a:solidFill>
          <a:ln>
            <a:solidFill>
              <a:schemeClr val="accent1"/>
            </a:solidFill>
          </a:ln>
        </p:spPr>
        <p:txBody>
          <a:bodyPr>
            <a:normAutofit/>
          </a:bodyPr>
          <a:lstStyle/>
          <a:p>
            <a:pPr algn="ctr"/>
            <a:r>
              <a:rPr lang="ar-IQ" sz="3200" dirty="0">
                <a:latin typeface="Times New Roman" panose="02020603050405020304" pitchFamily="18" charset="0"/>
                <a:cs typeface="Times New Roman" panose="02020603050405020304" pitchFamily="18" charset="0"/>
              </a:rPr>
              <a:t>الأجزاء المادية </a:t>
            </a:r>
            <a:r>
              <a:rPr lang="en-US" sz="3200" dirty="0" smtClean="0">
                <a:latin typeface="Times New Roman" panose="02020603050405020304" pitchFamily="18" charset="0"/>
                <a:cs typeface="Times New Roman" panose="02020603050405020304" pitchFamily="18" charset="0"/>
              </a:rPr>
              <a:t>Hardware</a:t>
            </a:r>
            <a:endParaRPr lang="en-US" sz="3200" dirty="0"/>
          </a:p>
        </p:txBody>
      </p:sp>
      <p:pic>
        <p:nvPicPr>
          <p:cNvPr id="23" name="Content Placeholder 2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567436" y="2438400"/>
            <a:ext cx="4207496" cy="3733800"/>
          </a:xfrm>
        </p:spPr>
      </p:pic>
      <p:cxnSp>
        <p:nvCxnSpPr>
          <p:cNvPr id="12" name="Straight Arrow Connector 11"/>
          <p:cNvCxnSpPr/>
          <p:nvPr/>
        </p:nvCxnSpPr>
        <p:spPr>
          <a:xfrm>
            <a:off x="3862164" y="1412776"/>
            <a:ext cx="0" cy="211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398668" y="1412776"/>
            <a:ext cx="0" cy="211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62164" y="1412776"/>
            <a:ext cx="4536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78388" y="1124744"/>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3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animEffect transition="in" filter="fade">
                                      <p:cBhvr>
                                        <p:cTn id="9" dur="500"/>
                                        <p:tgtEl>
                                          <p:spTgt spid="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bg/>
                                          </p:spTgt>
                                        </p:tgtEl>
                                        <p:attrNameLst>
                                          <p:attrName>style.visibility</p:attrName>
                                        </p:attrNameLst>
                                      </p:cBhvr>
                                      <p:to>
                                        <p:strVal val="visible"/>
                                      </p:to>
                                    </p:set>
                                    <p:anim calcmode="lin" valueType="num">
                                      <p:cBhvr>
                                        <p:cTn id="26" dur="500" fill="hold"/>
                                        <p:tgtEl>
                                          <p:spTgt spid="5">
                                            <p:bg/>
                                          </p:spTgt>
                                        </p:tgtEl>
                                        <p:attrNameLst>
                                          <p:attrName>ppt_w</p:attrName>
                                        </p:attrNameLst>
                                      </p:cBhvr>
                                      <p:tavLst>
                                        <p:tav tm="0">
                                          <p:val>
                                            <p:fltVal val="0"/>
                                          </p:val>
                                        </p:tav>
                                        <p:tav tm="100000">
                                          <p:val>
                                            <p:strVal val="#ppt_w"/>
                                          </p:val>
                                        </p:tav>
                                      </p:tavLst>
                                    </p:anim>
                                    <p:anim calcmode="lin" valueType="num">
                                      <p:cBhvr>
                                        <p:cTn id="27" dur="500" fill="hold"/>
                                        <p:tgtEl>
                                          <p:spTgt spid="5">
                                            <p:bg/>
                                          </p:spTgt>
                                        </p:tgtEl>
                                        <p:attrNameLst>
                                          <p:attrName>ppt_h</p:attrName>
                                        </p:attrNameLst>
                                      </p:cBhvr>
                                      <p:tavLst>
                                        <p:tav tm="0">
                                          <p:val>
                                            <p:fltVal val="0"/>
                                          </p:val>
                                        </p:tav>
                                        <p:tav tm="100000">
                                          <p:val>
                                            <p:strVal val="#ppt_h"/>
                                          </p:val>
                                        </p:tav>
                                      </p:tavLst>
                                    </p:anim>
                                    <p:animEffect transition="in" filter="fade">
                                      <p:cBhvr>
                                        <p:cTn id="28" dur="500"/>
                                        <p:tgtEl>
                                          <p:spTgt spid="5">
                                            <p:bg/>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p:cTn id="3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5">
                                            <p:txEl>
                                              <p:pRg st="0" end="0"/>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1844" y="332656"/>
            <a:ext cx="9900594" cy="1143000"/>
          </a:xfrm>
        </p:spPr>
        <p:txBody>
          <a:bodyPr>
            <a:noAutofit/>
          </a:bodyPr>
          <a:lstStyle/>
          <a:p>
            <a:pPr algn="ctr"/>
            <a:r>
              <a:rPr lang="ar-IQ" sz="4800" b="1" dirty="0">
                <a:latin typeface="Times New Roman" panose="02020603050405020304" pitchFamily="18" charset="0"/>
                <a:cs typeface="Times New Roman" panose="02020603050405020304" pitchFamily="18" charset="0"/>
              </a:rPr>
              <a:t>مكونات </a:t>
            </a:r>
            <a:r>
              <a:rPr lang="ar-IQ" sz="4800" b="1" dirty="0" smtClean="0">
                <a:latin typeface="Times New Roman" panose="02020603050405020304" pitchFamily="18" charset="0"/>
                <a:cs typeface="Times New Roman" panose="02020603050405020304" pitchFamily="18" charset="0"/>
              </a:rPr>
              <a:t>الحاسوب </a:t>
            </a:r>
            <a:r>
              <a:rPr lang="en-US" sz="4800" b="1" dirty="0">
                <a:latin typeface="Times New Roman" panose="02020603050405020304" pitchFamily="18" charset="0"/>
                <a:cs typeface="Times New Roman" panose="02020603050405020304" pitchFamily="18" charset="0"/>
              </a:rPr>
              <a:t>Computer Components</a:t>
            </a:r>
            <a:endParaRPr lang="ar-IQ" sz="4800" b="1" dirty="0">
              <a:solidFill>
                <a:srgbClr val="C00000"/>
              </a:solidFill>
            </a:endParaRPr>
          </a:p>
        </p:txBody>
      </p:sp>
      <p:sp>
        <p:nvSpPr>
          <p:cNvPr id="8" name="Content Placeholder 7"/>
          <p:cNvSpPr>
            <a:spLocks noGrp="1"/>
          </p:cNvSpPr>
          <p:nvPr>
            <p:ph idx="1"/>
          </p:nvPr>
        </p:nvSpPr>
        <p:spPr>
          <a:xfrm>
            <a:off x="1413892" y="1772816"/>
            <a:ext cx="9577064" cy="4752528"/>
          </a:xfrm>
        </p:spPr>
        <p:txBody>
          <a:bodyPr>
            <a:normAutofit lnSpcReduction="10000"/>
          </a:bodyPr>
          <a:lstStyle/>
          <a:p>
            <a:pPr marL="594223" indent="-457200" algn="just"/>
            <a:r>
              <a:rPr lang="ar-IQ" sz="3200" b="1" dirty="0" smtClean="0">
                <a:solidFill>
                  <a:srgbClr val="993366"/>
                </a:solidFill>
                <a:latin typeface="Times New Roman" panose="02020603050405020304" pitchFamily="18" charset="0"/>
                <a:cs typeface="Times New Roman" panose="02020603050405020304" pitchFamily="18" charset="0"/>
              </a:rPr>
              <a:t>ال</a:t>
            </a:r>
            <a:r>
              <a:rPr lang="ar-SA" sz="3200" b="1" dirty="0" smtClean="0">
                <a:solidFill>
                  <a:srgbClr val="993366"/>
                </a:solidFill>
                <a:latin typeface="Times New Roman" panose="02020603050405020304" pitchFamily="18" charset="0"/>
                <a:cs typeface="Times New Roman" panose="02020603050405020304" pitchFamily="18" charset="0"/>
              </a:rPr>
              <a:t>مكوّنات</a:t>
            </a:r>
            <a:r>
              <a:rPr lang="ar-IQ" sz="3200" b="1" dirty="0" smtClean="0">
                <a:solidFill>
                  <a:srgbClr val="993366"/>
                </a:solidFill>
                <a:latin typeface="Times New Roman" panose="02020603050405020304" pitchFamily="18" charset="0"/>
                <a:cs typeface="Times New Roman" panose="02020603050405020304" pitchFamily="18" charset="0"/>
              </a:rPr>
              <a:t> ال</a:t>
            </a:r>
            <a:r>
              <a:rPr lang="ar-SA" sz="3200" b="1" dirty="0" smtClean="0">
                <a:solidFill>
                  <a:srgbClr val="993366"/>
                </a:solidFill>
                <a:latin typeface="Times New Roman" panose="02020603050405020304" pitchFamily="18" charset="0"/>
                <a:cs typeface="Times New Roman" panose="02020603050405020304" pitchFamily="18" charset="0"/>
              </a:rPr>
              <a:t>ماديّ</a:t>
            </a:r>
            <a:r>
              <a:rPr lang="ar-IQ" sz="3200" b="1" dirty="0" smtClean="0">
                <a:solidFill>
                  <a:srgbClr val="993366"/>
                </a:solidFill>
                <a:latin typeface="Times New Roman" panose="02020603050405020304" pitchFamily="18" charset="0"/>
                <a:cs typeface="Times New Roman" panose="02020603050405020304" pitchFamily="18" charset="0"/>
              </a:rPr>
              <a:t>ة (</a:t>
            </a:r>
            <a:r>
              <a:rPr lang="en-US" sz="3200" b="1" dirty="0">
                <a:solidFill>
                  <a:srgbClr val="993366"/>
                </a:solidFill>
                <a:latin typeface="Times New Roman" panose="02020603050405020304" pitchFamily="18" charset="0"/>
                <a:cs typeface="Times New Roman" panose="02020603050405020304" pitchFamily="18" charset="0"/>
              </a:rPr>
              <a:t>( </a:t>
            </a:r>
            <a:r>
              <a:rPr lang="en-US" sz="3200" b="1" dirty="0" smtClean="0">
                <a:solidFill>
                  <a:srgbClr val="993366"/>
                </a:solidFill>
                <a:latin typeface="Times New Roman" panose="02020603050405020304" pitchFamily="18" charset="0"/>
                <a:cs typeface="Times New Roman" panose="02020603050405020304" pitchFamily="18" charset="0"/>
              </a:rPr>
              <a:t>Hardware</a:t>
            </a:r>
            <a:r>
              <a:rPr lang="ar-IQ" sz="3200" b="1" dirty="0" smtClean="0">
                <a:solidFill>
                  <a:srgbClr val="993366"/>
                </a:solidFill>
                <a:latin typeface="Times New Roman" panose="02020603050405020304" pitchFamily="18" charset="0"/>
                <a:cs typeface="Times New Roman" panose="02020603050405020304" pitchFamily="18" charset="0"/>
              </a:rPr>
              <a:t> </a:t>
            </a:r>
            <a:r>
              <a:rPr lang="ar-SA" sz="3200" b="1" dirty="0" smtClean="0">
                <a:solidFill>
                  <a:srgbClr val="993366"/>
                </a:solidFill>
                <a:latin typeface="Times New Roman" panose="02020603050405020304" pitchFamily="18" charset="0"/>
                <a:cs typeface="Times New Roman" panose="02020603050405020304" pitchFamily="18" charset="0"/>
              </a:rPr>
              <a:t>:</a:t>
            </a:r>
            <a:endParaRPr lang="ar-SA" sz="3200" b="1" dirty="0">
              <a:solidFill>
                <a:srgbClr val="993366"/>
              </a:solidFill>
              <a:latin typeface="Times New Roman" panose="02020603050405020304" pitchFamily="18" charset="0"/>
              <a:cs typeface="Times New Roman" panose="02020603050405020304" pitchFamily="18" charset="0"/>
            </a:endParaRPr>
          </a:p>
          <a:p>
            <a:pPr marL="45720" indent="0" algn="just">
              <a:buNone/>
            </a:pPr>
            <a:r>
              <a:rPr lang="ar-SA" sz="3200" dirty="0">
                <a:latin typeface="Times New Roman" panose="02020603050405020304" pitchFamily="18" charset="0"/>
                <a:cs typeface="Times New Roman" panose="02020603050405020304" pitchFamily="18" charset="0"/>
              </a:rPr>
              <a:t> </a:t>
            </a:r>
            <a:r>
              <a:rPr lang="ar-SA" sz="3200" dirty="0" smtClean="0">
                <a:latin typeface="Times New Roman" panose="02020603050405020304" pitchFamily="18" charset="0"/>
                <a:cs typeface="Times New Roman" panose="02020603050405020304" pitchFamily="18" charset="0"/>
              </a:rPr>
              <a:t>وهي </a:t>
            </a:r>
            <a:r>
              <a:rPr lang="ar-SA" sz="3200" dirty="0">
                <a:latin typeface="Times New Roman" panose="02020603050405020304" pitchFamily="18" charset="0"/>
                <a:cs typeface="Times New Roman" panose="02020603050405020304" pitchFamily="18" charset="0"/>
              </a:rPr>
              <a:t>عبارة عن القطع والملحقات الملموسة التي يتكون منها </a:t>
            </a:r>
            <a:r>
              <a:rPr lang="en-US" sz="3200" dirty="0" smtClean="0">
                <a:latin typeface="Times New Roman" panose="02020603050405020304" pitchFamily="18" charset="0"/>
                <a:cs typeface="Times New Roman" panose="02020603050405020304" pitchFamily="18" charset="0"/>
              </a:rPr>
              <a:t> </a:t>
            </a:r>
            <a:r>
              <a:rPr lang="ar-SA" sz="3200" dirty="0" smtClean="0">
                <a:latin typeface="Times New Roman" panose="02020603050405020304" pitchFamily="18" charset="0"/>
                <a:cs typeface="Times New Roman" panose="02020603050405020304" pitchFamily="18" charset="0"/>
              </a:rPr>
              <a:t>جهاز الحا</a:t>
            </a:r>
            <a:r>
              <a:rPr lang="ar-IQ" sz="3200" dirty="0" smtClean="0">
                <a:latin typeface="Times New Roman" panose="02020603050405020304" pitchFamily="18" charset="0"/>
                <a:cs typeface="Times New Roman" panose="02020603050405020304" pitchFamily="18" charset="0"/>
              </a:rPr>
              <a:t>سو</a:t>
            </a:r>
            <a:r>
              <a:rPr lang="ar-SA" sz="3200" dirty="0" smtClean="0">
                <a:latin typeface="Times New Roman" panose="02020603050405020304" pitchFamily="18" charset="0"/>
                <a:cs typeface="Times New Roman" panose="02020603050405020304" pitchFamily="18" charset="0"/>
              </a:rPr>
              <a:t>ب</a:t>
            </a:r>
            <a:r>
              <a:rPr lang="ar-SA" sz="3200" dirty="0">
                <a:latin typeface="Times New Roman" panose="02020603050405020304" pitchFamily="18" charset="0"/>
                <a:cs typeface="Times New Roman" panose="02020603050405020304" pitchFamily="18" charset="0"/>
              </a:rPr>
              <a:t>.</a:t>
            </a:r>
          </a:p>
          <a:p>
            <a:pPr marL="0" indent="0" algn="just">
              <a:buNone/>
            </a:pPr>
            <a:endParaRPr lang="ar-SA" sz="3200" b="1" dirty="0">
              <a:solidFill>
                <a:srgbClr val="993366"/>
              </a:solidFill>
              <a:latin typeface="Times New Roman" panose="02020603050405020304" pitchFamily="18" charset="0"/>
              <a:cs typeface="Times New Roman" panose="02020603050405020304" pitchFamily="18" charset="0"/>
            </a:endParaRPr>
          </a:p>
          <a:p>
            <a:pPr marL="594223" indent="-457200" algn="just"/>
            <a:r>
              <a:rPr lang="ar-IQ" sz="3200" b="1" dirty="0" smtClean="0">
                <a:solidFill>
                  <a:srgbClr val="993366"/>
                </a:solidFill>
                <a:latin typeface="Times New Roman" panose="02020603050405020304" pitchFamily="18" charset="0"/>
                <a:cs typeface="Times New Roman" panose="02020603050405020304" pitchFamily="18" charset="0"/>
              </a:rPr>
              <a:t>ال</a:t>
            </a:r>
            <a:r>
              <a:rPr lang="ar-SA" sz="3200" b="1" dirty="0" smtClean="0">
                <a:solidFill>
                  <a:srgbClr val="993366"/>
                </a:solidFill>
                <a:latin typeface="Times New Roman" panose="02020603050405020304" pitchFamily="18" charset="0"/>
                <a:cs typeface="Times New Roman" panose="02020603050405020304" pitchFamily="18" charset="0"/>
              </a:rPr>
              <a:t>مكوّنات </a:t>
            </a:r>
            <a:r>
              <a:rPr lang="ar-IQ" sz="3200" b="1" dirty="0" smtClean="0">
                <a:solidFill>
                  <a:srgbClr val="993366"/>
                </a:solidFill>
                <a:latin typeface="Times New Roman" panose="02020603050405020304" pitchFamily="18" charset="0"/>
                <a:cs typeface="Times New Roman" panose="02020603050405020304" pitchFamily="18" charset="0"/>
              </a:rPr>
              <a:t>ال</a:t>
            </a:r>
            <a:r>
              <a:rPr lang="ar-SA" sz="3200" b="1" dirty="0" smtClean="0">
                <a:solidFill>
                  <a:srgbClr val="993366"/>
                </a:solidFill>
                <a:latin typeface="Times New Roman" panose="02020603050405020304" pitchFamily="18" charset="0"/>
                <a:cs typeface="Times New Roman" panose="02020603050405020304" pitchFamily="18" charset="0"/>
              </a:rPr>
              <a:t>برمجيّة</a:t>
            </a:r>
            <a:r>
              <a:rPr lang="en-US" sz="3200" b="1" dirty="0" smtClean="0">
                <a:solidFill>
                  <a:srgbClr val="993366"/>
                </a:solidFill>
                <a:latin typeface="Times New Roman" panose="02020603050405020304" pitchFamily="18" charset="0"/>
                <a:cs typeface="Times New Roman" panose="02020603050405020304" pitchFamily="18" charset="0"/>
              </a:rPr>
              <a:t> </a:t>
            </a:r>
            <a:r>
              <a:rPr lang="ar-IQ" sz="3200" b="1" dirty="0" smtClean="0">
                <a:solidFill>
                  <a:srgbClr val="993366"/>
                </a:solidFill>
                <a:latin typeface="Times New Roman" panose="02020603050405020304" pitchFamily="18" charset="0"/>
                <a:cs typeface="Times New Roman" panose="02020603050405020304" pitchFamily="18" charset="0"/>
              </a:rPr>
              <a:t> (</a:t>
            </a:r>
            <a:r>
              <a:rPr lang="en-US" sz="3200" b="1" dirty="0" smtClean="0">
                <a:solidFill>
                  <a:srgbClr val="993366"/>
                </a:solidFill>
                <a:latin typeface="Times New Roman" panose="02020603050405020304" pitchFamily="18" charset="0"/>
                <a:cs typeface="Times New Roman" panose="02020603050405020304" pitchFamily="18" charset="0"/>
              </a:rPr>
              <a:t>Software</a:t>
            </a:r>
            <a:r>
              <a:rPr lang="ar-IQ" sz="3200" b="1" dirty="0" smtClean="0">
                <a:solidFill>
                  <a:srgbClr val="993366"/>
                </a:solidFill>
                <a:latin typeface="Times New Roman" panose="02020603050405020304" pitchFamily="18" charset="0"/>
                <a:cs typeface="Times New Roman" panose="02020603050405020304" pitchFamily="18" charset="0"/>
              </a:rPr>
              <a:t>)</a:t>
            </a:r>
            <a:r>
              <a:rPr lang="ar-SA" sz="3200" b="1" dirty="0" smtClean="0">
                <a:solidFill>
                  <a:srgbClr val="993366"/>
                </a:solidFill>
                <a:latin typeface="Times New Roman" panose="02020603050405020304" pitchFamily="18" charset="0"/>
                <a:cs typeface="Times New Roman" panose="02020603050405020304" pitchFamily="18" charset="0"/>
              </a:rPr>
              <a:t>:</a:t>
            </a:r>
            <a:endParaRPr lang="ar-SA" sz="3200" b="1" dirty="0">
              <a:solidFill>
                <a:srgbClr val="993366"/>
              </a:solidFill>
              <a:latin typeface="Times New Roman" panose="02020603050405020304" pitchFamily="18" charset="0"/>
              <a:cs typeface="Times New Roman" panose="02020603050405020304" pitchFamily="18" charset="0"/>
            </a:endParaRPr>
          </a:p>
          <a:p>
            <a:pPr marL="45720" indent="0" algn="just">
              <a:buNone/>
            </a:pPr>
            <a:r>
              <a:rPr lang="ar-SA" sz="3200" dirty="0" smtClean="0">
                <a:latin typeface="Times New Roman" panose="02020603050405020304" pitchFamily="18" charset="0"/>
                <a:cs typeface="Times New Roman" panose="02020603050405020304" pitchFamily="18" charset="0"/>
              </a:rPr>
              <a:t>وهي المكوّنات البرمجيّة غير </a:t>
            </a:r>
            <a:r>
              <a:rPr lang="ar-SA" sz="3200" dirty="0">
                <a:latin typeface="Times New Roman" panose="02020603050405020304" pitchFamily="18" charset="0"/>
                <a:cs typeface="Times New Roman" panose="02020603050405020304" pitchFamily="18" charset="0"/>
              </a:rPr>
              <a:t>الملموسة في جهاز </a:t>
            </a:r>
            <a:r>
              <a:rPr lang="ar-SA" sz="3200" dirty="0" smtClean="0">
                <a:latin typeface="Times New Roman" panose="02020603050405020304" pitchFamily="18" charset="0"/>
                <a:cs typeface="Times New Roman" panose="02020603050405020304" pitchFamily="18" charset="0"/>
              </a:rPr>
              <a:t>الحاس</a:t>
            </a:r>
            <a:r>
              <a:rPr lang="ar-IQ" sz="3200" dirty="0" smtClean="0">
                <a:latin typeface="Times New Roman" panose="02020603050405020304" pitchFamily="18" charset="0"/>
                <a:cs typeface="Times New Roman" panose="02020603050405020304" pitchFamily="18" charset="0"/>
              </a:rPr>
              <a:t>و</a:t>
            </a:r>
            <a:r>
              <a:rPr lang="ar-SA" sz="3200" dirty="0" smtClean="0">
                <a:latin typeface="Times New Roman" panose="02020603050405020304" pitchFamily="18" charset="0"/>
                <a:cs typeface="Times New Roman" panose="02020603050405020304" pitchFamily="18" charset="0"/>
              </a:rPr>
              <a:t>ب </a:t>
            </a:r>
            <a:r>
              <a:rPr lang="ar-SA" sz="3200" dirty="0">
                <a:latin typeface="Times New Roman" panose="02020603050405020304" pitchFamily="18" charset="0"/>
                <a:cs typeface="Times New Roman" panose="02020603050405020304" pitchFamily="18" charset="0"/>
              </a:rPr>
              <a:t>وهي 	</a:t>
            </a:r>
            <a:r>
              <a:rPr lang="ar-SA" sz="3200" dirty="0" smtClean="0">
                <a:latin typeface="Times New Roman" panose="02020603050405020304" pitchFamily="18" charset="0"/>
                <a:cs typeface="Times New Roman" panose="02020603050405020304" pitchFamily="18" charset="0"/>
              </a:rPr>
              <a:t>نظم</a:t>
            </a:r>
            <a:r>
              <a:rPr lang="ar-IQ" sz="3200" dirty="0" smtClean="0">
                <a:latin typeface="Times New Roman" panose="02020603050405020304" pitchFamily="18" charset="0"/>
                <a:cs typeface="Times New Roman" panose="02020603050405020304" pitchFamily="18" charset="0"/>
              </a:rPr>
              <a:t> </a:t>
            </a:r>
            <a:r>
              <a:rPr lang="ar-SA" sz="3200" dirty="0" smtClean="0">
                <a:latin typeface="Times New Roman" panose="02020603050405020304" pitchFamily="18" charset="0"/>
                <a:cs typeface="Times New Roman" panose="02020603050405020304" pitchFamily="18" charset="0"/>
              </a:rPr>
              <a:t>التشغيل </a:t>
            </a:r>
            <a:r>
              <a:rPr lang="ar-SA" sz="3200" dirty="0">
                <a:latin typeface="Times New Roman" panose="02020603050405020304" pitchFamily="18" charset="0"/>
                <a:cs typeface="Times New Roman" panose="02020603050405020304" pitchFamily="18" charset="0"/>
              </a:rPr>
              <a:t>والبرمجيّات</a:t>
            </a:r>
            <a:r>
              <a:rPr lang="ar-SA" sz="3200" dirty="0" smtClean="0">
                <a:latin typeface="Times New Roman" panose="02020603050405020304" pitchFamily="18" charset="0"/>
                <a:cs typeface="Times New Roman" panose="02020603050405020304" pitchFamily="18" charset="0"/>
              </a:rPr>
              <a:t>.</a:t>
            </a:r>
            <a:r>
              <a:rPr lang="ar-IQ" sz="3200" dirty="0" smtClean="0">
                <a:latin typeface="Times New Roman" panose="02020603050405020304" pitchFamily="18" charset="0"/>
                <a:cs typeface="Times New Roman" panose="02020603050405020304" pitchFamily="18" charset="0"/>
              </a:rPr>
              <a:t> </a:t>
            </a:r>
          </a:p>
          <a:p>
            <a:pPr marL="45720" indent="0" algn="just">
              <a:buNone/>
            </a:pPr>
            <a:r>
              <a:rPr lang="ar-IQ" sz="3200" dirty="0" smtClean="0">
                <a:latin typeface="Times New Roman" panose="02020603050405020304" pitchFamily="18" charset="0"/>
                <a:cs typeface="Times New Roman" panose="02020603050405020304" pitchFamily="18" charset="0"/>
              </a:rPr>
              <a:t>- حيث ان </a:t>
            </a:r>
            <a:r>
              <a:rPr lang="ar-IQ" sz="3200" dirty="0" err="1" smtClean="0">
                <a:latin typeface="Times New Roman" panose="02020603050405020304" pitchFamily="18" charset="0"/>
                <a:cs typeface="Times New Roman" panose="02020603050405020304" pitchFamily="18" charset="0"/>
              </a:rPr>
              <a:t>البرامجيات</a:t>
            </a:r>
            <a:r>
              <a:rPr lang="ar-IQ" sz="3200" dirty="0" smtClean="0">
                <a:latin typeface="Times New Roman" panose="02020603050405020304" pitchFamily="18" charset="0"/>
                <a:cs typeface="Times New Roman" panose="02020603050405020304" pitchFamily="18" charset="0"/>
              </a:rPr>
              <a:t> (او البرامج) تشير الى التعليمات والاوامر التي توجه أجزاء الحاسوب لإنجاز وظائف معينة</a:t>
            </a:r>
            <a:endParaRPr lang="ar-SA" sz="3200" dirty="0">
              <a:latin typeface="Times New Roman" panose="02020603050405020304" pitchFamily="18" charset="0"/>
              <a:cs typeface="Times New Roman" panose="02020603050405020304" pitchFamily="18" charset="0"/>
            </a:endParaRPr>
          </a:p>
          <a:p>
            <a:pPr marL="45720" indent="0" algn="just">
              <a:buNone/>
            </a:pPr>
            <a:endParaRPr lang="ar-SA" sz="3200" dirty="0">
              <a:latin typeface="Times New Roman" panose="02020603050405020304" pitchFamily="18" charset="0"/>
              <a:cs typeface="Times New Roman" panose="02020603050405020304" pitchFamily="18" charset="0"/>
            </a:endParaRPr>
          </a:p>
          <a:p>
            <a:pPr marL="45720" indent="0" algn="just">
              <a:buNone/>
            </a:pPr>
            <a:endParaRPr lang="ar-SA" sz="3200" dirty="0">
              <a:latin typeface="Times New Roman" panose="02020603050405020304" pitchFamily="18" charset="0"/>
              <a:cs typeface="Times New Roman" panose="02020603050405020304" pitchFamily="18" charset="0"/>
            </a:endParaRPr>
          </a:p>
          <a:p>
            <a:pPr marL="45720" indent="0" algn="just">
              <a:buNone/>
            </a:pPr>
            <a:endParaRPr lang="ar-SA" sz="3200" dirty="0">
              <a:latin typeface="Times New Roman" panose="02020603050405020304" pitchFamily="18" charset="0"/>
              <a:cs typeface="Times New Roman" panose="02020603050405020304" pitchFamily="18" charset="0"/>
            </a:endParaRPr>
          </a:p>
          <a:p>
            <a:pPr marL="45720" indent="0" algn="just">
              <a:buNone/>
            </a:pPr>
            <a:endParaRPr lang="ar-SA" sz="3200" dirty="0">
              <a:latin typeface="Times New Roman" panose="02020603050405020304" pitchFamily="18" charset="0"/>
              <a:cs typeface="Times New Roman" panose="02020603050405020304" pitchFamily="18" charset="0"/>
            </a:endParaRPr>
          </a:p>
          <a:p>
            <a:pPr marL="45720" indent="0" algn="just">
              <a:buNone/>
            </a:pPr>
            <a:endParaRPr lang="ar-SA" sz="3200" dirty="0">
              <a:latin typeface="Times New Roman" panose="02020603050405020304" pitchFamily="18" charset="0"/>
              <a:cs typeface="Times New Roman" panose="02020603050405020304" pitchFamily="18" charset="0"/>
            </a:endParaRPr>
          </a:p>
          <a:p>
            <a:pPr marL="45720" indent="0" algn="just">
              <a:buNone/>
            </a:pPr>
            <a:endParaRPr lang="ar-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30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24" y="404664"/>
            <a:ext cx="9144000" cy="877664"/>
          </a:xfrm>
        </p:spPr>
        <p:txBody>
          <a:bodyPr>
            <a:normAutofit/>
          </a:bodyPr>
          <a:lstStyle/>
          <a:p>
            <a:pPr algn="just"/>
            <a:r>
              <a:rPr lang="ar-IQ" sz="4800" b="1" dirty="0" smtClean="0">
                <a:solidFill>
                  <a:srgbClr val="C00000"/>
                </a:solidFill>
                <a:latin typeface="Times New Roman" panose="02020603050405020304" pitchFamily="18" charset="0"/>
                <a:cs typeface="Times New Roman" panose="02020603050405020304" pitchFamily="18" charset="0"/>
              </a:rPr>
              <a:t>ال</a:t>
            </a:r>
            <a:r>
              <a:rPr lang="ar-SA" sz="4800" b="1" dirty="0" smtClean="0">
                <a:solidFill>
                  <a:srgbClr val="C00000"/>
                </a:solidFill>
                <a:latin typeface="Times New Roman" panose="02020603050405020304" pitchFamily="18" charset="0"/>
                <a:cs typeface="Times New Roman" panose="02020603050405020304" pitchFamily="18" charset="0"/>
              </a:rPr>
              <a:t>مكوّنات</a:t>
            </a:r>
            <a:r>
              <a:rPr lang="ar-IQ" sz="4800" b="1" dirty="0" smtClean="0">
                <a:solidFill>
                  <a:srgbClr val="C00000"/>
                </a:solidFill>
                <a:latin typeface="Times New Roman" panose="02020603050405020304" pitchFamily="18" charset="0"/>
                <a:cs typeface="Times New Roman" panose="02020603050405020304" pitchFamily="18" charset="0"/>
              </a:rPr>
              <a:t> او الأجزاء المادية ل</a:t>
            </a:r>
            <a:r>
              <a:rPr lang="ar-SA" sz="4800" b="1" dirty="0" smtClean="0">
                <a:solidFill>
                  <a:srgbClr val="C00000"/>
                </a:solidFill>
                <a:latin typeface="Times New Roman" panose="02020603050405020304" pitchFamily="18" charset="0"/>
                <a:cs typeface="Times New Roman" panose="02020603050405020304" pitchFamily="18" charset="0"/>
              </a:rPr>
              <a:t>لحاس</a:t>
            </a:r>
            <a:r>
              <a:rPr lang="ar-IQ" sz="4800" b="1" dirty="0" smtClean="0">
                <a:solidFill>
                  <a:srgbClr val="C00000"/>
                </a:solidFill>
                <a:latin typeface="Times New Roman" panose="02020603050405020304" pitchFamily="18" charset="0"/>
                <a:cs typeface="Times New Roman" panose="02020603050405020304" pitchFamily="18" charset="0"/>
              </a:rPr>
              <a:t>و</a:t>
            </a:r>
            <a:r>
              <a:rPr lang="ar-SA" sz="4800" b="1" dirty="0" smtClean="0">
                <a:solidFill>
                  <a:srgbClr val="C00000"/>
                </a:solidFill>
                <a:latin typeface="Times New Roman" panose="02020603050405020304" pitchFamily="18" charset="0"/>
                <a:cs typeface="Times New Roman" panose="02020603050405020304" pitchFamily="18" charset="0"/>
              </a:rPr>
              <a:t>ب :</a:t>
            </a:r>
            <a:endParaRPr lang="ar-IQ" sz="4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2414" y="2060848"/>
            <a:ext cx="9468542" cy="4320480"/>
          </a:xfrm>
        </p:spPr>
        <p:txBody>
          <a:bodyPr>
            <a:noAutofit/>
          </a:bodyPr>
          <a:lstStyle/>
          <a:p>
            <a:pPr marL="914400" lvl="1" indent="-457200"/>
            <a:r>
              <a:rPr lang="ar-IQ" sz="3200" dirty="0" smtClean="0">
                <a:latin typeface="Times New Roman" panose="02020603050405020304" pitchFamily="18" charset="0"/>
                <a:cs typeface="Times New Roman" panose="02020603050405020304" pitchFamily="18" charset="0"/>
              </a:rPr>
              <a:t>وحدات او أجهزة </a:t>
            </a:r>
            <a:r>
              <a:rPr lang="ar-SA" sz="3200" dirty="0" smtClean="0">
                <a:latin typeface="Times New Roman" panose="02020603050405020304" pitchFamily="18" charset="0"/>
                <a:cs typeface="Times New Roman" panose="02020603050405020304" pitchFamily="18" charset="0"/>
              </a:rPr>
              <a:t> الإدخال</a:t>
            </a:r>
            <a:r>
              <a:rPr lang="ar-IQ"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Input Devices</a:t>
            </a:r>
            <a:endParaRPr lang="ar-SA" sz="3200" dirty="0">
              <a:latin typeface="Times New Roman" panose="02020603050405020304" pitchFamily="18" charset="0"/>
              <a:cs typeface="Times New Roman" panose="02020603050405020304" pitchFamily="18" charset="0"/>
            </a:endParaRPr>
          </a:p>
          <a:p>
            <a:pPr marL="914400" lvl="1" indent="-457200"/>
            <a:r>
              <a:rPr lang="ar-IQ" sz="3200" dirty="0" smtClean="0">
                <a:latin typeface="Times New Roman" panose="02020603050405020304" pitchFamily="18" charset="0"/>
                <a:cs typeface="Times New Roman" panose="02020603050405020304" pitchFamily="18" charset="0"/>
              </a:rPr>
              <a:t>أجهزة </a:t>
            </a:r>
            <a:r>
              <a:rPr lang="ar-SA" sz="3200" dirty="0" smtClean="0">
                <a:latin typeface="Times New Roman" panose="02020603050405020304" pitchFamily="18" charset="0"/>
                <a:cs typeface="Times New Roman" panose="02020603050405020304" pitchFamily="18" charset="0"/>
              </a:rPr>
              <a:t> الإخراج</a:t>
            </a:r>
            <a:r>
              <a:rPr lang="en-US" sz="3200" dirty="0" smtClean="0">
                <a:latin typeface="Times New Roman" panose="02020603050405020304" pitchFamily="18" charset="0"/>
                <a:cs typeface="Times New Roman" panose="02020603050405020304" pitchFamily="18" charset="0"/>
              </a:rPr>
              <a:t> </a:t>
            </a:r>
            <a:r>
              <a:rPr lang="ar-IQ"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Output Devices</a:t>
            </a:r>
            <a:endParaRPr lang="ar-SA" sz="3200" dirty="0">
              <a:latin typeface="Times New Roman" panose="02020603050405020304" pitchFamily="18" charset="0"/>
              <a:cs typeface="Times New Roman" panose="02020603050405020304" pitchFamily="18" charset="0"/>
            </a:endParaRPr>
          </a:p>
          <a:p>
            <a:pPr marL="914400" lvl="1" indent="-457200"/>
            <a:r>
              <a:rPr lang="ar-IQ" sz="3200" dirty="0" smtClean="0">
                <a:latin typeface="Times New Roman" panose="02020603050405020304" pitchFamily="18" charset="0"/>
                <a:cs typeface="Times New Roman" panose="02020603050405020304" pitchFamily="18" charset="0"/>
              </a:rPr>
              <a:t>صندوق الحاسوب (وحدة النظام </a:t>
            </a:r>
            <a:r>
              <a:rPr lang="en-US" sz="3200" dirty="0" smtClean="0">
                <a:latin typeface="Times New Roman" panose="02020603050405020304" pitchFamily="18" charset="0"/>
                <a:cs typeface="Times New Roman" panose="02020603050405020304" pitchFamily="18" charset="0"/>
              </a:rPr>
              <a:t>System Unit</a:t>
            </a:r>
            <a:r>
              <a:rPr lang="ar-IQ"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00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smtClean="0">
                <a:latin typeface="Times New Roman" panose="02020603050405020304" pitchFamily="18" charset="0"/>
                <a:cs typeface="Times New Roman" panose="02020603050405020304" pitchFamily="18" charset="0"/>
              </a:rPr>
              <a:t>أجهزة الادخال </a:t>
            </a:r>
            <a:r>
              <a:rPr lang="en-US" sz="4800" b="1" dirty="0" smtClean="0">
                <a:latin typeface="Times New Roman" panose="02020603050405020304" pitchFamily="18" charset="0"/>
                <a:cs typeface="Times New Roman" panose="02020603050405020304" pitchFamily="18" charset="0"/>
              </a:rPr>
              <a:t>Input Devices</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9838" y="1412776"/>
            <a:ext cx="10369152" cy="4968552"/>
          </a:xfrm>
        </p:spPr>
        <p:txBody>
          <a:bodyPr>
            <a:noAutofit/>
          </a:bodyPr>
          <a:lstStyle/>
          <a:p>
            <a:pPr algn="just"/>
            <a:r>
              <a:rPr lang="ar-IQ" sz="3200" dirty="0" smtClean="0">
                <a:solidFill>
                  <a:srgbClr val="002060"/>
                </a:solidFill>
                <a:latin typeface="Times New Roman" panose="02020603050405020304" pitchFamily="18" charset="0"/>
                <a:cs typeface="Times New Roman" panose="02020603050405020304" pitchFamily="18" charset="0"/>
              </a:rPr>
              <a:t>تستخدم هذه الأجهزة لإدخال البيانات بأشكالها المختلفة الى جهاز الحاسوب </a:t>
            </a:r>
            <a:r>
              <a:rPr lang="ar-IQ" sz="3200" dirty="0" smtClean="0">
                <a:latin typeface="Times New Roman" panose="02020603050405020304" pitchFamily="18" charset="0"/>
                <a:cs typeface="Times New Roman" panose="02020603050405020304" pitchFamily="18" charset="0"/>
              </a:rPr>
              <a:t>ومن أهمها:-</a:t>
            </a:r>
          </a:p>
          <a:p>
            <a:pPr algn="just">
              <a:buFontTx/>
              <a:buChar char="-"/>
            </a:pPr>
            <a:r>
              <a:rPr lang="ar-IQ" sz="3200" dirty="0" smtClean="0">
                <a:latin typeface="Times New Roman" panose="02020603050405020304" pitchFamily="18" charset="0"/>
                <a:cs typeface="Times New Roman" panose="02020603050405020304" pitchFamily="18" charset="0"/>
              </a:rPr>
              <a:t>لوحة لمفاتيح (</a:t>
            </a:r>
            <a:r>
              <a:rPr lang="en-US" sz="3200" dirty="0" smtClean="0">
                <a:latin typeface="Times New Roman" panose="02020603050405020304" pitchFamily="18" charset="0"/>
                <a:cs typeface="Times New Roman" panose="02020603050405020304" pitchFamily="18" charset="0"/>
              </a:rPr>
              <a:t>Keyboard</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الماوس (الفارة)  (</a:t>
            </a:r>
            <a:r>
              <a:rPr lang="en-US" sz="3200" dirty="0" smtClean="0">
                <a:latin typeface="Times New Roman" panose="02020603050405020304" pitchFamily="18" charset="0"/>
                <a:cs typeface="Times New Roman" panose="02020603050405020304" pitchFamily="18" charset="0"/>
              </a:rPr>
              <a:t>Mouse</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كرة التعقب (</a:t>
            </a:r>
            <a:r>
              <a:rPr lang="en-US" sz="3200" dirty="0" smtClean="0">
                <a:latin typeface="Times New Roman" panose="02020603050405020304" pitchFamily="18" charset="0"/>
                <a:cs typeface="Times New Roman" panose="02020603050405020304" pitchFamily="18" charset="0"/>
              </a:rPr>
              <a:t>Trackball</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لوحة اللمس (</a:t>
            </a:r>
            <a:r>
              <a:rPr lang="en-US" sz="3200" dirty="0" smtClean="0">
                <a:latin typeface="Times New Roman" panose="02020603050405020304" pitchFamily="18" charset="0"/>
                <a:cs typeface="Times New Roman" panose="02020603050405020304" pitchFamily="18" charset="0"/>
              </a:rPr>
              <a:t>Touchpad</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الشاشة </a:t>
            </a:r>
            <a:r>
              <a:rPr lang="ar-IQ" sz="3200" dirty="0">
                <a:latin typeface="Times New Roman" panose="02020603050405020304" pitchFamily="18" charset="0"/>
                <a:cs typeface="Times New Roman" panose="02020603050405020304" pitchFamily="18" charset="0"/>
              </a:rPr>
              <a:t>الحساسة للمس (</a:t>
            </a:r>
            <a:r>
              <a:rPr lang="en-US" sz="3200" dirty="0">
                <a:latin typeface="Times New Roman" panose="02020603050405020304" pitchFamily="18" charset="0"/>
                <a:cs typeface="Times New Roman" panose="02020603050405020304" pitchFamily="18" charset="0"/>
              </a:rPr>
              <a:t>Touch Screen </a:t>
            </a:r>
            <a:r>
              <a:rPr lang="ar-IQ" sz="3200" dirty="0" smtClean="0">
                <a:latin typeface="Times New Roman" panose="02020603050405020304" pitchFamily="18" charset="0"/>
                <a:cs typeface="Times New Roman" panose="02020603050405020304" pitchFamily="18" charset="0"/>
              </a:rPr>
              <a:t>)</a:t>
            </a:r>
          </a:p>
          <a:p>
            <a:pPr algn="just">
              <a:buFontTx/>
              <a:buChar char="-"/>
            </a:pPr>
            <a:r>
              <a:rPr lang="ar-IQ" sz="3200" dirty="0" smtClean="0">
                <a:latin typeface="Times New Roman" panose="02020603050405020304" pitchFamily="18" charset="0"/>
                <a:cs typeface="Times New Roman" panose="02020603050405020304" pitchFamily="18" charset="0"/>
              </a:rPr>
              <a:t>الماسح الضوئي (</a:t>
            </a:r>
            <a:r>
              <a:rPr lang="en-US" sz="3200" dirty="0" smtClean="0">
                <a:latin typeface="Times New Roman" panose="02020603050405020304" pitchFamily="18" charset="0"/>
                <a:cs typeface="Times New Roman" panose="02020603050405020304" pitchFamily="18" charset="0"/>
              </a:rPr>
              <a:t>Optical Scanner</a:t>
            </a:r>
            <a:r>
              <a:rPr lang="ar-IQ" sz="3200" dirty="0" smtClean="0">
                <a:latin typeface="Times New Roman" panose="02020603050405020304" pitchFamily="18" charset="0"/>
                <a:cs typeface="Times New Roman" panose="02020603050405020304" pitchFamily="18" charset="0"/>
              </a:rPr>
              <a:t>)</a:t>
            </a:r>
          </a:p>
          <a:p>
            <a:pPr algn="just">
              <a:buFontTx/>
              <a:buChar char="-"/>
            </a:pPr>
            <a:endParaRPr lang="ar-IQ" sz="3200" dirty="0" smtClean="0">
              <a:latin typeface="Times New Roman" panose="02020603050405020304" pitchFamily="18" charset="0"/>
              <a:cs typeface="Times New Roman" panose="02020603050405020304" pitchFamily="18" charset="0"/>
            </a:endParaRPr>
          </a:p>
          <a:p>
            <a:pPr algn="just">
              <a:buFontTx/>
              <a:buChar char="-"/>
            </a:pPr>
            <a:endParaRPr lang="ar-IQ" sz="32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52" y="2564904"/>
            <a:ext cx="4680520" cy="16561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84" y="2276872"/>
            <a:ext cx="4104456" cy="288032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7505" t="14356" r="7896" b="5665"/>
          <a:stretch/>
        </p:blipFill>
        <p:spPr>
          <a:xfrm>
            <a:off x="1701924" y="2220086"/>
            <a:ext cx="3024336" cy="280831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979" y="2157626"/>
            <a:ext cx="4255352" cy="2448272"/>
          </a:xfrm>
          <a:prstGeom prst="rect">
            <a:avLst/>
          </a:prstGeom>
        </p:spPr>
      </p:pic>
      <p:grpSp>
        <p:nvGrpSpPr>
          <p:cNvPr id="17" name="Group 16"/>
          <p:cNvGrpSpPr/>
          <p:nvPr/>
        </p:nvGrpSpPr>
        <p:grpSpPr>
          <a:xfrm>
            <a:off x="1390029" y="2157626"/>
            <a:ext cx="4449571" cy="2827762"/>
            <a:chOff x="1053852" y="1952127"/>
            <a:chExt cx="5544616" cy="3775605"/>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9042" y="1952127"/>
              <a:ext cx="2889426" cy="374661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852" y="1952128"/>
              <a:ext cx="2715617" cy="193685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852" y="3901022"/>
              <a:ext cx="2715619" cy="1826710"/>
            </a:xfrm>
            <a:prstGeom prst="rect">
              <a:avLst/>
            </a:prstGeom>
          </p:spPr>
        </p:pic>
      </p:grpSp>
      <p:grpSp>
        <p:nvGrpSpPr>
          <p:cNvPr id="23" name="Group 22"/>
          <p:cNvGrpSpPr/>
          <p:nvPr/>
        </p:nvGrpSpPr>
        <p:grpSpPr>
          <a:xfrm>
            <a:off x="981845" y="1909619"/>
            <a:ext cx="5040560" cy="3247573"/>
            <a:chOff x="1573372" y="1396090"/>
            <a:chExt cx="5781157" cy="3974865"/>
          </a:xfrm>
        </p:grpSpPr>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0176" y="3349830"/>
              <a:ext cx="2834353" cy="2021125"/>
            </a:xfrm>
            <a:prstGeom prst="rect">
              <a:avLst/>
            </a:prstGeom>
          </p:spPr>
        </p:pic>
        <p:pic>
          <p:nvPicPr>
            <p:cNvPr id="19" name="Picture 18"/>
            <p:cNvPicPr>
              <a:picLocks noChangeAspect="1"/>
            </p:cNvPicPr>
            <p:nvPr/>
          </p:nvPicPr>
          <p:blipFill rotWithShape="1">
            <a:blip r:embed="rId10" cstate="print">
              <a:extLst>
                <a:ext uri="{28A0092B-C50C-407E-A947-70E740481C1C}">
                  <a14:useLocalDpi xmlns:a14="http://schemas.microsoft.com/office/drawing/2010/main" val="0"/>
                </a:ext>
              </a:extLst>
            </a:blip>
            <a:srcRect l="1834" t="206" r="-1834" b="-206"/>
            <a:stretch/>
          </p:blipFill>
          <p:spPr>
            <a:xfrm>
              <a:off x="1655960" y="3453728"/>
              <a:ext cx="2926283" cy="1822709"/>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3372" y="1445249"/>
              <a:ext cx="3008873" cy="2043220"/>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10236" y="1396090"/>
              <a:ext cx="2659483" cy="1960902"/>
            </a:xfrm>
            <a:prstGeom prst="rect">
              <a:avLst/>
            </a:prstGeom>
          </p:spPr>
        </p:pic>
      </p:grpSp>
    </p:spTree>
    <p:extLst>
      <p:ext uri="{BB962C8B-B14F-4D97-AF65-F5344CB8AC3E}">
        <p14:creationId xmlns:p14="http://schemas.microsoft.com/office/powerpoint/2010/main" val="4328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3">
                                            <p:txEl>
                                              <p:pRg st="4" end="4"/>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3" dur="500"/>
                                        <p:tgtEl>
                                          <p:spTgt spid="3">
                                            <p:txEl>
                                              <p:pRg st="5" end="5"/>
                                            </p:txEl>
                                          </p:spTgt>
                                        </p:tgtEl>
                                      </p:cBhvr>
                                    </p:animEffect>
                                  </p:childTnLst>
                                </p:cTn>
                              </p:par>
                              <p:par>
                                <p:cTn id="74" presetID="53" presetClass="entr" presetSubtype="16"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89" dur="500"/>
                                        <p:tgtEl>
                                          <p:spTgt spid="3">
                                            <p:txEl>
                                              <p:pRg st="6" end="6"/>
                                            </p:txEl>
                                          </p:spTgt>
                                        </p:tgtEl>
                                      </p:cBhvr>
                                    </p:animEffect>
                                  </p:childTnLst>
                                </p:cTn>
                              </p:par>
                              <p:par>
                                <p:cTn id="90" presetID="53" presetClass="entr" presetSubtype="16" fill="hold"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a:latin typeface="Times New Roman" panose="02020603050405020304" pitchFamily="18" charset="0"/>
                <a:cs typeface="Times New Roman" panose="02020603050405020304" pitchFamily="18" charset="0"/>
              </a:rPr>
              <a:t>أجهزة الادخال </a:t>
            </a:r>
            <a:r>
              <a:rPr lang="en-US" sz="4800" b="1" dirty="0">
                <a:latin typeface="Times New Roman" panose="02020603050405020304" pitchFamily="18" charset="0"/>
                <a:cs typeface="Times New Roman" panose="02020603050405020304" pitchFamily="18" charset="0"/>
              </a:rPr>
              <a:t>Input Devices</a:t>
            </a:r>
            <a:endParaRPr lang="ar-IQ" sz="4800" dirty="0"/>
          </a:p>
        </p:txBody>
      </p:sp>
      <p:sp>
        <p:nvSpPr>
          <p:cNvPr id="3" name="Content Placeholder 2"/>
          <p:cNvSpPr>
            <a:spLocks noGrp="1"/>
          </p:cNvSpPr>
          <p:nvPr>
            <p:ph idx="1"/>
          </p:nvPr>
        </p:nvSpPr>
        <p:spPr>
          <a:xfrm>
            <a:off x="981844" y="1844824"/>
            <a:ext cx="10297144" cy="5256584"/>
          </a:xfrm>
        </p:spPr>
        <p:txBody>
          <a:bodyPr>
            <a:normAutofit/>
          </a:bodyPr>
          <a:lstStyle/>
          <a:p>
            <a:pPr algn="just">
              <a:buFontTx/>
              <a:buChar char="-"/>
            </a:pPr>
            <a:r>
              <a:rPr lang="ar-IQ" sz="3200" dirty="0">
                <a:latin typeface="Times New Roman" panose="02020603050405020304" pitchFamily="18" charset="0"/>
                <a:cs typeface="Times New Roman" panose="02020603050405020304" pitchFamily="18" charset="0"/>
              </a:rPr>
              <a:t>الكاميرا </a:t>
            </a:r>
            <a:r>
              <a:rPr lang="ar-IQ" sz="3200" dirty="0" smtClean="0">
                <a:latin typeface="Times New Roman" panose="02020603050405020304" pitchFamily="18" charset="0"/>
                <a:cs typeface="Times New Roman" panose="02020603050405020304" pitchFamily="18" charset="0"/>
              </a:rPr>
              <a:t>الرقمية (</a:t>
            </a:r>
            <a:r>
              <a:rPr lang="en-US" sz="3200" dirty="0" smtClean="0">
                <a:latin typeface="Times New Roman" panose="02020603050405020304" pitchFamily="18" charset="0"/>
                <a:cs typeface="Times New Roman" panose="02020603050405020304" pitchFamily="18" charset="0"/>
              </a:rPr>
              <a:t>Digital Camera</a:t>
            </a:r>
            <a:r>
              <a:rPr lang="ar-IQ" sz="3200" dirty="0" smtClean="0">
                <a:latin typeface="Times New Roman" panose="02020603050405020304" pitchFamily="18" charset="0"/>
                <a:cs typeface="Times New Roman" panose="02020603050405020304" pitchFamily="18" charset="0"/>
              </a:rPr>
              <a:t>)</a:t>
            </a:r>
            <a:endParaRPr lang="ar-IQ" sz="3200" dirty="0">
              <a:latin typeface="Times New Roman" panose="02020603050405020304" pitchFamily="18" charset="0"/>
              <a:cs typeface="Times New Roman" panose="02020603050405020304" pitchFamily="18" charset="0"/>
            </a:endParaRPr>
          </a:p>
          <a:p>
            <a:pPr algn="just">
              <a:buFontTx/>
              <a:buChar char="-"/>
            </a:pPr>
            <a:r>
              <a:rPr lang="ar-IQ" sz="3200" dirty="0">
                <a:latin typeface="Times New Roman" panose="02020603050405020304" pitchFamily="18" charset="0"/>
                <a:cs typeface="Times New Roman" panose="02020603050405020304" pitchFamily="18" charset="0"/>
              </a:rPr>
              <a:t>القلم </a:t>
            </a:r>
            <a:r>
              <a:rPr lang="ar-IQ" sz="3200" dirty="0" smtClean="0">
                <a:latin typeface="Times New Roman" panose="02020603050405020304" pitchFamily="18" charset="0"/>
                <a:cs typeface="Times New Roman" panose="02020603050405020304" pitchFamily="18" charset="0"/>
              </a:rPr>
              <a:t>الضوئي (</a:t>
            </a:r>
            <a:r>
              <a:rPr lang="en-US" sz="3200" dirty="0" smtClean="0">
                <a:latin typeface="Times New Roman" panose="02020603050405020304" pitchFamily="18" charset="0"/>
                <a:cs typeface="Times New Roman" panose="02020603050405020304" pitchFamily="18" charset="0"/>
              </a:rPr>
              <a:t>Light Pen</a:t>
            </a:r>
            <a:r>
              <a:rPr lang="ar-IQ" sz="3200" dirty="0" smtClean="0">
                <a:latin typeface="Times New Roman" panose="02020603050405020304" pitchFamily="18" charset="0"/>
                <a:cs typeface="Times New Roman" panose="02020603050405020304" pitchFamily="18" charset="0"/>
              </a:rPr>
              <a:t>)</a:t>
            </a:r>
            <a:endParaRPr lang="ar-IQ" sz="3200" dirty="0">
              <a:latin typeface="Times New Roman" panose="02020603050405020304" pitchFamily="18" charset="0"/>
              <a:cs typeface="Times New Roman" panose="02020603050405020304" pitchFamily="18" charset="0"/>
            </a:endParaRPr>
          </a:p>
          <a:p>
            <a:pPr algn="just">
              <a:buFontTx/>
              <a:buChar char="-"/>
            </a:pPr>
            <a:r>
              <a:rPr lang="ar-IQ" sz="3200" dirty="0">
                <a:latin typeface="Times New Roman" panose="02020603050405020304" pitchFamily="18" charset="0"/>
                <a:cs typeface="Times New Roman" panose="02020603050405020304" pitchFamily="18" charset="0"/>
              </a:rPr>
              <a:t>عصا </a:t>
            </a:r>
            <a:r>
              <a:rPr lang="ar-IQ" sz="3200" dirty="0" smtClean="0">
                <a:latin typeface="Times New Roman" panose="02020603050405020304" pitchFamily="18" charset="0"/>
                <a:cs typeface="Times New Roman" panose="02020603050405020304" pitchFamily="18" charset="0"/>
              </a:rPr>
              <a:t>التحكم (</a:t>
            </a:r>
            <a:r>
              <a:rPr lang="en-US" sz="3200" dirty="0" smtClean="0">
                <a:latin typeface="Times New Roman" panose="02020603050405020304" pitchFamily="18" charset="0"/>
                <a:cs typeface="Times New Roman" panose="02020603050405020304" pitchFamily="18" charset="0"/>
              </a:rPr>
              <a:t>Joystick</a:t>
            </a:r>
            <a:r>
              <a:rPr lang="ar-IQ" sz="3200" dirty="0" smtClean="0">
                <a:latin typeface="Times New Roman" panose="02020603050405020304" pitchFamily="18" charset="0"/>
                <a:cs typeface="Times New Roman" panose="02020603050405020304" pitchFamily="18" charset="0"/>
              </a:rPr>
              <a:t>)</a:t>
            </a:r>
            <a:endParaRPr lang="ar-IQ" sz="3200" dirty="0">
              <a:latin typeface="Times New Roman" panose="02020603050405020304" pitchFamily="18" charset="0"/>
              <a:cs typeface="Times New Roman" panose="02020603050405020304" pitchFamily="18" charset="0"/>
            </a:endParaRPr>
          </a:p>
          <a:p>
            <a:pPr algn="just">
              <a:buFontTx/>
              <a:buChar char="-"/>
            </a:pPr>
            <a:r>
              <a:rPr lang="ar-IQ" sz="3200" dirty="0" smtClean="0">
                <a:latin typeface="Times New Roman" panose="02020603050405020304" pitchFamily="18" charset="0"/>
                <a:cs typeface="Times New Roman" panose="02020603050405020304" pitchFamily="18" charset="0"/>
              </a:rPr>
              <a:t>الميكروفون (</a:t>
            </a:r>
            <a:r>
              <a:rPr lang="en-US" sz="3200" dirty="0" smtClean="0">
                <a:latin typeface="Times New Roman" panose="02020603050405020304" pitchFamily="18" charset="0"/>
                <a:cs typeface="Times New Roman" panose="02020603050405020304" pitchFamily="18" charset="0"/>
              </a:rPr>
              <a:t>Microphone</a:t>
            </a:r>
            <a:r>
              <a:rPr lang="ar-IQ" sz="3200" dirty="0" smtClean="0">
                <a:latin typeface="Times New Roman" panose="02020603050405020304" pitchFamily="18" charset="0"/>
                <a:cs typeface="Times New Roman" panose="02020603050405020304" pitchFamily="18" charset="0"/>
              </a:rPr>
              <a:t>)</a:t>
            </a:r>
            <a:endParaRPr lang="ar-IQ" sz="3200" dirty="0">
              <a:latin typeface="Times New Roman" panose="02020603050405020304" pitchFamily="18" charset="0"/>
              <a:cs typeface="Times New Roman" panose="02020603050405020304" pitchFamily="18" charset="0"/>
            </a:endParaRPr>
          </a:p>
          <a:p>
            <a:pPr algn="just">
              <a:lnSpc>
                <a:spcPct val="200000"/>
              </a:lnSpc>
              <a:buFontTx/>
              <a:buChar char="-"/>
            </a:pPr>
            <a:r>
              <a:rPr lang="ar-IQ" sz="3200" dirty="0">
                <a:latin typeface="Times New Roman" panose="02020603050405020304" pitchFamily="18" charset="0"/>
                <a:cs typeface="Times New Roman" panose="02020603050405020304" pitchFamily="18" charset="0"/>
              </a:rPr>
              <a:t>قارئ العلامات </a:t>
            </a:r>
            <a:r>
              <a:rPr lang="ar-IQ" sz="3200" dirty="0" smtClean="0">
                <a:latin typeface="Times New Roman" panose="02020603050405020304" pitchFamily="18" charset="0"/>
                <a:cs typeface="Times New Roman" panose="02020603050405020304" pitchFamily="18" charset="0"/>
              </a:rPr>
              <a:t>البصرية </a:t>
            </a:r>
            <a:r>
              <a:rPr lang="en-US" sz="3200" dirty="0" smtClean="0">
                <a:latin typeface="Times New Roman" panose="02020603050405020304" pitchFamily="18" charset="0"/>
                <a:cs typeface="Times New Roman" panose="02020603050405020304" pitchFamily="18" charset="0"/>
              </a:rPr>
              <a:t>Optical mark Reader</a:t>
            </a:r>
            <a:r>
              <a:rPr lang="ar-IQ" sz="3200" dirty="0" smtClean="0">
                <a:latin typeface="Times New Roman" panose="02020603050405020304" pitchFamily="18" charset="0"/>
                <a:cs typeface="Times New Roman" panose="02020603050405020304" pitchFamily="18" charset="0"/>
              </a:rPr>
              <a:t> وقارئ القطع المشفرة </a:t>
            </a:r>
            <a:r>
              <a:rPr lang="en-US" sz="3200" dirty="0" smtClean="0">
                <a:latin typeface="Times New Roman" panose="02020603050405020304" pitchFamily="18" charset="0"/>
                <a:cs typeface="Times New Roman" panose="02020603050405020304" pitchFamily="18" charset="0"/>
              </a:rPr>
              <a:t>Bar Reader Code</a:t>
            </a:r>
            <a:endParaRPr lang="ar-IQ" sz="3200" dirty="0">
              <a:latin typeface="Times New Roman" panose="02020603050405020304" pitchFamily="18" charset="0"/>
              <a:cs typeface="Times New Roman" panose="02020603050405020304" pitchFamily="18" charset="0"/>
            </a:endParaRPr>
          </a:p>
          <a:p>
            <a:endParaRPr lang="ar-IQ" sz="3200" dirty="0"/>
          </a:p>
        </p:txBody>
      </p:sp>
      <p:grpSp>
        <p:nvGrpSpPr>
          <p:cNvPr id="8" name="Group 7"/>
          <p:cNvGrpSpPr/>
          <p:nvPr/>
        </p:nvGrpSpPr>
        <p:grpSpPr>
          <a:xfrm>
            <a:off x="981844" y="1484784"/>
            <a:ext cx="4771130" cy="3109250"/>
            <a:chOff x="1107258" y="1471878"/>
            <a:chExt cx="6283298" cy="442080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619" y="1471878"/>
              <a:ext cx="3155937" cy="19894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58" y="3461291"/>
              <a:ext cx="3152947" cy="234019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7050" b="19292"/>
            <a:stretch/>
          </p:blipFill>
          <p:spPr>
            <a:xfrm>
              <a:off x="4260205" y="3461291"/>
              <a:ext cx="3130351" cy="2431396"/>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4935"/>
            <a:stretch/>
          </p:blipFill>
          <p:spPr>
            <a:xfrm>
              <a:off x="1197868" y="1471879"/>
              <a:ext cx="3062338" cy="1989412"/>
            </a:xfrm>
            <a:prstGeom prst="rect">
              <a:avLst/>
            </a:prstGeom>
          </p:spPr>
        </p:pic>
      </p:grpSp>
      <p:grpSp>
        <p:nvGrpSpPr>
          <p:cNvPr id="14" name="Group 13"/>
          <p:cNvGrpSpPr/>
          <p:nvPr/>
        </p:nvGrpSpPr>
        <p:grpSpPr>
          <a:xfrm>
            <a:off x="837751" y="1340768"/>
            <a:ext cx="5076473" cy="3528393"/>
            <a:chOff x="873923" y="588642"/>
            <a:chExt cx="7208930" cy="5357631"/>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2853" y="588643"/>
              <a:ext cx="3600000" cy="333052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3923" y="3919162"/>
              <a:ext cx="3600000" cy="202711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923" y="588642"/>
              <a:ext cx="3600000" cy="2734883"/>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718" y="3222665"/>
              <a:ext cx="3600000" cy="2614449"/>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0145" y="588642"/>
              <a:ext cx="1140644" cy="849780"/>
            </a:xfrm>
            <a:prstGeom prst="rect">
              <a:avLst/>
            </a:prstGeom>
          </p:spPr>
        </p:pic>
      </p:grpSp>
      <p:grpSp>
        <p:nvGrpSpPr>
          <p:cNvPr id="19" name="Group 18"/>
          <p:cNvGrpSpPr/>
          <p:nvPr/>
        </p:nvGrpSpPr>
        <p:grpSpPr>
          <a:xfrm>
            <a:off x="1047504" y="1282228"/>
            <a:ext cx="4860431" cy="3586934"/>
            <a:chOff x="1132757" y="1305225"/>
            <a:chExt cx="4617977" cy="4462713"/>
          </a:xfrm>
        </p:grpSpPr>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66553" y="1305225"/>
              <a:ext cx="2384181" cy="2351994"/>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757" y="3754543"/>
              <a:ext cx="2233798" cy="1989295"/>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66554" y="3624813"/>
              <a:ext cx="2384179" cy="2143125"/>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3885" y="1305226"/>
              <a:ext cx="2232670" cy="2484736"/>
            </a:xfrm>
            <a:prstGeom prst="rect">
              <a:avLst/>
            </a:prstGeom>
          </p:spPr>
        </p:pic>
      </p:grpSp>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2843" y="1327218"/>
            <a:ext cx="5184653" cy="3343275"/>
          </a:xfrm>
          <a:prstGeom prst="rect">
            <a:avLst/>
          </a:prstGeom>
        </p:spPr>
      </p:pic>
      <p:grpSp>
        <p:nvGrpSpPr>
          <p:cNvPr id="25" name="Group 24"/>
          <p:cNvGrpSpPr/>
          <p:nvPr/>
        </p:nvGrpSpPr>
        <p:grpSpPr>
          <a:xfrm>
            <a:off x="709408" y="1301511"/>
            <a:ext cx="5224264" cy="3548281"/>
            <a:chOff x="745411" y="929567"/>
            <a:chExt cx="5728364" cy="4258533"/>
          </a:xfrm>
        </p:grpSpPr>
        <p:pic>
          <p:nvPicPr>
            <p:cNvPr id="21" name="Picture 20"/>
            <p:cNvPicPr>
              <a:picLocks noChangeAspect="1"/>
            </p:cNvPicPr>
            <p:nvPr/>
          </p:nvPicPr>
          <p:blipFill rotWithShape="1">
            <a:blip r:embed="rId17" cstate="print">
              <a:extLst>
                <a:ext uri="{28A0092B-C50C-407E-A947-70E740481C1C}">
                  <a14:useLocalDpi xmlns:a14="http://schemas.microsoft.com/office/drawing/2010/main" val="0"/>
                </a:ext>
              </a:extLst>
            </a:blip>
            <a:srcRect t="21840" r="821" b="6152"/>
            <a:stretch/>
          </p:blipFill>
          <p:spPr>
            <a:xfrm>
              <a:off x="745411" y="2883981"/>
              <a:ext cx="2943725" cy="2304118"/>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2997" y="929567"/>
              <a:ext cx="2833641" cy="2081754"/>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704044" y="933374"/>
              <a:ext cx="2769731" cy="2142091"/>
            </a:xfrm>
            <a:prstGeom prst="rect">
              <a:avLst/>
            </a:prstGeom>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17582" y="2896890"/>
              <a:ext cx="2856193" cy="2291210"/>
            </a:xfrm>
            <a:prstGeom prst="rect">
              <a:avLst/>
            </a:prstGeom>
          </p:spPr>
        </p:pic>
      </p:grpSp>
    </p:spTree>
    <p:extLst>
      <p:ext uri="{BB962C8B-B14F-4D97-AF65-F5344CB8AC3E}">
        <p14:creationId xmlns:p14="http://schemas.microsoft.com/office/powerpoint/2010/main" val="127731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3">
                                            <p:txEl>
                                              <p:pRg st="3" end="3"/>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p:cTn id="7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73" dur="500"/>
                                        <p:tgtEl>
                                          <p:spTgt spid="3">
                                            <p:txEl>
                                              <p:pRg st="4" end="4"/>
                                            </p:txEl>
                                          </p:spTgt>
                                        </p:tgtEl>
                                      </p:cBhvr>
                                    </p:animEffect>
                                  </p:childTnLst>
                                </p:cTn>
                              </p:par>
                              <p:par>
                                <p:cTn id="74" presetID="53" presetClass="entr" presetSubtype="16"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877664"/>
          </a:xfrm>
        </p:spPr>
        <p:txBody>
          <a:bodyPr>
            <a:normAutofit/>
          </a:bodyPr>
          <a:lstStyle/>
          <a:p>
            <a:pPr algn="ctr"/>
            <a:r>
              <a:rPr lang="ar-IQ" sz="4800" b="1" dirty="0">
                <a:latin typeface="Times New Roman" panose="02020603050405020304" pitchFamily="18" charset="0"/>
                <a:cs typeface="Times New Roman" panose="02020603050405020304" pitchFamily="18" charset="0"/>
              </a:rPr>
              <a:t>لوحة المفاتيح </a:t>
            </a:r>
            <a:r>
              <a:rPr lang="en-US" sz="4800" b="1" dirty="0" smtClean="0">
                <a:latin typeface="Times New Roman" panose="02020603050405020304" pitchFamily="18" charset="0"/>
                <a:cs typeface="Times New Roman" panose="02020603050405020304" pitchFamily="18" charset="0"/>
              </a:rPr>
              <a:t>Keyboard</a:t>
            </a:r>
            <a:endParaRPr lang="ar-IQ" sz="4800" b="1" dirty="0"/>
          </a:p>
        </p:txBody>
      </p:sp>
      <p:sp>
        <p:nvSpPr>
          <p:cNvPr id="3" name="Content Placeholder 2"/>
          <p:cNvSpPr>
            <a:spLocks noGrp="1"/>
          </p:cNvSpPr>
          <p:nvPr>
            <p:ph idx="1"/>
          </p:nvPr>
        </p:nvSpPr>
        <p:spPr>
          <a:xfrm>
            <a:off x="1053854" y="1484784"/>
            <a:ext cx="10081120" cy="3802161"/>
          </a:xfrm>
        </p:spPr>
        <p:txBody>
          <a:bodyPr>
            <a:normAutofit/>
          </a:bodyPr>
          <a:lstStyle/>
          <a:p>
            <a:pPr marL="457200" indent="-457200" algn="just"/>
            <a:r>
              <a:rPr lang="ar-IQ" sz="3200" dirty="0" smtClean="0">
                <a:latin typeface="Times New Roman" panose="02020603050405020304" pitchFamily="18" charset="0"/>
                <a:cs typeface="Times New Roman" panose="02020603050405020304" pitchFamily="18" charset="0"/>
              </a:rPr>
              <a:t>هي وسيلة </a:t>
            </a:r>
            <a:r>
              <a:rPr lang="ar-IQ" sz="3200" dirty="0">
                <a:latin typeface="Times New Roman" panose="02020603050405020304" pitchFamily="18" charset="0"/>
                <a:cs typeface="Times New Roman" panose="02020603050405020304" pitchFamily="18" charset="0"/>
              </a:rPr>
              <a:t>الادخال الأساسية للحاسوب, وتستخدم في ادخال البيانات الحرفية والرقمية وتنفيذ الأوامر. وهي لوحة تحتوي على مفاتيح مرتبة مثل الالة الكاتبة وتتبع المعايير القياسية (</a:t>
            </a:r>
            <a:r>
              <a:rPr lang="en-US" sz="3200" dirty="0">
                <a:latin typeface="Times New Roman" panose="02020603050405020304" pitchFamily="18" charset="0"/>
                <a:cs typeface="Times New Roman" panose="02020603050405020304" pitchFamily="18" charset="0"/>
              </a:rPr>
              <a:t>QWERTY</a:t>
            </a:r>
            <a:r>
              <a:rPr lang="ar-IQ" sz="3200" dirty="0">
                <a:latin typeface="Times New Roman" panose="02020603050405020304" pitchFamily="18" charset="0"/>
                <a:cs typeface="Times New Roman" panose="02020603050405020304" pitchFamily="18" charset="0"/>
              </a:rPr>
              <a:t>).</a:t>
            </a:r>
          </a:p>
          <a:p>
            <a:pPr marL="457200" indent="-457200" algn="just"/>
            <a:r>
              <a:rPr lang="en-US" sz="3200" dirty="0">
                <a:latin typeface="Times New Roman" panose="02020603050405020304" pitchFamily="18" charset="0"/>
                <a:cs typeface="Times New Roman" panose="02020603050405020304" pitchFamily="18" charset="0"/>
              </a:rPr>
              <a:t>QWERTY</a:t>
            </a:r>
            <a:r>
              <a:rPr lang="ar-IQ" sz="3200" dirty="0">
                <a:latin typeface="Times New Roman" panose="02020603050405020304" pitchFamily="18" charset="0"/>
                <a:cs typeface="Times New Roman" panose="02020603050405020304" pitchFamily="18" charset="0"/>
              </a:rPr>
              <a:t>:- يشير الى المفاتيح الستة اعلى لوحة المفاتيح.</a:t>
            </a:r>
          </a:p>
          <a:p>
            <a:endParaRPr lang="ar-IQ" sz="3200" dirty="0"/>
          </a:p>
        </p:txBody>
      </p:sp>
      <p:grpSp>
        <p:nvGrpSpPr>
          <p:cNvPr id="11" name="Group 10"/>
          <p:cNvGrpSpPr/>
          <p:nvPr/>
        </p:nvGrpSpPr>
        <p:grpSpPr>
          <a:xfrm>
            <a:off x="1269876" y="3717033"/>
            <a:ext cx="10081120" cy="3140968"/>
            <a:chOff x="705668" y="2964436"/>
            <a:chExt cx="10639477" cy="424590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5324" b="28670"/>
            <a:stretch/>
          </p:blipFill>
          <p:spPr>
            <a:xfrm>
              <a:off x="705668" y="5201814"/>
              <a:ext cx="3600000" cy="200852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498" b="25113"/>
            <a:stretch/>
          </p:blipFill>
          <p:spPr>
            <a:xfrm>
              <a:off x="7745145" y="3602171"/>
              <a:ext cx="3600000" cy="248373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4430" b="3722"/>
            <a:stretch/>
          </p:blipFill>
          <p:spPr>
            <a:xfrm>
              <a:off x="4077156" y="2964436"/>
              <a:ext cx="3440528" cy="375920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9107" t="31031" r="6884" b="33769"/>
            <a:stretch/>
          </p:blipFill>
          <p:spPr>
            <a:xfrm>
              <a:off x="705668" y="2964436"/>
              <a:ext cx="3024337" cy="2214889"/>
            </a:xfrm>
            <a:prstGeom prst="rect">
              <a:avLst/>
            </a:prstGeom>
          </p:spPr>
        </p:pic>
      </p:grpSp>
    </p:spTree>
    <p:extLst>
      <p:ext uri="{BB962C8B-B14F-4D97-AF65-F5344CB8AC3E}">
        <p14:creationId xmlns:p14="http://schemas.microsoft.com/office/powerpoint/2010/main" val="295209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4508</TotalTime>
  <Words>2094</Words>
  <Application>Microsoft Office PowerPoint</Application>
  <PresentationFormat>Custom</PresentationFormat>
  <Paragraphs>163</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Food Gourmet 16x9</vt:lpstr>
      <vt:lpstr>Paintbrush Picture</vt:lpstr>
      <vt:lpstr>الجزء الاول اساسيات الحاسوب</vt:lpstr>
      <vt:lpstr>تعريف الحاسب الالي</vt:lpstr>
      <vt:lpstr>ويمتاز الحاسب الآلي بـ :</vt:lpstr>
      <vt:lpstr>مكونات الحاسوب Computer Components</vt:lpstr>
      <vt:lpstr>مكونات الحاسوب Computer Components</vt:lpstr>
      <vt:lpstr>المكوّنات او الأجزاء المادية للحاسوب :</vt:lpstr>
      <vt:lpstr>أجهزة الادخال Input Devices</vt:lpstr>
      <vt:lpstr>أجهزة الادخال Input Devices</vt:lpstr>
      <vt:lpstr>لوحة المفاتيح Keyboard</vt:lpstr>
      <vt:lpstr>اقسام  لوحة المفاتيح</vt:lpstr>
      <vt:lpstr>PowerPoint Presentation</vt:lpstr>
      <vt:lpstr>الماوس (الفارة)  (Mouse)</vt:lpstr>
      <vt:lpstr>أنواع الماوس</vt:lpstr>
      <vt:lpstr>أنواع الماوس</vt:lpstr>
      <vt:lpstr>ربط الماوس الضوئي والليزري بالحاسوب عن طريق:-</vt:lpstr>
      <vt:lpstr>أنواع مختلفة من الماوس</vt:lpstr>
      <vt:lpstr>كرة التعقب Trackball</vt:lpstr>
      <vt:lpstr>لوحة اللمس (Touchpad)</vt:lpstr>
      <vt:lpstr>الشاشة الحساسة للمس (Touch Screen )</vt:lpstr>
      <vt:lpstr>الماسح الضوئي (Optical Scanner)</vt:lpstr>
      <vt:lpstr>الكاميرا الرقمية (Digital Camera)</vt:lpstr>
      <vt:lpstr>القلم الضوئي (Light Pen)</vt:lpstr>
      <vt:lpstr>عصا التحكم (Joystick)</vt:lpstr>
      <vt:lpstr>الميكروفون (Microphone)</vt:lpstr>
      <vt:lpstr>قارئ العلامات البصرية Optical mark Reader وقارئ القطع المشفرة Bar Reader Code</vt:lpstr>
      <vt:lpstr>أجهزة الاخراج Output Devices</vt:lpstr>
      <vt:lpstr>وحدات العرض البصري (الشاشة) Monitor</vt:lpstr>
      <vt:lpstr>PowerPoint Presentation</vt:lpstr>
      <vt:lpstr>السماعات Speakers</vt:lpstr>
      <vt:lpstr>عارض الفيديو Video Projector واللوحة الذكية Smart Board</vt:lpstr>
      <vt:lpstr>الطابعة Printer</vt:lpstr>
      <vt:lpstr>PowerPoint Presentation</vt:lpstr>
      <vt:lpstr>1. طابعات محفورة (Daisy Wheel)</vt:lpstr>
      <vt:lpstr>2. طابعات نقطية (Dot Matrix)</vt:lpstr>
      <vt:lpstr>3. طابعات ضخ الحبر (Inject)</vt:lpstr>
      <vt:lpstr>4. طابعات الليزر (Laser)</vt:lpstr>
      <vt:lpstr>5. الراسم (Plotter)</vt:lpstr>
      <vt:lpstr>وحدات إدخال وإخراج ثنائية العمل</vt:lpstr>
      <vt:lpstr>BEST         FOR         YOU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الجزء الاول اساسيات الحاسوب</dc:title>
  <dc:creator>Maher</dc:creator>
  <cp:lastModifiedBy>DR.Ahmed Saker</cp:lastModifiedBy>
  <cp:revision>95</cp:revision>
  <dcterms:created xsi:type="dcterms:W3CDTF">2020-05-06T18:29:22Z</dcterms:created>
  <dcterms:modified xsi:type="dcterms:W3CDTF">2023-11-26T20:28:28Z</dcterms:modified>
</cp:coreProperties>
</file>