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311" r:id="rId3"/>
    <p:sldId id="321" r:id="rId4"/>
    <p:sldId id="324" r:id="rId5"/>
    <p:sldId id="325" r:id="rId6"/>
    <p:sldId id="326" r:id="rId7"/>
    <p:sldId id="327" r:id="rId8"/>
    <p:sldId id="330" r:id="rId9"/>
    <p:sldId id="332" r:id="rId10"/>
    <p:sldId id="328" r:id="rId11"/>
    <p:sldId id="329" r:id="rId12"/>
    <p:sldId id="322" r:id="rId13"/>
    <p:sldId id="331" r:id="rId14"/>
    <p:sldId id="333" r:id="rId15"/>
    <p:sldId id="334" r:id="rId16"/>
    <p:sldId id="336" r:id="rId17"/>
    <p:sldId id="335" r:id="rId18"/>
    <p:sldId id="337" r:id="rId19"/>
    <p:sldId id="338" r:id="rId20"/>
    <p:sldId id="339" r:id="rId21"/>
    <p:sldId id="340" r:id="rId22"/>
    <p:sldId id="341" r:id="rId23"/>
    <p:sldId id="323" r:id="rId24"/>
    <p:sldId id="281" r:id="rId25"/>
  </p:sldIdLst>
  <p:sldSz cx="12188825"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12" pos="383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3B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343" autoAdjust="0"/>
  </p:normalViewPr>
  <p:slideViewPr>
    <p:cSldViewPr showGuides="1">
      <p:cViewPr>
        <p:scale>
          <a:sx n="90" d="100"/>
          <a:sy n="90" d="100"/>
        </p:scale>
        <p:origin x="42" y="786"/>
      </p:cViewPr>
      <p:guideLst>
        <p:guide orient="horz" pos="2160"/>
        <p:guide pos="3839"/>
      </p:guideLst>
    </p:cSldViewPr>
  </p:slideViewPr>
  <p:outlineViewPr>
    <p:cViewPr>
      <p:scale>
        <a:sx n="33" d="100"/>
        <a:sy n="33" d="100"/>
      </p:scale>
      <p:origin x="0" y="-3384"/>
    </p:cViewPr>
  </p:outlineViewPr>
  <p:notesTextViewPr>
    <p:cViewPr>
      <p:scale>
        <a:sx n="1" d="1"/>
        <a:sy n="1" d="1"/>
      </p:scale>
      <p:origin x="0" y="0"/>
    </p:cViewPr>
  </p:notesTextViewPr>
  <p:notesViewPr>
    <p:cSldViewPr showGuides="1">
      <p:cViewPr varScale="1">
        <p:scale>
          <a:sx n="65" d="100"/>
          <a:sy n="65" d="100"/>
        </p:scale>
        <p:origin x="279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16D341-6D40-498C-B355-1A6B10FB4029}" type="datetimeFigureOut">
              <a:rPr lang="en-US"/>
              <a:t>1/12/2024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386A95-D0A4-44B9-98DA-3665758D8262}" type="slidenum">
              <a:rPr/>
              <a:t>‹#›</a:t>
            </a:fld>
            <a:endParaRPr/>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E7497-3723-4859-BCC5-41DA474F1359}" type="datetimeFigureOut">
              <a:rPr lang="en-US"/>
              <a:t>1/12/2024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821A9-1C31-4760-BDBC-9A0BA471B1B7}" type="slidenum">
              <a:rPr/>
              <a:t>‹#›</a:t>
            </a:fld>
            <a:endParaRPr/>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replace a picture, just select and delete it. Then use the Insert Picture icon to replace it with one of your own!</a:t>
            </a:r>
          </a:p>
        </p:txBody>
      </p:sp>
      <p:sp>
        <p:nvSpPr>
          <p:cNvPr id="4" name="Slide Number Placeholder 3"/>
          <p:cNvSpPr>
            <a:spLocks noGrp="1"/>
          </p:cNvSpPr>
          <p:nvPr>
            <p:ph type="sldNum" sz="quarter" idx="10"/>
          </p:nvPr>
        </p:nvSpPr>
        <p:spPr/>
        <p:txBody>
          <a:bodyPr/>
          <a:lstStyle/>
          <a:p>
            <a:fld id="{FC3821A9-1C31-4760-BDBC-9A0BA471B1B7}" type="slidenum">
              <a:rPr lang="en-US" smtClean="0"/>
              <a:t>1</a:t>
            </a:fld>
            <a:endParaRPr lang="en-US"/>
          </a:p>
        </p:txBody>
      </p:sp>
    </p:spTree>
    <p:extLst>
      <p:ext uri="{BB962C8B-B14F-4D97-AF65-F5344CB8AC3E}">
        <p14:creationId xmlns:p14="http://schemas.microsoft.com/office/powerpoint/2010/main" val="43002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1643064"/>
            <a:ext cx="9144002" cy="2928936"/>
          </a:xfrm>
        </p:spPr>
        <p:txBody>
          <a:bodyPr>
            <a:noAutofit/>
          </a:bodyPr>
          <a:lstStyle>
            <a:lvl1pPr algn="ctr">
              <a:lnSpc>
                <a:spcPct val="80000"/>
              </a:lnSpc>
              <a:defRPr sz="5600">
                <a:solidFill>
                  <a:schemeClr val="tx1">
                    <a:lumMod val="75000"/>
                    <a:lumOff val="25000"/>
                  </a:schemeClr>
                </a:solidFill>
              </a:defRPr>
            </a:lvl1pPr>
          </a:lstStyle>
          <a:p>
            <a:r>
              <a:rPr lang="en-US" smtClean="0"/>
              <a:t>Click to edit Master title style</a:t>
            </a:r>
            <a:endParaRPr/>
          </a:p>
        </p:txBody>
      </p:sp>
      <p:sp>
        <p:nvSpPr>
          <p:cNvPr id="3" name="Subtitle 2"/>
          <p:cNvSpPr>
            <a:spLocks noGrp="1"/>
          </p:cNvSpPr>
          <p:nvPr>
            <p:ph type="subTitle" idx="1"/>
          </p:nvPr>
        </p:nvSpPr>
        <p:spPr>
          <a:xfrm>
            <a:off x="1522413" y="4572000"/>
            <a:ext cx="9144000" cy="1066799"/>
          </a:xfrm>
        </p:spPr>
        <p:txBody>
          <a:bodyPr>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1/12/2024</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A753D76A-AFCE-4D96-B917-CBEF96F7D1EB}" type="datetimeFigureOut">
              <a:rPr lang="en-US"/>
              <a:t>1/12/2024</a:t>
            </a:fld>
            <a:endParaRPr/>
          </a:p>
        </p:txBody>
      </p:sp>
      <p:sp>
        <p:nvSpPr>
          <p:cNvPr id="4" name="Slide Number Placeholder 3"/>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3212" y="1462088"/>
            <a:ext cx="3124201" cy="1966912"/>
          </a:xfrm>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1141413" y="685800"/>
            <a:ext cx="64770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923211" y="3429000"/>
            <a:ext cx="3124201" cy="18288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A753D76A-AFCE-4D96-B917-CBEF96F7D1EB}" type="datetimeFigureOut">
              <a:rPr lang="en-US"/>
              <a:t>1/12/2024</a:t>
            </a:fld>
            <a:endParaRPr/>
          </a:p>
        </p:txBody>
      </p:sp>
      <p:sp>
        <p:nvSpPr>
          <p:cNvPr id="7" name="Slide Number Placeholder 6"/>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bwMode="gray">
          <a:xfrm>
            <a:off x="6094412" y="0"/>
            <a:ext cx="54102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5734372" y="-180973"/>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7923212" y="1643063"/>
            <a:ext cx="3124201" cy="2776537"/>
          </a:xfrm>
        </p:spPr>
        <p:txBody>
          <a:bodyPr anchor="b">
            <a:normAutofit/>
          </a:bodyPr>
          <a:lstStyle>
            <a:lvl1pPr algn="l">
              <a:defRPr sz="3600" b="0"/>
            </a:lvl1pPr>
          </a:lstStyle>
          <a:p>
            <a:r>
              <a:rPr lang="en-US" smtClean="0"/>
              <a:t>Click to edit Master title style</a:t>
            </a:r>
            <a:endParaRPr/>
          </a:p>
        </p:txBody>
      </p:sp>
      <p:sp>
        <p:nvSpPr>
          <p:cNvPr id="15" name="Rectangle 14"/>
          <p:cNvSpPr/>
          <p:nvPr userDrawn="1"/>
        </p:nvSpPr>
        <p:spPr bwMode="gray">
          <a:xfrm rot="120000">
            <a:off x="784835" y="265651"/>
            <a:ext cx="4944683" cy="623030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bwMode="gray">
          <a:xfrm rot="179861">
            <a:off x="869150" y="399879"/>
            <a:ext cx="4642898" cy="5819909"/>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923212" y="4423913"/>
            <a:ext cx="3124201" cy="1748287"/>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3" name="Footer Placeholder 12"/>
          <p:cNvSpPr>
            <a:spLocks noGrp="1"/>
          </p:cNvSpPr>
          <p:nvPr>
            <p:ph type="ftr" sz="quarter" idx="11"/>
          </p:nvPr>
        </p:nvSpPr>
        <p:spPr/>
        <p:txBody>
          <a:bodyPr/>
          <a:lstStyle/>
          <a:p>
            <a:endParaRPr/>
          </a:p>
        </p:txBody>
      </p:sp>
      <p:sp>
        <p:nvSpPr>
          <p:cNvPr id="12" name="Date Placeholder 11"/>
          <p:cNvSpPr>
            <a:spLocks noGrp="1"/>
          </p:cNvSpPr>
          <p:nvPr>
            <p:ph type="dt" sz="half" idx="10"/>
          </p:nvPr>
        </p:nvSpPr>
        <p:spPr/>
        <p:txBody>
          <a:bodyPr/>
          <a:lstStyle/>
          <a:p>
            <a:fld id="{A753D76A-AFCE-4D96-B917-CBEF96F7D1EB}" type="datetimeFigureOut">
              <a:rPr lang="en-US"/>
              <a:pPr/>
              <a:t>1/12/2024</a:t>
            </a:fld>
            <a:endParaRPr/>
          </a:p>
        </p:txBody>
      </p:sp>
      <p:sp>
        <p:nvSpPr>
          <p:cNvPr id="14" name="Slide Number Placeholder 13"/>
          <p:cNvSpPr>
            <a:spLocks noGrp="1"/>
          </p:cNvSpPr>
          <p:nvPr>
            <p:ph type="sldNum" sz="quarter" idx="12"/>
          </p:nvPr>
        </p:nvSpPr>
        <p:spPr/>
        <p:txBody>
          <a:bodyPr/>
          <a:lstStyle/>
          <a:p>
            <a:fld id="{F25A965E-3C11-4F28-82DC-E30D63FAC43C}" type="slidenum">
              <a:rPr/>
              <a:pPr/>
              <a:t>‹#›</a:t>
            </a:fld>
            <a:endParaRPr/>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1/12/2024</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8612" y="685801"/>
            <a:ext cx="18288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1413" y="685800"/>
            <a:ext cx="7924799"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1/12/2024</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280274" y="560298"/>
            <a:ext cx="9144002" cy="947736"/>
          </a:xfrm>
        </p:spPr>
        <p:txBody>
          <a:bodyPr>
            <a:normAutofit/>
          </a:bodyPr>
          <a:lstStyle>
            <a:lvl1pPr algn="ctr">
              <a:lnSpc>
                <a:spcPct val="80000"/>
              </a:lnSpc>
              <a:defRPr sz="5600">
                <a:solidFill>
                  <a:schemeClr val="tx1">
                    <a:lumMod val="75000"/>
                    <a:lumOff val="25000"/>
                  </a:schemeClr>
                </a:solidFill>
              </a:defRPr>
            </a:lvl1pPr>
          </a:lstStyle>
          <a:p>
            <a:r>
              <a:rPr lang="en-US" smtClean="0"/>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bwMode="gray">
          <a:xfrm>
            <a:off x="4906048" y="2448652"/>
            <a:ext cx="2592388" cy="240193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dirty="0" smtClean="0"/>
              <a:t>Click icon to add picture</a:t>
            </a:r>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1/12/2024</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lternate 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4843464"/>
            <a:ext cx="9144002" cy="947736"/>
          </a:xfrm>
        </p:spPr>
        <p:txBody>
          <a:bodyPr>
            <a:normAutofit/>
          </a:bodyPr>
          <a:lstStyle>
            <a:lvl1pPr algn="ctr">
              <a:lnSpc>
                <a:spcPct val="80000"/>
              </a:lnSpc>
              <a:defRPr sz="5600">
                <a:solidFill>
                  <a:schemeClr val="tx1">
                    <a:lumMod val="75000"/>
                    <a:lumOff val="25000"/>
                  </a:schemeClr>
                </a:solidFill>
              </a:defRPr>
            </a:lvl1pPr>
          </a:lstStyle>
          <a:p>
            <a:r>
              <a:rPr lang="en-US" smtClean="0"/>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1853090"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a:lstStyle>
            <a:lvl1pPr marL="0" indent="0" algn="ctr">
              <a:buNone/>
              <a:defRPr/>
            </a:lvl1pPr>
          </a:lstStyle>
          <a:p>
            <a:r>
              <a:rPr lang="en-US" smtClean="0"/>
              <a:t>Click icon to add picture</a:t>
            </a:r>
            <a:endParaRPr/>
          </a:p>
        </p:txBody>
      </p:sp>
      <p:sp>
        <p:nvSpPr>
          <p:cNvPr id="12" name="Picture Placeholder 10" descr="An empty placeholder to add an image. Click on the placeholder and select the image that you wish to add."/>
          <p:cNvSpPr>
            <a:spLocks noGrp="1"/>
          </p:cNvSpPr>
          <p:nvPr>
            <p:ph type="pic" sz="quarter" idx="14"/>
          </p:nvPr>
        </p:nvSpPr>
        <p:spPr>
          <a:xfrm>
            <a:off x="4722812"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en-US" smtClean="0"/>
              <a:t>Click icon to add picture</a:t>
            </a:r>
            <a:endParaRPr/>
          </a:p>
        </p:txBody>
      </p:sp>
      <p:sp>
        <p:nvSpPr>
          <p:cNvPr id="13" name="Picture Placeholder 10" descr="An empty placeholder to add an image. Click on the placeholder and select the image that you wish to add."/>
          <p:cNvSpPr>
            <a:spLocks noGrp="1"/>
          </p:cNvSpPr>
          <p:nvPr>
            <p:ph type="pic" sz="quarter" idx="15"/>
          </p:nvPr>
        </p:nvSpPr>
        <p:spPr>
          <a:xfrm>
            <a:off x="7592534"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en-US" smtClean="0"/>
              <a:t>Click icon to add picture</a:t>
            </a:r>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1/12/2024</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1/12/2024</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with Picture">
    <p:spTree>
      <p:nvGrpSpPr>
        <p:cNvPr id="1" name=""/>
        <p:cNvGrpSpPr/>
        <p:nvPr/>
      </p:nvGrpSpPr>
      <p:grpSpPr>
        <a:xfrm>
          <a:off x="0" y="0"/>
          <a:ext cx="0" cy="0"/>
          <a:chOff x="0" y="0"/>
          <a:chExt cx="0" cy="0"/>
        </a:xfrm>
      </p:grpSpPr>
      <p:sp>
        <p:nvSpPr>
          <p:cNvPr id="7" name="Rounded Rectangle 6"/>
          <p:cNvSpPr/>
          <p:nvPr/>
        </p:nvSpPr>
        <p:spPr bwMode="gray">
          <a:xfrm>
            <a:off x="2159492" y="0"/>
            <a:ext cx="9345120"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995612" y="319088"/>
            <a:ext cx="7670802" cy="1143000"/>
          </a:xfrm>
        </p:spPr>
        <p:txBody>
          <a:bodyPr/>
          <a:lstStyle/>
          <a:p>
            <a:r>
              <a:rPr lang="en-US" smtClean="0"/>
              <a:t>Click to edit Master title style</a:t>
            </a:r>
            <a:endParaRPr/>
          </a:p>
        </p:txBody>
      </p:sp>
      <p:sp>
        <p:nvSpPr>
          <p:cNvPr id="12" name="Rectangle 11"/>
          <p:cNvSpPr/>
          <p:nvPr/>
        </p:nvSpPr>
        <p:spPr bwMode="gray">
          <a:xfrm rot="21379692">
            <a:off x="322262"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Picture Placeholder 13" descr="An empty placeholder to add an image. Click on the placeholder and select the image that you wish to add."/>
          <p:cNvSpPr>
            <a:spLocks noGrp="1"/>
          </p:cNvSpPr>
          <p:nvPr>
            <p:ph type="pic" sz="quarter" idx="13"/>
          </p:nvPr>
        </p:nvSpPr>
        <p:spPr bwMode="gray">
          <a:xfrm rot="180000">
            <a:off x="357415"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ormAutofit/>
          </a:bodyPr>
          <a:lstStyle>
            <a:lvl1pPr marL="45720" indent="0" algn="ctr">
              <a:buNone/>
              <a:defRPr sz="1600"/>
            </a:lvl1pPr>
          </a:lstStyle>
          <a:p>
            <a:r>
              <a:rPr lang="en-US" smtClean="0"/>
              <a:t>Click icon to add picture</a:t>
            </a:r>
            <a:endParaRPr dirty="0"/>
          </a:p>
        </p:txBody>
      </p:sp>
      <p:sp>
        <p:nvSpPr>
          <p:cNvPr id="3" name="Content Placeholder 2"/>
          <p:cNvSpPr>
            <a:spLocks noGrp="1"/>
          </p:cNvSpPr>
          <p:nvPr>
            <p:ph idx="1"/>
          </p:nvPr>
        </p:nvSpPr>
        <p:spPr>
          <a:xfrm>
            <a:off x="2995612" y="1643063"/>
            <a:ext cx="7670802" cy="4529137"/>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cxnSp>
        <p:nvCxnSpPr>
          <p:cNvPr id="8" name="Straight Connector 7"/>
          <p:cNvCxnSpPr/>
          <p:nvPr/>
        </p:nvCxnSpPr>
        <p:spPr>
          <a:xfrm>
            <a:off x="23098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1/12/2024</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643064"/>
            <a:ext cx="9144002" cy="2928936"/>
          </a:xfrm>
        </p:spPr>
        <p:txBody>
          <a:bodyPr anchor="b">
            <a:normAutofit/>
          </a:bodyPr>
          <a:lstStyle>
            <a:lvl1pPr algn="ctr">
              <a:lnSpc>
                <a:spcPct val="80000"/>
              </a:lnSpc>
              <a:defRPr sz="5600" b="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1522413" y="4572000"/>
            <a:ext cx="9144000" cy="1066799"/>
          </a:xfrm>
        </p:spPr>
        <p:txBody>
          <a:bodyPr anchor="t">
            <a:normAutofit/>
          </a:bodyPr>
          <a:lstStyle>
            <a:lvl1pPr marL="0" indent="0" algn="ctr">
              <a:spcBef>
                <a:spcPts val="0"/>
              </a:spcBef>
              <a:buNone/>
              <a:defRPr sz="24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1/12/2024</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2"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85854"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A753D76A-AFCE-4D96-B917-CBEF96F7D1EB}" type="datetimeFigureOut">
              <a:rPr lang="en-US"/>
              <a:t>1/12/2024</a:t>
            </a:fld>
            <a:endParaRPr/>
          </a:p>
        </p:txBody>
      </p:sp>
      <p:sp>
        <p:nvSpPr>
          <p:cNvPr id="7" name="Slide Number Placeholder 6"/>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8585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585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A753D76A-AFCE-4D96-B917-CBEF96F7D1EB}" type="datetimeFigureOut">
              <a:rPr lang="en-US"/>
              <a:t>1/12/2024</a:t>
            </a:fld>
            <a:endParaRPr/>
          </a:p>
        </p:txBody>
      </p:sp>
      <p:sp>
        <p:nvSpPr>
          <p:cNvPr id="9" name="Slide Number Placeholder 8"/>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A753D76A-AFCE-4D96-B917-CBEF96F7D1EB}" type="datetimeFigureOut">
              <a:rPr lang="en-US"/>
              <a:t>1/12/2024</a:t>
            </a:fld>
            <a:endParaRPr/>
          </a:p>
        </p:txBody>
      </p:sp>
      <p:sp>
        <p:nvSpPr>
          <p:cNvPr id="5" name="Slide Number Placeholder 4"/>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gray">
          <a:xfrm>
            <a:off x="684211" y="0"/>
            <a:ext cx="108204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8366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Placeholder 1"/>
          <p:cNvSpPr>
            <a:spLocks noGrp="1"/>
          </p:cNvSpPr>
          <p:nvPr>
            <p:ph type="title"/>
          </p:nvPr>
        </p:nvSpPr>
        <p:spPr>
          <a:xfrm>
            <a:off x="1522414" y="319088"/>
            <a:ext cx="91440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643063"/>
            <a:ext cx="9144000" cy="45291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507885" y="6400801"/>
            <a:ext cx="6796327" cy="276226"/>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456612" y="6400801"/>
            <a:ext cx="1167659" cy="276226"/>
          </a:xfrm>
          <a:prstGeom prst="rect">
            <a:avLst/>
          </a:prstGeom>
        </p:spPr>
        <p:txBody>
          <a:bodyPr vert="horz" lIns="91440" tIns="45720" rIns="91440" bIns="45720" rtlCol="0" anchor="ctr"/>
          <a:lstStyle>
            <a:lvl1pPr algn="r">
              <a:defRPr sz="1100">
                <a:solidFill>
                  <a:schemeClr val="tx1"/>
                </a:solidFill>
              </a:defRPr>
            </a:lvl1pPr>
          </a:lstStyle>
          <a:p>
            <a:fld id="{A753D76A-AFCE-4D96-B917-CBEF96F7D1EB}" type="datetimeFigureOut">
              <a:rPr lang="en-US" smtClean="0"/>
              <a:pPr/>
              <a:t>1/12/2024</a:t>
            </a:fld>
            <a:endParaRPr lang="en-US"/>
          </a:p>
        </p:txBody>
      </p:sp>
      <p:sp>
        <p:nvSpPr>
          <p:cNvPr id="6" name="Slide Number Placeholder 5"/>
          <p:cNvSpPr>
            <a:spLocks noGrp="1"/>
          </p:cNvSpPr>
          <p:nvPr>
            <p:ph type="sldNum" sz="quarter" idx="4"/>
          </p:nvPr>
        </p:nvSpPr>
        <p:spPr>
          <a:xfrm>
            <a:off x="9752012" y="6400801"/>
            <a:ext cx="914402" cy="276226"/>
          </a:xfrm>
          <a:prstGeom prst="rect">
            <a:avLst/>
          </a:prstGeom>
        </p:spPr>
        <p:txBody>
          <a:bodyPr vert="horz" lIns="91440" tIns="45720" rIns="91440" bIns="45720" rtlCol="0" anchor="ctr"/>
          <a:lstStyle>
            <a:lvl1pPr algn="r">
              <a:defRPr sz="1100">
                <a:solidFill>
                  <a:schemeClr val="tx1"/>
                </a:solidFill>
              </a:defRPr>
            </a:lvl1pPr>
          </a:lstStyle>
          <a:p>
            <a:fld id="{F25A965E-3C11-4F28-82DC-E30D63FAC43C}" type="slidenum">
              <a:rPr lang="en-US" smtClean="0"/>
              <a:pPr/>
              <a:t>‹#›</a:t>
            </a:fld>
            <a:endParaRPr lang="en-US"/>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1" eaLnBrk="1" latinLnBrk="0" hangingPunct="1">
        <a:lnSpc>
          <a:spcPct val="85000"/>
        </a:lnSpc>
        <a:spcBef>
          <a:spcPct val="0"/>
        </a:spcBef>
        <a:buNone/>
        <a:defRPr sz="3600" kern="1200">
          <a:solidFill>
            <a:schemeClr val="tx1">
              <a:lumMod val="75000"/>
              <a:lumOff val="25000"/>
            </a:schemeClr>
          </a:solidFill>
          <a:latin typeface="+mj-lt"/>
          <a:ea typeface="+mj-ea"/>
          <a:cs typeface="+mj-cs"/>
        </a:defRPr>
      </a:lvl1pPr>
    </p:titleStyle>
    <p:bodyStyle>
      <a:lvl1pPr marL="274320" indent="-228600" algn="r" defTabSz="914400" rtl="1" eaLnBrk="1" latinLnBrk="0" hangingPunct="1">
        <a:lnSpc>
          <a:spcPct val="90000"/>
        </a:lnSpc>
        <a:spcBef>
          <a:spcPts val="1800"/>
        </a:spcBef>
        <a:buClr>
          <a:schemeClr val="tx1"/>
        </a:buClr>
        <a:buFont typeface="Arial" pitchFamily="34" charset="0"/>
        <a:buChar char="•"/>
        <a:defRPr sz="2000" kern="1200">
          <a:solidFill>
            <a:schemeClr val="tx1"/>
          </a:solidFill>
          <a:latin typeface="+mn-lt"/>
          <a:ea typeface="+mn-ea"/>
          <a:cs typeface="+mn-cs"/>
        </a:defRPr>
      </a:lvl1pPr>
      <a:lvl2pPr marL="594360" indent="-228600" algn="r" defTabSz="914400" rtl="1" eaLnBrk="1" latinLnBrk="0" hangingPunct="1">
        <a:lnSpc>
          <a:spcPct val="90000"/>
        </a:lnSpc>
        <a:spcBef>
          <a:spcPts val="1000"/>
        </a:spcBef>
        <a:buClr>
          <a:schemeClr val="tx1"/>
        </a:buClr>
        <a:buFont typeface="Arial" pitchFamily="34" charset="0"/>
        <a:buChar char="•"/>
        <a:defRPr sz="1800" kern="1200">
          <a:solidFill>
            <a:schemeClr val="tx1"/>
          </a:solidFill>
          <a:latin typeface="+mn-lt"/>
          <a:ea typeface="+mn-ea"/>
          <a:cs typeface="+mn-cs"/>
        </a:defRPr>
      </a:lvl2pPr>
      <a:lvl3pPr marL="914400" indent="-228600" algn="r" defTabSz="914400" rtl="1"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234440" indent="-228600" algn="r" defTabSz="914400" rtl="1"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554480" indent="-228600" algn="r" defTabSz="914400" rtl="1"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874520" indent="-228600" algn="r" defTabSz="914400" rtl="1"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r" defTabSz="914400" rtl="1"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7pPr>
      <a:lvl8pPr marL="2514600" indent="-228600" algn="r" defTabSz="914400" rtl="1"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8pPr>
      <a:lvl9pPr marL="2834640" indent="-228600" algn="r" defTabSz="914400" rtl="1"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85900" y="5373216"/>
            <a:ext cx="9682968" cy="1297885"/>
          </a:xfrm>
        </p:spPr>
        <p:txBody>
          <a:bodyPr>
            <a:noAutofit/>
          </a:bodyPr>
          <a:lstStyle/>
          <a:p>
            <a:r>
              <a:rPr lang="ar-IQ" sz="3200" dirty="0" smtClean="0">
                <a:latin typeface="Times New Roman" panose="02020603050405020304" pitchFamily="18" charset="0"/>
                <a:cs typeface="Times New Roman" panose="02020603050405020304" pitchFamily="18" charset="0"/>
              </a:rPr>
              <a:t>أستاذة المادة / م.م ساره عبد السلام </a:t>
            </a:r>
            <a:endParaRPr lang="en-US" sz="3200" dirty="0">
              <a:latin typeface="Times New Roman" panose="02020603050405020304" pitchFamily="18" charset="0"/>
              <a:cs typeface="Times New Roman" panose="02020603050405020304" pitchFamily="18" charset="0"/>
            </a:endParaRPr>
          </a:p>
          <a:p>
            <a:r>
              <a:rPr lang="ar-IQ" sz="3200" dirty="0" smtClean="0">
                <a:latin typeface="Times New Roman" panose="02020603050405020304" pitchFamily="18" charset="0"/>
                <a:cs typeface="Times New Roman" panose="02020603050405020304" pitchFamily="18" charset="0"/>
              </a:rPr>
              <a:t>المرحلة الاولى/ قسم التربية الرياضية </a:t>
            </a:r>
            <a:endParaRPr lang="ar-IQ" sz="3200" dirty="0">
              <a:latin typeface="Times New Roman" panose="02020603050405020304" pitchFamily="18" charset="0"/>
              <a:cs typeface="Times New Roman" panose="02020603050405020304" pitchFamily="18" charset="0"/>
            </a:endParaRPr>
          </a:p>
          <a:p>
            <a:r>
              <a:rPr lang="ar-IQ" sz="3200" dirty="0">
                <a:latin typeface="Times New Roman" panose="02020603050405020304" pitchFamily="18" charset="0"/>
                <a:cs typeface="Times New Roman" panose="02020603050405020304" pitchFamily="18" charset="0"/>
              </a:rPr>
              <a:t>كلية التربية الأساسية /الجامعة المستنصرية</a:t>
            </a:r>
          </a:p>
        </p:txBody>
      </p:sp>
      <p:pic>
        <p:nvPicPr>
          <p:cNvPr id="3" name="Picture Placeholder 2"/>
          <p:cNvPicPr>
            <a:picLocks noGrp="1" noChangeAspect="1"/>
          </p:cNvPicPr>
          <p:nvPr>
            <p:ph type="pic" sz="quarter" idx="13"/>
          </p:nvPr>
        </p:nvPicPr>
        <p:blipFill rotWithShape="1">
          <a:blip r:embed="rId3" cstate="print">
            <a:extLst>
              <a:ext uri="{BEBA8EAE-BF5A-486C-A8C5-ECC9F3942E4B}">
                <a14:imgProps xmlns:a14="http://schemas.microsoft.com/office/drawing/2010/main">
                  <a14:imgLayer r:embed="rId4">
                    <a14:imgEffect>
                      <a14:backgroundRemoval t="36625" b="77038" l="14880" r="91360"/>
                    </a14:imgEffect>
                  </a14:imgLayer>
                </a14:imgProps>
              </a:ext>
              <a:ext uri="{28A0092B-C50C-407E-A947-70E740481C1C}">
                <a14:useLocalDpi xmlns:a14="http://schemas.microsoft.com/office/drawing/2010/main" val="0"/>
              </a:ext>
            </a:extLst>
          </a:blip>
          <a:srcRect l="13888" t="36521" b="22268"/>
          <a:stretch/>
        </p:blipFill>
        <p:spPr>
          <a:xfrm>
            <a:off x="2782044" y="2348880"/>
            <a:ext cx="7560940" cy="2525171"/>
          </a:xfrm>
        </p:spPr>
      </p:pic>
      <p:sp>
        <p:nvSpPr>
          <p:cNvPr id="6" name="Title 5"/>
          <p:cNvSpPr>
            <a:spLocks noGrp="1"/>
          </p:cNvSpPr>
          <p:nvPr>
            <p:ph type="ctrTitle"/>
          </p:nvPr>
        </p:nvSpPr>
        <p:spPr>
          <a:xfrm>
            <a:off x="261764" y="404664"/>
            <a:ext cx="11278988" cy="1547383"/>
          </a:xfrm>
        </p:spPr>
        <p:txBody>
          <a:bodyPr>
            <a:noAutofit/>
          </a:bodyPr>
          <a:lstStyle/>
          <a:p>
            <a:r>
              <a:rPr lang="ar-IQ" sz="6000" b="1" dirty="0" smtClean="0">
                <a:latin typeface="Times New Roman" panose="02020603050405020304" pitchFamily="18" charset="0"/>
                <a:cs typeface="Times New Roman" panose="02020603050405020304" pitchFamily="18" charset="0"/>
              </a:rPr>
              <a:t>الجزء الأول</a:t>
            </a:r>
            <a:r>
              <a:rPr lang="ar-IQ" sz="6000" b="1" dirty="0">
                <a:latin typeface="Times New Roman" panose="02020603050405020304" pitchFamily="18" charset="0"/>
                <a:cs typeface="Times New Roman" panose="02020603050405020304" pitchFamily="18" charset="0"/>
              </a:rPr>
              <a:t> </a:t>
            </a:r>
            <a:r>
              <a:rPr lang="ar-IQ" sz="6000" b="1" dirty="0" smtClean="0">
                <a:latin typeface="Times New Roman" panose="02020603050405020304" pitchFamily="18" charset="0"/>
                <a:cs typeface="Times New Roman" panose="02020603050405020304" pitchFamily="18" charset="0"/>
              </a:rPr>
              <a:t>-اساسيات الحاسوب</a:t>
            </a:r>
            <a:br>
              <a:rPr lang="ar-IQ" sz="6000" b="1" dirty="0" smtClean="0">
                <a:latin typeface="Times New Roman" panose="02020603050405020304" pitchFamily="18" charset="0"/>
                <a:cs typeface="Times New Roman" panose="02020603050405020304" pitchFamily="18" charset="0"/>
              </a:rPr>
            </a:br>
            <a:r>
              <a:rPr lang="ar-IQ" sz="6000" b="1" dirty="0" smtClean="0">
                <a:latin typeface="Times New Roman" panose="02020603050405020304" pitchFamily="18" charset="0"/>
                <a:cs typeface="Times New Roman" panose="02020603050405020304" pitchFamily="18" charset="0"/>
              </a:rPr>
              <a:t> (المحاضرة الثالثة)</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8189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949672"/>
          </a:xfrm>
        </p:spPr>
        <p:txBody>
          <a:bodyPr>
            <a:normAutofit/>
          </a:bodyPr>
          <a:lstStyle/>
          <a:p>
            <a:pPr algn="ctr"/>
            <a:r>
              <a:rPr lang="ar-IQ" sz="4400" b="1" dirty="0">
                <a:latin typeface="Times New Roman" panose="02020603050405020304" pitchFamily="18" charset="0"/>
                <a:cs typeface="Times New Roman" panose="02020603050405020304" pitchFamily="18" charset="0"/>
              </a:rPr>
              <a:t>ويضم زر الإيقاف خيارات فرعية أخرى وهي</a:t>
            </a:r>
            <a:r>
              <a:rPr lang="ar-IQ" sz="4400" b="1" dirty="0" smtClean="0">
                <a:latin typeface="Times New Roman" panose="02020603050405020304" pitchFamily="18" charset="0"/>
                <a:cs typeface="Times New Roman" panose="02020603050405020304" pitchFamily="18" charset="0"/>
              </a:rPr>
              <a:t>:-</a:t>
            </a:r>
            <a:endParaRPr lang="ar-IQ" sz="4400" b="1" dirty="0"/>
          </a:p>
        </p:txBody>
      </p:sp>
      <p:sp>
        <p:nvSpPr>
          <p:cNvPr id="3" name="Content Placeholder 2"/>
          <p:cNvSpPr>
            <a:spLocks noGrp="1"/>
          </p:cNvSpPr>
          <p:nvPr>
            <p:ph idx="1"/>
          </p:nvPr>
        </p:nvSpPr>
        <p:spPr>
          <a:xfrm>
            <a:off x="3798540" y="3161750"/>
            <a:ext cx="7155906" cy="3507610"/>
          </a:xfrm>
        </p:spPr>
        <p:txBody>
          <a:bodyPr>
            <a:noAutofit/>
          </a:bodyPr>
          <a:lstStyle/>
          <a:p>
            <a:pPr marL="560070" indent="-514350" algn="just">
              <a:buFont typeface="+mj-lt"/>
              <a:buAutoNum type="arabicPeriod" startAt="2"/>
            </a:pPr>
            <a:r>
              <a:rPr lang="ar-IQ" sz="2800" dirty="0" smtClean="0">
                <a:solidFill>
                  <a:srgbClr val="0070C0"/>
                </a:solidFill>
                <a:latin typeface="Times New Roman" panose="02020603050405020304" pitchFamily="18" charset="0"/>
                <a:cs typeface="Times New Roman" panose="02020603050405020304" pitchFamily="18" charset="0"/>
              </a:rPr>
              <a:t>تسجيل الخروج </a:t>
            </a:r>
            <a:r>
              <a:rPr lang="en-US" sz="2800" dirty="0" smtClean="0">
                <a:solidFill>
                  <a:srgbClr val="0070C0"/>
                </a:solidFill>
                <a:latin typeface="Times New Roman" panose="02020603050405020304" pitchFamily="18" charset="0"/>
                <a:cs typeface="Times New Roman" panose="02020603050405020304" pitchFamily="18" charset="0"/>
              </a:rPr>
              <a:t>Log off</a:t>
            </a:r>
            <a:r>
              <a:rPr lang="ar-IQ" sz="2800" dirty="0" smtClean="0">
                <a:solidFill>
                  <a:srgbClr val="0070C0"/>
                </a:solidFill>
                <a:latin typeface="Times New Roman" panose="02020603050405020304" pitchFamily="18" charset="0"/>
                <a:cs typeface="Times New Roman" panose="02020603050405020304" pitchFamily="18" charset="0"/>
              </a:rPr>
              <a:t> :- </a:t>
            </a:r>
            <a:r>
              <a:rPr lang="ar-IQ" sz="2800" dirty="0" smtClean="0">
                <a:solidFill>
                  <a:schemeClr val="tx2"/>
                </a:solidFill>
                <a:latin typeface="Times New Roman" panose="02020603050405020304" pitchFamily="18" charset="0"/>
                <a:cs typeface="Times New Roman" panose="02020603050405020304" pitchFamily="18" charset="0"/>
              </a:rPr>
              <a:t>تسمح بتسجيل الخروج للمستخدم الحالي وغلق كل البرامج وفسح المجال لأي مستخدم اخر (مثبت على الحاسوب) بالدخول واستخدام الحاسوب</a:t>
            </a:r>
          </a:p>
          <a:p>
            <a:pPr marL="560070" indent="-514350" algn="just">
              <a:buFont typeface="+mj-lt"/>
              <a:buAutoNum type="arabicPeriod" startAt="2"/>
            </a:pPr>
            <a:r>
              <a:rPr lang="ar-IQ" sz="2800" dirty="0" smtClean="0">
                <a:solidFill>
                  <a:srgbClr val="0070C0"/>
                </a:solidFill>
                <a:latin typeface="Times New Roman" panose="02020603050405020304" pitchFamily="18" charset="0"/>
                <a:cs typeface="Times New Roman" panose="02020603050405020304" pitchFamily="18" charset="0"/>
              </a:rPr>
              <a:t>تامين </a:t>
            </a:r>
            <a:r>
              <a:rPr lang="en-US" sz="2800" dirty="0" smtClean="0">
                <a:solidFill>
                  <a:srgbClr val="0070C0"/>
                </a:solidFill>
                <a:latin typeface="Times New Roman" panose="02020603050405020304" pitchFamily="18" charset="0"/>
                <a:cs typeface="Times New Roman" panose="02020603050405020304" pitchFamily="18" charset="0"/>
              </a:rPr>
              <a:t>Lock</a:t>
            </a:r>
            <a:r>
              <a:rPr lang="ar-IQ" sz="2800" dirty="0" smtClean="0">
                <a:solidFill>
                  <a:srgbClr val="0070C0"/>
                </a:solidFill>
                <a:latin typeface="Times New Roman" panose="02020603050405020304" pitchFamily="18" charset="0"/>
                <a:cs typeface="Times New Roman" panose="02020603050405020304" pitchFamily="18" charset="0"/>
              </a:rPr>
              <a:t> او (القفل):- </a:t>
            </a:r>
            <a:r>
              <a:rPr lang="ar-IQ" sz="2800" dirty="0" smtClean="0">
                <a:solidFill>
                  <a:schemeClr val="tx2"/>
                </a:solidFill>
                <a:latin typeface="Times New Roman" panose="02020603050405020304" pitchFamily="18" charset="0"/>
                <a:cs typeface="Times New Roman" panose="02020603050405020304" pitchFamily="18" charset="0"/>
              </a:rPr>
              <a:t>يمنع أي شخص من الدخول باستثناء الأشخاص المرخص لهم بالدخول الى الحاسوب.</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800" t="20678" r="26200" b="8763"/>
          <a:stretch/>
        </p:blipFill>
        <p:spPr>
          <a:xfrm>
            <a:off x="1053852" y="1412776"/>
            <a:ext cx="2520280" cy="1656184"/>
          </a:xfrm>
          <a:prstGeom prst="rect">
            <a:avLst/>
          </a:prstGeom>
        </p:spPr>
      </p:pic>
      <p:sp>
        <p:nvSpPr>
          <p:cNvPr id="5" name="Content Placeholder 2"/>
          <p:cNvSpPr txBox="1">
            <a:spLocks/>
          </p:cNvSpPr>
          <p:nvPr/>
        </p:nvSpPr>
        <p:spPr>
          <a:xfrm>
            <a:off x="3798540" y="1795463"/>
            <a:ext cx="7020274" cy="1345505"/>
          </a:xfrm>
          <a:prstGeom prst="rect">
            <a:avLst/>
          </a:prstGeom>
        </p:spPr>
        <p:txBody>
          <a:bodyPr vert="horz" lIns="91440" tIns="45720" rIns="91440" bIns="45720" rtlCol="0">
            <a:normAutofit/>
          </a:bodyPr>
          <a:lstStyle>
            <a:lvl1pPr marL="274320" indent="-228600" algn="r" defTabSz="914400" rtl="1" eaLnBrk="1" latinLnBrk="0" hangingPunct="1">
              <a:lnSpc>
                <a:spcPct val="90000"/>
              </a:lnSpc>
              <a:spcBef>
                <a:spcPts val="1800"/>
              </a:spcBef>
              <a:buClr>
                <a:schemeClr val="tx1"/>
              </a:buClr>
              <a:buFont typeface="Arial" pitchFamily="34" charset="0"/>
              <a:buChar char="•"/>
              <a:defRPr sz="2000" kern="1200">
                <a:solidFill>
                  <a:schemeClr val="tx1"/>
                </a:solidFill>
                <a:latin typeface="+mn-lt"/>
                <a:ea typeface="+mn-ea"/>
                <a:cs typeface="+mn-cs"/>
              </a:defRPr>
            </a:lvl1pPr>
            <a:lvl2pPr marL="594360" indent="-228600" algn="r" defTabSz="914400" rtl="1" eaLnBrk="1" latinLnBrk="0" hangingPunct="1">
              <a:lnSpc>
                <a:spcPct val="90000"/>
              </a:lnSpc>
              <a:spcBef>
                <a:spcPts val="1000"/>
              </a:spcBef>
              <a:buClr>
                <a:schemeClr val="tx1"/>
              </a:buClr>
              <a:buFont typeface="Arial" pitchFamily="34" charset="0"/>
              <a:buChar char="•"/>
              <a:defRPr sz="1800" kern="1200">
                <a:solidFill>
                  <a:schemeClr val="tx1"/>
                </a:solidFill>
                <a:latin typeface="+mn-lt"/>
                <a:ea typeface="+mn-ea"/>
                <a:cs typeface="+mn-cs"/>
              </a:defRPr>
            </a:lvl2pPr>
            <a:lvl3pPr marL="914400" indent="-228600" algn="r" defTabSz="914400" rtl="1"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234440" indent="-228600" algn="r" defTabSz="914400" rtl="1"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554480" indent="-228600" algn="r" defTabSz="914400" rtl="1"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874520" indent="-228600" algn="r" defTabSz="914400" rtl="1"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r" defTabSz="914400" rtl="1"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7pPr>
            <a:lvl8pPr marL="2514600" indent="-228600" algn="r" defTabSz="914400" rtl="1"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8pPr>
            <a:lvl9pPr marL="2834640" indent="-228600" algn="r" defTabSz="914400" rtl="1"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9pPr>
          </a:lstStyle>
          <a:p>
            <a:pPr marL="502920" indent="-457200" algn="just">
              <a:buFont typeface="+mj-lt"/>
              <a:buAutoNum type="arabicPeriod"/>
            </a:pPr>
            <a:r>
              <a:rPr lang="ar-IQ" sz="2800" dirty="0" smtClean="0">
                <a:solidFill>
                  <a:srgbClr val="0070C0"/>
                </a:solidFill>
                <a:latin typeface="Times New Roman" panose="02020603050405020304" pitchFamily="18" charset="0"/>
                <a:cs typeface="Times New Roman" panose="02020603050405020304" pitchFamily="18" charset="0"/>
              </a:rPr>
              <a:t>تبديل المستخدم </a:t>
            </a:r>
            <a:r>
              <a:rPr lang="en-US" sz="2800" dirty="0" smtClean="0">
                <a:solidFill>
                  <a:srgbClr val="0070C0"/>
                </a:solidFill>
                <a:latin typeface="Times New Roman" panose="02020603050405020304" pitchFamily="18" charset="0"/>
                <a:cs typeface="Times New Roman" panose="02020603050405020304" pitchFamily="18" charset="0"/>
              </a:rPr>
              <a:t>Switch user</a:t>
            </a:r>
            <a:r>
              <a:rPr lang="ar-IQ" sz="2800" dirty="0" smtClean="0">
                <a:solidFill>
                  <a:srgbClr val="0070C0"/>
                </a:solidFill>
                <a:latin typeface="Times New Roman" panose="02020603050405020304" pitchFamily="18" charset="0"/>
                <a:cs typeface="Times New Roman" panose="02020603050405020304" pitchFamily="18" charset="0"/>
              </a:rPr>
              <a:t> :- </a:t>
            </a:r>
            <a:r>
              <a:rPr lang="ar-IQ" sz="2800" dirty="0" smtClean="0">
                <a:solidFill>
                  <a:schemeClr val="tx2"/>
                </a:solidFill>
                <a:latin typeface="Times New Roman" panose="02020603050405020304" pitchFamily="18" charset="0"/>
                <a:cs typeface="Times New Roman" panose="02020603050405020304" pitchFamily="18" charset="0"/>
              </a:rPr>
              <a:t>يسمح لشخص اخر لتسجيل الدخول الى جهاز الحاسوب. وقد يتطلب ويندوز </a:t>
            </a:r>
            <a:r>
              <a:rPr lang="en-US" sz="2800" dirty="0" smtClean="0">
                <a:solidFill>
                  <a:schemeClr val="tx2"/>
                </a:solidFill>
                <a:latin typeface="Times New Roman" panose="02020603050405020304" pitchFamily="18" charset="0"/>
                <a:cs typeface="Times New Roman" panose="02020603050405020304" pitchFamily="18" charset="0"/>
              </a:rPr>
              <a:t>7</a:t>
            </a:r>
            <a:r>
              <a:rPr lang="ar-IQ" sz="2800" dirty="0" smtClean="0">
                <a:solidFill>
                  <a:schemeClr val="tx2"/>
                </a:solidFill>
                <a:latin typeface="Times New Roman" panose="02020603050405020304" pitchFamily="18" charset="0"/>
                <a:cs typeface="Times New Roman" panose="02020603050405020304" pitchFamily="18" charset="0"/>
              </a:rPr>
              <a:t> ادخال اسم المستخدم وكلمة السر في حالة وجودها.</a:t>
            </a:r>
          </a:p>
          <a:p>
            <a:pPr marL="502920" indent="-457200" algn="just">
              <a:buFont typeface="+mj-lt"/>
              <a:buAutoNum type="arabicPeriod"/>
            </a:pPr>
            <a:endParaRPr lang="ar-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618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02920" indent="-457200">
              <a:buFont typeface="+mj-lt"/>
              <a:buAutoNum type="arabicPeriod" startAt="4"/>
            </a:pPr>
            <a:r>
              <a:rPr lang="ar-IQ" sz="2800" dirty="0">
                <a:solidFill>
                  <a:srgbClr val="0070C0"/>
                </a:solidFill>
                <a:latin typeface="Times New Roman" panose="02020603050405020304" pitchFamily="18" charset="0"/>
                <a:cs typeface="Times New Roman" panose="02020603050405020304" pitchFamily="18" charset="0"/>
              </a:rPr>
              <a:t>إعادة تشغيل الحاسوب </a:t>
            </a:r>
            <a:r>
              <a:rPr lang="en-US" sz="2800" dirty="0">
                <a:solidFill>
                  <a:srgbClr val="0070C0"/>
                </a:solidFill>
                <a:latin typeface="Times New Roman" panose="02020603050405020304" pitchFamily="18" charset="0"/>
                <a:cs typeface="Times New Roman" panose="02020603050405020304" pitchFamily="18" charset="0"/>
              </a:rPr>
              <a:t>Restart</a:t>
            </a:r>
            <a:r>
              <a:rPr lang="ar-IQ" sz="2800" dirty="0">
                <a:solidFill>
                  <a:srgbClr val="0070C0"/>
                </a:solidFill>
                <a:latin typeface="Times New Roman" panose="02020603050405020304" pitchFamily="18" charset="0"/>
                <a:cs typeface="Times New Roman" panose="02020603050405020304" pitchFamily="18" charset="0"/>
              </a:rPr>
              <a:t> :- </a:t>
            </a:r>
            <a:r>
              <a:rPr lang="ar-IQ" sz="2800" dirty="0">
                <a:solidFill>
                  <a:schemeClr val="tx2"/>
                </a:solidFill>
                <a:latin typeface="Times New Roman" panose="02020603050405020304" pitchFamily="18" charset="0"/>
                <a:cs typeface="Times New Roman" panose="02020603050405020304" pitchFamily="18" charset="0"/>
              </a:rPr>
              <a:t>تكمن أهمية إعادة تشغيل الحاسوب عند تثبيت (تنصيب) برامج جديدة، او إضافة جزء مادي للحاسوب (في بعض الأحيان) مثل الطابعة، او توقف الحاسوب عن العمل لسبب ما</a:t>
            </a:r>
            <a:r>
              <a:rPr lang="ar-IQ" sz="2800" dirty="0" smtClean="0">
                <a:solidFill>
                  <a:schemeClr val="tx2"/>
                </a:solidFill>
                <a:latin typeface="Times New Roman" panose="02020603050405020304" pitchFamily="18" charset="0"/>
                <a:cs typeface="Times New Roman" panose="02020603050405020304" pitchFamily="18" charset="0"/>
              </a:rPr>
              <a:t>.</a:t>
            </a:r>
          </a:p>
          <a:p>
            <a:pPr marL="502920" indent="-457200">
              <a:buFont typeface="+mj-lt"/>
              <a:buAutoNum type="arabicPeriod" startAt="4"/>
            </a:pPr>
            <a:r>
              <a:rPr lang="ar-IQ" sz="2800" dirty="0" smtClean="0">
                <a:solidFill>
                  <a:srgbClr val="0070C0"/>
                </a:solidFill>
                <a:latin typeface="Times New Roman" panose="02020603050405020304" pitchFamily="18" charset="0"/>
                <a:cs typeface="Times New Roman" panose="02020603050405020304" pitchFamily="18" charset="0"/>
              </a:rPr>
              <a:t>إيقاف مؤقت : هما خيران </a:t>
            </a:r>
            <a:r>
              <a:rPr lang="en-US" sz="2800" dirty="0" smtClean="0">
                <a:solidFill>
                  <a:srgbClr val="0070C0"/>
                </a:solidFill>
                <a:latin typeface="Times New Roman" panose="02020603050405020304" pitchFamily="18" charset="0"/>
                <a:cs typeface="Times New Roman" panose="02020603050405020304" pitchFamily="18" charset="0"/>
              </a:rPr>
              <a:t>Sleep</a:t>
            </a:r>
            <a:r>
              <a:rPr lang="ar-IQ" sz="2800" dirty="0" smtClean="0">
                <a:solidFill>
                  <a:srgbClr val="0070C0"/>
                </a:solidFill>
                <a:latin typeface="Times New Roman" panose="02020603050405020304" pitchFamily="18" charset="0"/>
                <a:cs typeface="Times New Roman" panose="02020603050405020304" pitchFamily="18" charset="0"/>
              </a:rPr>
              <a:t>  او </a:t>
            </a:r>
            <a:r>
              <a:rPr lang="en-US" sz="2800" dirty="0" smtClean="0">
                <a:solidFill>
                  <a:srgbClr val="0070C0"/>
                </a:solidFill>
                <a:latin typeface="Times New Roman" panose="02020603050405020304" pitchFamily="18" charset="0"/>
                <a:cs typeface="Times New Roman" panose="02020603050405020304" pitchFamily="18" charset="0"/>
              </a:rPr>
              <a:t>Hibernate</a:t>
            </a:r>
            <a:r>
              <a:rPr lang="ar-IQ" sz="2800" dirty="0" smtClean="0">
                <a:solidFill>
                  <a:srgbClr val="0070C0"/>
                </a:solidFill>
                <a:latin typeface="Times New Roman" panose="02020603050405020304" pitchFamily="18" charset="0"/>
                <a:cs typeface="Times New Roman" panose="02020603050405020304" pitchFamily="18" charset="0"/>
              </a:rPr>
              <a:t> (سكون وسبات):-  </a:t>
            </a:r>
            <a:r>
              <a:rPr lang="ar-IQ" sz="2800" dirty="0" smtClean="0">
                <a:solidFill>
                  <a:schemeClr val="tx2"/>
                </a:solidFill>
                <a:latin typeface="Times New Roman" panose="02020603050405020304" pitchFamily="18" charset="0"/>
                <a:cs typeface="Times New Roman" panose="02020603050405020304" pitchFamily="18" charset="0"/>
              </a:rPr>
              <a:t>وهما يقومان بنفس العمل وهو إيقاف مؤقت للحاسوب واختفاء الواجهات المعروضة على الشاشة ولكنهما يبقيان البرامج مفتوحة كما كانت عندما نلغي التوقف المؤقت، والغاية من ذلك الحفاظ على الشاشة وترشيد استهلاك الكهرباء.</a:t>
            </a:r>
            <a:endParaRPr lang="ar-IQ" sz="2800" dirty="0">
              <a:solidFill>
                <a:schemeClr val="tx2"/>
              </a:solidFill>
              <a:latin typeface="Times New Roman" panose="02020603050405020304" pitchFamily="18" charset="0"/>
              <a:cs typeface="Times New Roman" panose="02020603050405020304" pitchFamily="18" charset="0"/>
            </a:endParaRPr>
          </a:p>
          <a:p>
            <a:pPr marL="502920" indent="-457200">
              <a:buFont typeface="+mj-lt"/>
              <a:buAutoNum type="arabicPeriod" startAt="4"/>
            </a:pPr>
            <a:endParaRPr lang="ar-IQ" sz="2800" dirty="0"/>
          </a:p>
        </p:txBody>
      </p:sp>
    </p:spTree>
    <p:extLst>
      <p:ext uri="{BB962C8B-B14F-4D97-AF65-F5344CB8AC3E}">
        <p14:creationId xmlns:p14="http://schemas.microsoft.com/office/powerpoint/2010/main" val="87901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277" y="260648"/>
            <a:ext cx="7020274" cy="877664"/>
          </a:xfrm>
          <a:prstGeom prst="flowChartTerminator">
            <a:avLst/>
          </a:prstGeom>
          <a:solidFill>
            <a:schemeClr val="bg2">
              <a:lumMod val="90000"/>
            </a:schemeClr>
          </a:solidFill>
          <a:ln>
            <a:solidFill>
              <a:srgbClr val="C00000"/>
            </a:solidFill>
          </a:ln>
        </p:spPr>
        <p:txBody>
          <a:bodyPr>
            <a:normAutofit fontScale="90000"/>
          </a:bodyPr>
          <a:lstStyle/>
          <a:p>
            <a:pPr algn="ctr"/>
            <a:r>
              <a:rPr lang="ar-IQ" sz="4800" b="1" dirty="0" smtClean="0">
                <a:solidFill>
                  <a:srgbClr val="C00000"/>
                </a:solidFill>
                <a:latin typeface="Times New Roman" panose="02020603050405020304" pitchFamily="18" charset="0"/>
                <a:cs typeface="Times New Roman" panose="02020603050405020304" pitchFamily="18" charset="0"/>
              </a:rPr>
              <a:t>2. شريط </a:t>
            </a:r>
            <a:r>
              <a:rPr lang="ar-IQ" sz="4800" b="1" dirty="0">
                <a:solidFill>
                  <a:srgbClr val="C00000"/>
                </a:solidFill>
                <a:latin typeface="Times New Roman" panose="02020603050405020304" pitchFamily="18" charset="0"/>
                <a:cs typeface="Times New Roman" panose="02020603050405020304" pitchFamily="18" charset="0"/>
              </a:rPr>
              <a:t>المهام  </a:t>
            </a:r>
            <a:r>
              <a:rPr lang="en-US" sz="4800" b="1" dirty="0" smtClean="0">
                <a:solidFill>
                  <a:srgbClr val="C00000"/>
                </a:solidFill>
                <a:latin typeface="Times New Roman" panose="02020603050405020304" pitchFamily="18" charset="0"/>
                <a:cs typeface="Times New Roman" panose="02020603050405020304" pitchFamily="18" charset="0"/>
              </a:rPr>
              <a:t>Taskbar</a:t>
            </a:r>
            <a:endParaRPr lang="ar-IQ" sz="4800" b="1" dirty="0">
              <a:solidFill>
                <a:srgbClr val="C00000"/>
              </a:solidFill>
            </a:endParaRPr>
          </a:p>
        </p:txBody>
      </p:sp>
      <p:sp>
        <p:nvSpPr>
          <p:cNvPr id="3" name="Content Placeholder 2"/>
          <p:cNvSpPr>
            <a:spLocks noGrp="1"/>
          </p:cNvSpPr>
          <p:nvPr>
            <p:ph idx="1"/>
          </p:nvPr>
        </p:nvSpPr>
        <p:spPr>
          <a:xfrm>
            <a:off x="1522414" y="1844824"/>
            <a:ext cx="9144000" cy="4327376"/>
          </a:xfrm>
        </p:spPr>
        <p:txBody>
          <a:bodyPr>
            <a:normAutofit/>
          </a:bodyPr>
          <a:lstStyle/>
          <a:p>
            <a:pPr algn="just"/>
            <a:r>
              <a:rPr lang="ar-IQ" sz="2800" dirty="0">
                <a:latin typeface="Times New Roman" panose="02020603050405020304" pitchFamily="18" charset="0"/>
                <a:cs typeface="Times New Roman" panose="02020603050405020304" pitchFamily="18" charset="0"/>
              </a:rPr>
              <a:t> </a:t>
            </a:r>
            <a:r>
              <a:rPr lang="ar-IQ" sz="2800" dirty="0" smtClean="0">
                <a:latin typeface="Times New Roman" panose="02020603050405020304" pitchFamily="18" charset="0"/>
                <a:cs typeface="Times New Roman" panose="02020603050405020304" pitchFamily="18" charset="0"/>
              </a:rPr>
              <a:t>يستخدم في المقام الأول للتبديل بين الويندوز المفتوحة. </a:t>
            </a:r>
            <a:endParaRPr lang="ar-IQ" sz="2800" dirty="0">
              <a:latin typeface="Times New Roman" panose="02020603050405020304" pitchFamily="18" charset="0"/>
              <a:cs typeface="Times New Roman" panose="02020603050405020304" pitchFamily="18" charset="0"/>
            </a:endParaRPr>
          </a:p>
          <a:p>
            <a:pPr algn="just"/>
            <a:r>
              <a:rPr lang="ar-IQ" sz="2800" dirty="0" smtClean="0">
                <a:latin typeface="Times New Roman" panose="02020603050405020304" pitchFamily="18" charset="0"/>
                <a:cs typeface="Times New Roman" panose="02020603050405020304" pitchFamily="18" charset="0"/>
              </a:rPr>
              <a:t>هو عبارة عن الشريط الافقي الطويل (عادة ما يكون ازرق اللون) الموجود في اسفل الشاشة وشريط المهام يكون ظاهراً طوال الوقت بخلاف سطح المكتب الذي يختفي وراء الويندوز المفتوحة (علماً انه يمكن اخفاءه او تغيير مكانه). </a:t>
            </a:r>
            <a:endParaRPr lang="ar-IQ" sz="28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681" y="4509120"/>
            <a:ext cx="6751466" cy="151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44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408" y="211424"/>
            <a:ext cx="9144000" cy="877664"/>
          </a:xfrm>
        </p:spPr>
        <p:txBody>
          <a:bodyPr/>
          <a:lstStyle/>
          <a:p>
            <a:pPr algn="ctr"/>
            <a:r>
              <a:rPr lang="ar-IQ" dirty="0" smtClean="0">
                <a:latin typeface="Times New Roman" panose="02020603050405020304" pitchFamily="18" charset="0"/>
                <a:cs typeface="Times New Roman" panose="02020603050405020304" pitchFamily="18" charset="0"/>
              </a:rPr>
              <a:t>يحتوي شريط المهام على:-</a:t>
            </a:r>
            <a:endParaRPr lang="ar-IQ"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7828" y="1412776"/>
            <a:ext cx="10441160" cy="5328592"/>
          </a:xfrm>
        </p:spPr>
        <p:txBody>
          <a:bodyPr>
            <a:noAutofit/>
          </a:bodyPr>
          <a:lstStyle/>
          <a:p>
            <a:pPr marL="502920" indent="-457200" algn="just">
              <a:lnSpc>
                <a:spcPct val="150000"/>
              </a:lnSpc>
              <a:buFont typeface="+mj-lt"/>
              <a:buAutoNum type="arabicPeriod"/>
            </a:pPr>
            <a:r>
              <a:rPr lang="ar-IQ" sz="2800" dirty="0" smtClean="0">
                <a:solidFill>
                  <a:srgbClr val="0070C0"/>
                </a:solidFill>
                <a:latin typeface="Times New Roman" panose="02020603050405020304" pitchFamily="18" charset="0"/>
                <a:cs typeface="Times New Roman" panose="02020603050405020304" pitchFamily="18" charset="0"/>
              </a:rPr>
              <a:t>قائمة ابدأ وشريط التشغيل السريع </a:t>
            </a:r>
            <a:r>
              <a:rPr lang="en-US" sz="2800" dirty="0" smtClean="0">
                <a:solidFill>
                  <a:srgbClr val="0070C0"/>
                </a:solidFill>
                <a:latin typeface="Times New Roman" panose="02020603050405020304" pitchFamily="18" charset="0"/>
                <a:cs typeface="Times New Roman" panose="02020603050405020304" pitchFamily="18" charset="0"/>
              </a:rPr>
              <a:t>                       Quick Launch Bar</a:t>
            </a:r>
            <a:r>
              <a:rPr lang="ar-IQ" sz="2800" dirty="0" smtClean="0">
                <a:solidFill>
                  <a:srgbClr val="0070C0"/>
                </a:solidFill>
                <a:latin typeface="Times New Roman" panose="02020603050405020304" pitchFamily="18" charset="0"/>
                <a:cs typeface="Times New Roman" panose="02020603050405020304" pitchFamily="18" charset="0"/>
              </a:rPr>
              <a:t> </a:t>
            </a:r>
            <a:r>
              <a:rPr lang="ar-IQ" sz="2800" dirty="0" smtClean="0">
                <a:latin typeface="Times New Roman" panose="02020603050405020304" pitchFamily="18" charset="0"/>
                <a:cs typeface="Times New Roman" panose="02020603050405020304" pitchFamily="18" charset="0"/>
              </a:rPr>
              <a:t>(الذي يحتوي على </a:t>
            </a:r>
            <a:r>
              <a:rPr lang="ar-IQ" sz="2800" dirty="0" smtClean="0">
                <a:solidFill>
                  <a:srgbClr val="C00000"/>
                </a:solidFill>
                <a:latin typeface="Times New Roman" panose="02020603050405020304" pitchFamily="18" charset="0"/>
                <a:cs typeface="Times New Roman" panose="02020603050405020304" pitchFamily="18" charset="0"/>
              </a:rPr>
              <a:t>ايقونات انترنت اكسبلورر </a:t>
            </a:r>
            <a:r>
              <a:rPr lang="en-US" sz="2800" dirty="0" smtClean="0">
                <a:solidFill>
                  <a:srgbClr val="C00000"/>
                </a:solidFill>
                <a:latin typeface="Times New Roman" panose="02020603050405020304" pitchFamily="18" charset="0"/>
                <a:cs typeface="Times New Roman" panose="02020603050405020304" pitchFamily="18" charset="0"/>
              </a:rPr>
              <a:t>Internet Explorer</a:t>
            </a:r>
            <a:r>
              <a:rPr lang="ar-IQ" sz="2800" dirty="0" smtClean="0">
                <a:solidFill>
                  <a:srgbClr val="C00000"/>
                </a:solidFill>
                <a:latin typeface="Times New Roman" panose="02020603050405020304" pitchFamily="18" charset="0"/>
                <a:cs typeface="Times New Roman" panose="02020603050405020304" pitchFamily="18" charset="0"/>
              </a:rPr>
              <a:t>، ويندوز ميديا </a:t>
            </a:r>
            <a:r>
              <a:rPr lang="ar-IQ" sz="2800" dirty="0" err="1" smtClean="0">
                <a:solidFill>
                  <a:srgbClr val="C00000"/>
                </a:solidFill>
                <a:latin typeface="Times New Roman" panose="02020603050405020304" pitchFamily="18" charset="0"/>
                <a:cs typeface="Times New Roman" panose="02020603050405020304" pitchFamily="18" charset="0"/>
              </a:rPr>
              <a:t>بلاير</a:t>
            </a:r>
            <a:r>
              <a:rPr lang="ar-IQ" sz="2800" dirty="0" smtClean="0">
                <a:solidFill>
                  <a:srgbClr val="C00000"/>
                </a:solidFill>
                <a:latin typeface="Times New Roman" panose="02020603050405020304" pitchFamily="18" charset="0"/>
                <a:cs typeface="Times New Roman" panose="02020603050405020304" pitchFamily="18" charset="0"/>
              </a:rPr>
              <a:t> </a:t>
            </a:r>
            <a:r>
              <a:rPr lang="en-US" sz="2800" dirty="0" smtClean="0">
                <a:solidFill>
                  <a:srgbClr val="C00000"/>
                </a:solidFill>
                <a:latin typeface="Times New Roman" panose="02020603050405020304" pitchFamily="18" charset="0"/>
                <a:cs typeface="Times New Roman" panose="02020603050405020304" pitchFamily="18" charset="0"/>
              </a:rPr>
              <a:t>Windows Media Player</a:t>
            </a:r>
            <a:r>
              <a:rPr lang="ar-IQ" sz="2800" dirty="0" smtClean="0">
                <a:latin typeface="Times New Roman" panose="02020603050405020304" pitchFamily="18" charset="0"/>
                <a:cs typeface="Times New Roman" panose="02020603050405020304" pitchFamily="18" charset="0"/>
              </a:rPr>
              <a:t>)</a:t>
            </a:r>
          </a:p>
          <a:p>
            <a:pPr marL="502920" indent="-457200" algn="just">
              <a:lnSpc>
                <a:spcPct val="150000"/>
              </a:lnSpc>
              <a:buFont typeface="+mj-lt"/>
              <a:buAutoNum type="arabicPeriod"/>
            </a:pPr>
            <a:r>
              <a:rPr lang="ar-IQ" sz="2800" dirty="0" smtClean="0">
                <a:solidFill>
                  <a:srgbClr val="0070C0"/>
                </a:solidFill>
                <a:latin typeface="Times New Roman" panose="02020603050405020304" pitchFamily="18" charset="0"/>
                <a:cs typeface="Times New Roman" panose="02020603050405020304" pitchFamily="18" charset="0"/>
              </a:rPr>
              <a:t>القسم الأوسط</a:t>
            </a:r>
            <a:r>
              <a:rPr lang="ar-IQ" sz="2800" dirty="0" smtClean="0">
                <a:latin typeface="Times New Roman" panose="02020603050405020304" pitchFamily="18" charset="0"/>
                <a:cs typeface="Times New Roman" panose="02020603050405020304" pitchFamily="18" charset="0"/>
              </a:rPr>
              <a:t> الذي يظهر البرامج والملفات المفتوحة.</a:t>
            </a:r>
          </a:p>
          <a:p>
            <a:pPr marL="502920" indent="-457200" algn="just">
              <a:lnSpc>
                <a:spcPct val="150000"/>
              </a:lnSpc>
              <a:buFont typeface="+mj-lt"/>
              <a:buAutoNum type="arabicPeriod"/>
            </a:pPr>
            <a:r>
              <a:rPr lang="ar-IQ" sz="2800" dirty="0" smtClean="0">
                <a:solidFill>
                  <a:srgbClr val="0070C0"/>
                </a:solidFill>
                <a:latin typeface="Times New Roman" panose="02020603050405020304" pitchFamily="18" charset="0"/>
                <a:cs typeface="Times New Roman" panose="02020603050405020304" pitchFamily="18" charset="0"/>
              </a:rPr>
              <a:t>في الجهة اليمنى </a:t>
            </a:r>
            <a:r>
              <a:rPr lang="ar-IQ" sz="2800" dirty="0" smtClean="0">
                <a:latin typeface="Times New Roman" panose="02020603050405020304" pitchFamily="18" charset="0"/>
                <a:cs typeface="Times New Roman" panose="02020603050405020304" pitchFamily="18" charset="0"/>
              </a:rPr>
              <a:t>: </a:t>
            </a:r>
            <a:r>
              <a:rPr lang="ar-IQ" sz="2800" dirty="0" smtClean="0">
                <a:solidFill>
                  <a:srgbClr val="0070C0"/>
                </a:solidFill>
                <a:latin typeface="Times New Roman" panose="02020603050405020304" pitchFamily="18" charset="0"/>
                <a:cs typeface="Times New Roman" panose="02020603050405020304" pitchFamily="18" charset="0"/>
              </a:rPr>
              <a:t>شريط الاشعار </a:t>
            </a:r>
            <a:r>
              <a:rPr lang="en-US" sz="2800" dirty="0" smtClean="0">
                <a:solidFill>
                  <a:srgbClr val="0070C0"/>
                </a:solidFill>
                <a:latin typeface="Times New Roman" panose="02020603050405020304" pitchFamily="18" charset="0"/>
                <a:cs typeface="Times New Roman" panose="02020603050405020304" pitchFamily="18" charset="0"/>
              </a:rPr>
              <a:t>Notification Bar</a:t>
            </a:r>
            <a:r>
              <a:rPr lang="ar-IQ" sz="2800" dirty="0" smtClean="0">
                <a:solidFill>
                  <a:srgbClr val="0070C0"/>
                </a:solidFill>
                <a:latin typeface="Times New Roman" panose="02020603050405020304" pitchFamily="18" charset="0"/>
                <a:cs typeface="Times New Roman" panose="02020603050405020304" pitchFamily="18" charset="0"/>
              </a:rPr>
              <a:t> </a:t>
            </a:r>
            <a:r>
              <a:rPr lang="ar-IQ" sz="2800" dirty="0" smtClean="0">
                <a:latin typeface="Times New Roman" panose="02020603050405020304" pitchFamily="18" charset="0"/>
                <a:cs typeface="Times New Roman" panose="02020603050405020304" pitchFamily="18" charset="0"/>
              </a:rPr>
              <a:t>الذي يتضمن ساعة ورموز (الصور الصغيرة) التي تشير الى حالة بعض البرامج وبعض اعدادات الحاسوب.</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1650" r="39394"/>
          <a:stretch/>
        </p:blipFill>
        <p:spPr>
          <a:xfrm>
            <a:off x="1917948" y="1628800"/>
            <a:ext cx="1944216" cy="432048"/>
          </a:xfrm>
          <a:prstGeom prst="rect">
            <a:avLst/>
          </a:prstGeom>
        </p:spPr>
      </p:pic>
    </p:spTree>
    <p:extLst>
      <p:ext uri="{BB962C8B-B14F-4D97-AF65-F5344CB8AC3E}">
        <p14:creationId xmlns:p14="http://schemas.microsoft.com/office/powerpoint/2010/main" val="344174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7948" y="980728"/>
            <a:ext cx="9144000" cy="4529137"/>
          </a:xfrm>
        </p:spPr>
        <p:txBody>
          <a:bodyPr>
            <a:normAutofit/>
          </a:bodyPr>
          <a:lstStyle/>
          <a:p>
            <a:pPr algn="just"/>
            <a:r>
              <a:rPr lang="ar-IQ" sz="2800" dirty="0">
                <a:solidFill>
                  <a:schemeClr val="tx2"/>
                </a:solidFill>
                <a:latin typeface="Times New Roman" panose="02020603050405020304" pitchFamily="18" charset="0"/>
                <a:cs typeface="Times New Roman" panose="02020603050405020304" pitchFamily="18" charset="0"/>
              </a:rPr>
              <a:t>تظهر في منطقة الاشعار تفصيل حالة نشاط البرامج </a:t>
            </a:r>
            <a:r>
              <a:rPr lang="en-US" sz="2800" dirty="0">
                <a:solidFill>
                  <a:srgbClr val="0070C0"/>
                </a:solidFill>
                <a:latin typeface="Times New Roman" panose="02020603050405020304" pitchFamily="18" charset="0"/>
                <a:cs typeface="Times New Roman" panose="02020603050405020304" pitchFamily="18" charset="0"/>
              </a:rPr>
              <a:t>Software Updates</a:t>
            </a:r>
            <a:r>
              <a:rPr lang="ar-IQ" sz="2800" dirty="0">
                <a:solidFill>
                  <a:schemeClr val="tx2"/>
                </a:solidFill>
                <a:latin typeface="Times New Roman" panose="02020603050405020304" pitchFamily="18" charset="0"/>
                <a:cs typeface="Times New Roman" panose="02020603050405020304" pitchFamily="18" charset="0"/>
              </a:rPr>
              <a:t> او أجهزة معينة مثل الساعة او عن حالة الطباعة بطبع الوثائق، ورسائل تحذير او تحديث لبرامج معينة مثل البرامج المضادة للفايروسات، </a:t>
            </a:r>
            <a:r>
              <a:rPr lang="ar-IQ" sz="2800" dirty="0">
                <a:solidFill>
                  <a:srgbClr val="0070C0"/>
                </a:solidFill>
                <a:latin typeface="Times New Roman" panose="02020603050405020304" pitchFamily="18" charset="0"/>
                <a:cs typeface="Times New Roman" panose="02020603050405020304" pitchFamily="18" charset="0"/>
              </a:rPr>
              <a:t>وإظهار سطح المكتب </a:t>
            </a:r>
            <a:r>
              <a:rPr lang="en-US" sz="2800" dirty="0">
                <a:solidFill>
                  <a:srgbClr val="0070C0"/>
                </a:solidFill>
                <a:latin typeface="Times New Roman" panose="02020603050405020304" pitchFamily="18" charset="0"/>
                <a:cs typeface="Times New Roman" panose="02020603050405020304" pitchFamily="18" charset="0"/>
              </a:rPr>
              <a:t>Show Desktop</a:t>
            </a:r>
            <a:r>
              <a:rPr lang="ar-IQ" sz="2800" dirty="0">
                <a:solidFill>
                  <a:schemeClr val="tx2"/>
                </a:solidFill>
                <a:latin typeface="Times New Roman" panose="02020603050405020304" pitchFamily="18" charset="0"/>
                <a:cs typeface="Times New Roman" panose="02020603050405020304" pitchFamily="18" charset="0"/>
              </a:rPr>
              <a:t>، اذ </a:t>
            </a:r>
            <a:r>
              <a:rPr lang="ar-IQ" sz="2800" dirty="0" smtClean="0">
                <a:solidFill>
                  <a:schemeClr val="tx2"/>
                </a:solidFill>
                <a:latin typeface="Times New Roman" panose="02020603050405020304" pitchFamily="18" charset="0"/>
                <a:cs typeface="Times New Roman" panose="02020603050405020304" pitchFamily="18" charset="0"/>
              </a:rPr>
              <a:t>تم وضع </a:t>
            </a:r>
            <a:r>
              <a:rPr lang="ar-IQ" sz="2800" dirty="0">
                <a:solidFill>
                  <a:schemeClr val="tx2"/>
                </a:solidFill>
                <a:latin typeface="Times New Roman" panose="02020603050405020304" pitchFamily="18" charset="0"/>
                <a:cs typeface="Times New Roman" panose="02020603050405020304" pitchFamily="18" charset="0"/>
              </a:rPr>
              <a:t>زر اظهار سطح المكتب عند طرف </a:t>
            </a:r>
            <a:r>
              <a:rPr lang="ar-IQ" sz="2800" dirty="0">
                <a:solidFill>
                  <a:srgbClr val="0070C0"/>
                </a:solidFill>
                <a:latin typeface="Times New Roman" panose="02020603050405020304" pitchFamily="18" charset="0"/>
                <a:cs typeface="Times New Roman" panose="02020603050405020304" pitchFamily="18" charset="0"/>
              </a:rPr>
              <a:t>شريط المهام </a:t>
            </a:r>
            <a:r>
              <a:rPr lang="ar-IQ" sz="2800" dirty="0">
                <a:solidFill>
                  <a:schemeClr val="tx2"/>
                </a:solidFill>
                <a:latin typeface="Times New Roman" panose="02020603050405020304" pitchFamily="18" charset="0"/>
                <a:cs typeface="Times New Roman" panose="02020603050405020304" pitchFamily="18" charset="0"/>
              </a:rPr>
              <a:t>، لتسهيل النقر فوق الزر عندما يراد العودة او مشاهدة سطح المكتب .</a:t>
            </a:r>
          </a:p>
          <a:p>
            <a:pPr algn="just"/>
            <a:endParaRPr lang="ar-IQ" sz="2800" dirty="0">
              <a:solidFill>
                <a:schemeClr val="tx2"/>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641" t="94668" r="311"/>
          <a:stretch/>
        </p:blipFill>
        <p:spPr>
          <a:xfrm>
            <a:off x="981844" y="3861048"/>
            <a:ext cx="10333150" cy="504056"/>
          </a:xfrm>
          <a:prstGeom prst="rect">
            <a:avLst/>
          </a:prstGeom>
        </p:spPr>
      </p:pic>
      <p:sp>
        <p:nvSpPr>
          <p:cNvPr id="5" name="TextBox 4"/>
          <p:cNvSpPr txBox="1"/>
          <p:nvPr/>
        </p:nvSpPr>
        <p:spPr>
          <a:xfrm>
            <a:off x="528352" y="4615965"/>
            <a:ext cx="1080120" cy="369332"/>
          </a:xfrm>
          <a:prstGeom prst="rect">
            <a:avLst/>
          </a:prstGeom>
          <a:noFill/>
        </p:spPr>
        <p:txBody>
          <a:bodyPr wrap="square" rtlCol="1">
            <a:spAutoFit/>
          </a:bodyPr>
          <a:lstStyle/>
          <a:p>
            <a:pPr algn="ctr"/>
            <a:r>
              <a:rPr lang="ar-IQ" dirty="0" smtClean="0"/>
              <a:t>قائمة ابدأ</a:t>
            </a:r>
            <a:endParaRPr lang="ar-IQ" dirty="0"/>
          </a:p>
        </p:txBody>
      </p:sp>
      <p:sp>
        <p:nvSpPr>
          <p:cNvPr id="6" name="TextBox 5"/>
          <p:cNvSpPr txBox="1"/>
          <p:nvPr/>
        </p:nvSpPr>
        <p:spPr>
          <a:xfrm>
            <a:off x="1608472" y="4615965"/>
            <a:ext cx="2448272" cy="369332"/>
          </a:xfrm>
          <a:prstGeom prst="rect">
            <a:avLst/>
          </a:prstGeom>
          <a:noFill/>
        </p:spPr>
        <p:txBody>
          <a:bodyPr wrap="square" rtlCol="1">
            <a:spAutoFit/>
          </a:bodyPr>
          <a:lstStyle/>
          <a:p>
            <a:pPr algn="ctr"/>
            <a:r>
              <a:rPr lang="ar-IQ" dirty="0" smtClean="0"/>
              <a:t>شريط التشغيل السريع</a:t>
            </a:r>
            <a:endParaRPr lang="ar-IQ" dirty="0"/>
          </a:p>
        </p:txBody>
      </p:sp>
      <p:sp>
        <p:nvSpPr>
          <p:cNvPr id="7" name="TextBox 6"/>
          <p:cNvSpPr txBox="1"/>
          <p:nvPr/>
        </p:nvSpPr>
        <p:spPr>
          <a:xfrm>
            <a:off x="4654252" y="4615965"/>
            <a:ext cx="2520280" cy="369332"/>
          </a:xfrm>
          <a:prstGeom prst="rect">
            <a:avLst/>
          </a:prstGeom>
          <a:noFill/>
        </p:spPr>
        <p:txBody>
          <a:bodyPr wrap="square" rtlCol="1">
            <a:spAutoFit/>
          </a:bodyPr>
          <a:lstStyle/>
          <a:p>
            <a:pPr algn="ctr"/>
            <a:r>
              <a:rPr lang="ar-IQ" dirty="0" smtClean="0"/>
              <a:t>منطقة الويندوز المفتوحة</a:t>
            </a:r>
            <a:endParaRPr lang="ar-IQ" dirty="0"/>
          </a:p>
        </p:txBody>
      </p:sp>
      <p:sp>
        <p:nvSpPr>
          <p:cNvPr id="8" name="TextBox 7"/>
          <p:cNvSpPr txBox="1"/>
          <p:nvPr/>
        </p:nvSpPr>
        <p:spPr>
          <a:xfrm>
            <a:off x="9406780" y="4728588"/>
            <a:ext cx="1828194" cy="369332"/>
          </a:xfrm>
          <a:prstGeom prst="rect">
            <a:avLst/>
          </a:prstGeom>
          <a:noFill/>
        </p:spPr>
        <p:txBody>
          <a:bodyPr wrap="square" rtlCol="1">
            <a:spAutoFit/>
          </a:bodyPr>
          <a:lstStyle/>
          <a:p>
            <a:pPr algn="ctr"/>
            <a:r>
              <a:rPr lang="ar-IQ" dirty="0" smtClean="0"/>
              <a:t>منطقة الاشعار</a:t>
            </a:r>
            <a:endParaRPr lang="ar-IQ" dirty="0"/>
          </a:p>
        </p:txBody>
      </p:sp>
      <p:cxnSp>
        <p:nvCxnSpPr>
          <p:cNvPr id="10" name="Straight Arrow Connector 9"/>
          <p:cNvCxnSpPr/>
          <p:nvPr/>
        </p:nvCxnSpPr>
        <p:spPr>
          <a:xfrm flipV="1">
            <a:off x="10446286" y="4309399"/>
            <a:ext cx="184630" cy="417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056744" y="4113076"/>
            <a:ext cx="1029556" cy="502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1061948" y="4033701"/>
            <a:ext cx="186945" cy="1699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118748" y="5595562"/>
            <a:ext cx="2241635" cy="369332"/>
          </a:xfrm>
          <a:prstGeom prst="rect">
            <a:avLst/>
          </a:prstGeom>
          <a:noFill/>
        </p:spPr>
        <p:txBody>
          <a:bodyPr wrap="square" rtlCol="1">
            <a:spAutoFit/>
          </a:bodyPr>
          <a:lstStyle/>
          <a:p>
            <a:pPr algn="ctr"/>
            <a:r>
              <a:rPr lang="ar-IQ" dirty="0" smtClean="0"/>
              <a:t>اظهار سطح المكتب</a:t>
            </a:r>
            <a:endParaRPr lang="ar-IQ" dirty="0"/>
          </a:p>
        </p:txBody>
      </p:sp>
    </p:spTree>
    <p:extLst>
      <p:ext uri="{BB962C8B-B14F-4D97-AF65-F5344CB8AC3E}">
        <p14:creationId xmlns:p14="http://schemas.microsoft.com/office/powerpoint/2010/main" val="39848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868" y="319088"/>
            <a:ext cx="9865096" cy="1143000"/>
          </a:xfrm>
        </p:spPr>
        <p:txBody>
          <a:bodyPr/>
          <a:lstStyle/>
          <a:p>
            <a:pPr algn="just"/>
            <a:r>
              <a:rPr lang="ar-IQ" dirty="0" smtClean="0">
                <a:latin typeface="Times New Roman" panose="02020603050405020304" pitchFamily="18" charset="0"/>
                <a:cs typeface="Times New Roman" panose="02020603050405020304" pitchFamily="18" charset="0"/>
              </a:rPr>
              <a:t>عند الضغط بالزر الأيمن للماوس على شريط المهام تظهر قائمة تتضمن مجموعة من الخيارات :-</a:t>
            </a:r>
            <a:endParaRPr lang="ar-IQ"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9836" y="1643063"/>
            <a:ext cx="10297144" cy="4954289"/>
          </a:xfrm>
        </p:spPr>
        <p:txBody>
          <a:bodyPr>
            <a:noAutofit/>
          </a:bodyPr>
          <a:lstStyle/>
          <a:p>
            <a:pPr>
              <a:buFont typeface="Wingdings" panose="05000000000000000000" pitchFamily="2" charset="2"/>
              <a:buChar char="q"/>
            </a:pPr>
            <a:r>
              <a:rPr lang="ar-IQ" sz="2500" dirty="0" smtClean="0">
                <a:latin typeface="Times New Roman" panose="02020603050405020304" pitchFamily="18" charset="0"/>
                <a:cs typeface="Times New Roman" panose="02020603050405020304" pitchFamily="18" charset="0"/>
              </a:rPr>
              <a:t>شريط الأدوات </a:t>
            </a:r>
            <a:r>
              <a:rPr lang="en-US" sz="2500" dirty="0" smtClean="0">
                <a:latin typeface="Times New Roman" panose="02020603050405020304" pitchFamily="18" charset="0"/>
                <a:cs typeface="Times New Roman" panose="02020603050405020304" pitchFamily="18" charset="0"/>
              </a:rPr>
              <a:t>Toolbars</a:t>
            </a:r>
            <a:r>
              <a:rPr lang="ar-IQ" sz="2500" dirty="0" smtClean="0">
                <a:latin typeface="Times New Roman" panose="02020603050405020304" pitchFamily="18" charset="0"/>
                <a:cs typeface="Times New Roman" panose="02020603050405020304" pitchFamily="18" charset="0"/>
              </a:rPr>
              <a:t>: ايعاز يسمح باستدعاء قائمة أوامر شريط الأدوات المرفقة لشريط المهام الرئيسي  وهي:-</a:t>
            </a:r>
          </a:p>
          <a:p>
            <a:r>
              <a:rPr lang="ar-IQ" sz="2500" dirty="0" smtClean="0">
                <a:latin typeface="Times New Roman" panose="02020603050405020304" pitchFamily="18" charset="0"/>
                <a:cs typeface="Times New Roman" panose="02020603050405020304" pitchFamily="18" charset="0"/>
              </a:rPr>
              <a:t>العنوان </a:t>
            </a:r>
            <a:r>
              <a:rPr lang="en-US" sz="2500" dirty="0" smtClean="0">
                <a:latin typeface="Times New Roman" panose="02020603050405020304" pitchFamily="18" charset="0"/>
                <a:cs typeface="Times New Roman" panose="02020603050405020304" pitchFamily="18" charset="0"/>
              </a:rPr>
              <a:t>Address</a:t>
            </a:r>
            <a:r>
              <a:rPr lang="ar-IQ" sz="2500" dirty="0" smtClean="0">
                <a:latin typeface="Times New Roman" panose="02020603050405020304" pitchFamily="18" charset="0"/>
                <a:cs typeface="Times New Roman" panose="02020603050405020304" pitchFamily="18" charset="0"/>
              </a:rPr>
              <a:t>: اظهار العناوين على شريط المهام.</a:t>
            </a:r>
          </a:p>
          <a:p>
            <a:r>
              <a:rPr lang="ar-IQ" sz="2500" dirty="0" smtClean="0">
                <a:latin typeface="Times New Roman" panose="02020603050405020304" pitchFamily="18" charset="0"/>
                <a:cs typeface="Times New Roman" panose="02020603050405020304" pitchFamily="18" charset="0"/>
              </a:rPr>
              <a:t>روابط </a:t>
            </a:r>
            <a:r>
              <a:rPr lang="en-US" sz="2500" dirty="0" smtClean="0">
                <a:latin typeface="Times New Roman" panose="02020603050405020304" pitchFamily="18" charset="0"/>
                <a:cs typeface="Times New Roman" panose="02020603050405020304" pitchFamily="18" charset="0"/>
              </a:rPr>
              <a:t>Links</a:t>
            </a:r>
            <a:r>
              <a:rPr lang="ar-IQ" sz="2500" dirty="0" smtClean="0">
                <a:latin typeface="Times New Roman" panose="02020603050405020304" pitchFamily="18" charset="0"/>
                <a:cs typeface="Times New Roman" panose="02020603050405020304" pitchFamily="18" charset="0"/>
              </a:rPr>
              <a:t>: يستخدم للربط بمواقع الكترونية.</a:t>
            </a:r>
          </a:p>
          <a:p>
            <a:r>
              <a:rPr lang="ar-IQ" sz="2500" dirty="0" smtClean="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Table Pc Input Panel</a:t>
            </a:r>
            <a:r>
              <a:rPr lang="ar-IQ" sz="2500" dirty="0" smtClean="0">
                <a:latin typeface="Times New Roman" panose="02020603050405020304" pitchFamily="18" charset="0"/>
                <a:cs typeface="Times New Roman" panose="02020603050405020304" pitchFamily="18" charset="0"/>
              </a:rPr>
              <a:t> :اظهار لوحة يمكن الكتابة عليها باستخدام المؤشر (مؤشر الماوس) ويقوم البرنامج بتحويلها الى نصوص الكترونية.</a:t>
            </a:r>
            <a:endParaRPr lang="ar-IQ" sz="2500" dirty="0">
              <a:latin typeface="Times New Roman" panose="02020603050405020304" pitchFamily="18" charset="0"/>
              <a:cs typeface="Times New Roman" panose="02020603050405020304" pitchFamily="18" charset="0"/>
            </a:endParaRPr>
          </a:p>
          <a:p>
            <a:r>
              <a:rPr lang="ar-IQ" sz="2500" dirty="0" smtClean="0">
                <a:latin typeface="Times New Roman" panose="02020603050405020304" pitchFamily="18" charset="0"/>
                <a:cs typeface="Times New Roman" panose="02020603050405020304" pitchFamily="18" charset="0"/>
              </a:rPr>
              <a:t>سطح المكتب </a:t>
            </a:r>
            <a:r>
              <a:rPr lang="en-US" sz="2500" dirty="0" smtClean="0">
                <a:latin typeface="Times New Roman" panose="02020603050405020304" pitchFamily="18" charset="0"/>
                <a:cs typeface="Times New Roman" panose="02020603050405020304" pitchFamily="18" charset="0"/>
              </a:rPr>
              <a:t>Desktop</a:t>
            </a:r>
            <a:r>
              <a:rPr lang="ar-IQ" sz="2500" dirty="0" smtClean="0">
                <a:latin typeface="Times New Roman" panose="02020603050405020304" pitchFamily="18" charset="0"/>
                <a:cs typeface="Times New Roman" panose="02020603050405020304" pitchFamily="18" charset="0"/>
              </a:rPr>
              <a:t>: شريط يظهر ايقونات سطح المكتب.</a:t>
            </a:r>
          </a:p>
          <a:p>
            <a:r>
              <a:rPr lang="ar-IQ" sz="2500" dirty="0" smtClean="0">
                <a:latin typeface="Times New Roman" panose="02020603050405020304" pitchFamily="18" charset="0"/>
                <a:cs typeface="Times New Roman" panose="02020603050405020304" pitchFamily="18" charset="0"/>
              </a:rPr>
              <a:t>شريط الحاسوب </a:t>
            </a:r>
            <a:r>
              <a:rPr lang="en-US" sz="2500" dirty="0" smtClean="0">
                <a:latin typeface="Times New Roman" panose="02020603050405020304" pitchFamily="18" charset="0"/>
                <a:cs typeface="Times New Roman" panose="02020603050405020304" pitchFamily="18" charset="0"/>
              </a:rPr>
              <a:t>Computer</a:t>
            </a:r>
            <a:r>
              <a:rPr lang="ar-IQ" sz="2500" dirty="0" smtClean="0">
                <a:latin typeface="Times New Roman" panose="02020603050405020304" pitchFamily="18" charset="0"/>
                <a:cs typeface="Times New Roman" panose="02020603050405020304" pitchFamily="18" charset="0"/>
              </a:rPr>
              <a:t>: يقوم بإظهار مكونات المجلد </a:t>
            </a:r>
            <a:r>
              <a:rPr lang="en-US" sz="2500" dirty="0" smtClean="0">
                <a:latin typeface="Times New Roman" panose="02020603050405020304" pitchFamily="18" charset="0"/>
                <a:cs typeface="Times New Roman" panose="02020603050405020304" pitchFamily="18" charset="0"/>
              </a:rPr>
              <a:t>Computer</a:t>
            </a:r>
            <a:r>
              <a:rPr lang="ar-IQ" sz="2500" dirty="0" smtClean="0">
                <a:latin typeface="Times New Roman" panose="02020603050405020304" pitchFamily="18" charset="0"/>
                <a:cs typeface="Times New Roman" panose="02020603050405020304" pitchFamily="18" charset="0"/>
              </a:rPr>
              <a:t> على شريط المهام. </a:t>
            </a:r>
          </a:p>
          <a:p>
            <a:r>
              <a:rPr lang="ar-IQ" sz="2500" dirty="0" smtClean="0">
                <a:latin typeface="Times New Roman" panose="02020603050405020304" pitchFamily="18" charset="0"/>
                <a:cs typeface="Times New Roman" panose="02020603050405020304" pitchFamily="18" charset="0"/>
              </a:rPr>
              <a:t>شريط اللغة </a:t>
            </a:r>
            <a:r>
              <a:rPr lang="en-US" sz="2500" dirty="0" smtClean="0">
                <a:latin typeface="Times New Roman" panose="02020603050405020304" pitchFamily="18" charset="0"/>
                <a:cs typeface="Times New Roman" panose="02020603050405020304" pitchFamily="18" charset="0"/>
              </a:rPr>
              <a:t>Language</a:t>
            </a:r>
            <a:r>
              <a:rPr lang="ar-IQ" sz="2500" dirty="0" smtClean="0">
                <a:latin typeface="Times New Roman" panose="02020603050405020304" pitchFamily="18" charset="0"/>
                <a:cs typeface="Times New Roman" panose="02020603050405020304" pitchFamily="18" charset="0"/>
              </a:rPr>
              <a:t>: يقوم بإظهار شريط اللغة على الشاشة ويمكن ارجاعه لشريط المهام بالسحب والافلات بزر الماوس الايسر.</a:t>
            </a:r>
            <a:endParaRPr lang="ar-IQ"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5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805656"/>
          </a:xfrm>
        </p:spPr>
        <p:txBody>
          <a:bodyPr>
            <a:normAutofit/>
          </a:bodyPr>
          <a:lstStyle/>
          <a:p>
            <a:pPr algn="ctr"/>
            <a:r>
              <a:rPr lang="ar-IQ" sz="4800" b="1" dirty="0" smtClean="0">
                <a:latin typeface="Times New Roman" panose="02020603050405020304" pitchFamily="18" charset="0"/>
                <a:cs typeface="Times New Roman" panose="02020603050405020304" pitchFamily="18" charset="0"/>
              </a:rPr>
              <a:t>قائمة شريط المهام</a:t>
            </a:r>
            <a:r>
              <a:rPr lang="en-US" sz="4800" b="1" dirty="0" smtClean="0">
                <a:latin typeface="Times New Roman" panose="02020603050405020304" pitchFamily="18" charset="0"/>
                <a:cs typeface="Times New Roman" panose="02020603050405020304" pitchFamily="18" charset="0"/>
              </a:rPr>
              <a:t>Taskbar </a:t>
            </a:r>
            <a:endParaRPr lang="ar-IQ" sz="4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60" y="1876568"/>
            <a:ext cx="5095875" cy="3810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452" y="2132856"/>
            <a:ext cx="4495800" cy="2362200"/>
          </a:xfrm>
          <a:prstGeom prst="rect">
            <a:avLst/>
          </a:prstGeom>
        </p:spPr>
      </p:pic>
    </p:spTree>
    <p:extLst>
      <p:ext uri="{BB962C8B-B14F-4D97-AF65-F5344CB8AC3E}">
        <p14:creationId xmlns:p14="http://schemas.microsoft.com/office/powerpoint/2010/main" val="368453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9876" y="1700808"/>
            <a:ext cx="9396538" cy="4608513"/>
          </a:xfrm>
        </p:spPr>
        <p:txBody>
          <a:bodyPr>
            <a:normAutofit/>
          </a:bodyPr>
          <a:lstStyle/>
          <a:p>
            <a:pPr>
              <a:buFont typeface="Wingdings" panose="05000000000000000000" pitchFamily="2" charset="2"/>
              <a:buChar char="q"/>
            </a:pPr>
            <a:r>
              <a:rPr lang="ar-IQ" sz="2800" dirty="0" smtClean="0">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Cascade window</a:t>
            </a:r>
            <a:r>
              <a:rPr lang="ar-IQ" sz="2800" dirty="0" smtClean="0">
                <a:solidFill>
                  <a:srgbClr val="0070C0"/>
                </a:solidFill>
                <a:latin typeface="Times New Roman" panose="02020603050405020304" pitchFamily="18" charset="0"/>
                <a:cs typeface="Times New Roman" panose="02020603050405020304" pitchFamily="18" charset="0"/>
              </a:rPr>
              <a:t>: </a:t>
            </a:r>
            <a:r>
              <a:rPr lang="ar-IQ" sz="2800" dirty="0" smtClean="0">
                <a:latin typeface="Times New Roman" panose="02020603050405020304" pitchFamily="18" charset="0"/>
                <a:cs typeface="Times New Roman" panose="02020603050405020304" pitchFamily="18" charset="0"/>
              </a:rPr>
              <a:t>يسمح بترتيب الويندوز المفتوحة معاً بشكل صفحات</a:t>
            </a:r>
          </a:p>
          <a:p>
            <a:pPr>
              <a:buFont typeface="Wingdings" panose="05000000000000000000" pitchFamily="2" charset="2"/>
              <a:buChar char="q"/>
            </a:pPr>
            <a:r>
              <a:rPr lang="en-US" sz="2800" dirty="0" smtClean="0">
                <a:solidFill>
                  <a:srgbClr val="0070C0"/>
                </a:solidFill>
                <a:latin typeface="Times New Roman" panose="02020603050405020304" pitchFamily="18" charset="0"/>
                <a:cs typeface="Times New Roman" panose="02020603050405020304" pitchFamily="18" charset="0"/>
              </a:rPr>
              <a:t>Show windows stacked</a:t>
            </a:r>
            <a:r>
              <a:rPr lang="ar-IQ" sz="2800" dirty="0" smtClean="0">
                <a:solidFill>
                  <a:srgbClr val="0070C0"/>
                </a:solidFill>
                <a:latin typeface="Times New Roman" panose="02020603050405020304" pitchFamily="18" charset="0"/>
                <a:cs typeface="Times New Roman" panose="02020603050405020304" pitchFamily="18" charset="0"/>
              </a:rPr>
              <a:t>: </a:t>
            </a:r>
            <a:r>
              <a:rPr lang="ar-IQ" sz="2800" dirty="0" smtClean="0">
                <a:latin typeface="Times New Roman" panose="02020603050405020304" pitchFamily="18" charset="0"/>
                <a:cs typeface="Times New Roman" panose="02020603050405020304" pitchFamily="18" charset="0"/>
              </a:rPr>
              <a:t>ترتيب الويندوز المفتوحة بشكل افقي.</a:t>
            </a:r>
          </a:p>
          <a:p>
            <a:pPr>
              <a:buFont typeface="Wingdings" panose="05000000000000000000" pitchFamily="2" charset="2"/>
              <a:buChar char="q"/>
            </a:pPr>
            <a:r>
              <a:rPr lang="en-US" sz="2800" dirty="0" smtClean="0">
                <a:solidFill>
                  <a:srgbClr val="0070C0"/>
                </a:solidFill>
                <a:latin typeface="Times New Roman" panose="02020603050405020304" pitchFamily="18" charset="0"/>
                <a:cs typeface="Times New Roman" panose="02020603050405020304" pitchFamily="18" charset="0"/>
              </a:rPr>
              <a:t>Show windows side by side</a:t>
            </a:r>
            <a:r>
              <a:rPr lang="ar-IQ" sz="2800" dirty="0" smtClean="0">
                <a:solidFill>
                  <a:srgbClr val="0070C0"/>
                </a:solidFill>
                <a:latin typeface="Times New Roman" panose="02020603050405020304" pitchFamily="18" charset="0"/>
                <a:cs typeface="Times New Roman" panose="02020603050405020304" pitchFamily="18" charset="0"/>
              </a:rPr>
              <a:t>: </a:t>
            </a:r>
            <a:r>
              <a:rPr lang="ar-IQ" sz="2800" dirty="0" smtClean="0">
                <a:latin typeface="Times New Roman" panose="02020603050405020304" pitchFamily="18" charset="0"/>
                <a:cs typeface="Times New Roman" panose="02020603050405020304" pitchFamily="18" charset="0"/>
              </a:rPr>
              <a:t>ترتيب الويندوز المفتوحة بشكل عامودي.</a:t>
            </a:r>
          </a:p>
          <a:p>
            <a:pPr>
              <a:buFont typeface="Wingdings" panose="05000000000000000000" pitchFamily="2" charset="2"/>
              <a:buChar char="q"/>
            </a:pPr>
            <a:r>
              <a:rPr lang="ar-IQ" sz="2800" dirty="0" smtClean="0">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Show desktop</a:t>
            </a:r>
            <a:r>
              <a:rPr lang="ar-IQ" sz="2800" dirty="0" smtClean="0">
                <a:solidFill>
                  <a:srgbClr val="0070C0"/>
                </a:solidFill>
                <a:latin typeface="Times New Roman" panose="02020603050405020304" pitchFamily="18" charset="0"/>
                <a:cs typeface="Times New Roman" panose="02020603050405020304" pitchFamily="18" charset="0"/>
              </a:rPr>
              <a:t>:</a:t>
            </a:r>
            <a:r>
              <a:rPr lang="ar-IQ" sz="2800" dirty="0" smtClean="0">
                <a:latin typeface="Times New Roman" panose="02020603050405020304" pitchFamily="18" charset="0"/>
                <a:cs typeface="Times New Roman" panose="02020603050405020304" pitchFamily="18" charset="0"/>
              </a:rPr>
              <a:t> يعمل على تصغير الويندوز المفتوحة لإظهار سطح المكتب.</a:t>
            </a:r>
          </a:p>
          <a:p>
            <a:pPr>
              <a:buFont typeface="Wingdings" panose="05000000000000000000" pitchFamily="2" charset="2"/>
              <a:buChar char="q"/>
            </a:pPr>
            <a:r>
              <a:rPr lang="ar-IQ" sz="2800" dirty="0">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Start Task Manager</a:t>
            </a:r>
            <a:r>
              <a:rPr lang="ar-IQ" sz="2800" dirty="0">
                <a:solidFill>
                  <a:srgbClr val="0070C0"/>
                </a:solidFill>
                <a:latin typeface="Times New Roman" panose="02020603050405020304" pitchFamily="18" charset="0"/>
                <a:cs typeface="Times New Roman" panose="02020603050405020304" pitchFamily="18" charset="0"/>
              </a:rPr>
              <a:t>:</a:t>
            </a:r>
            <a:r>
              <a:rPr lang="ar-IQ" sz="2800" dirty="0">
                <a:latin typeface="Times New Roman" panose="02020603050405020304" pitchFamily="18" charset="0"/>
                <a:cs typeface="Times New Roman" panose="02020603050405020304" pitchFamily="18" charset="0"/>
              </a:rPr>
              <a:t> يظهر نافذة إدارة او مدير </a:t>
            </a:r>
            <a:r>
              <a:rPr lang="ar-IQ" sz="2800" dirty="0" smtClean="0">
                <a:latin typeface="Times New Roman" panose="02020603050405020304" pitchFamily="18" charset="0"/>
                <a:cs typeface="Times New Roman" panose="02020603050405020304" pitchFamily="18" charset="0"/>
              </a:rPr>
              <a:t>المهام </a:t>
            </a:r>
            <a:r>
              <a:rPr lang="en-US" sz="2800" dirty="0" smtClean="0">
                <a:solidFill>
                  <a:srgbClr val="0070C0"/>
                </a:solidFill>
                <a:latin typeface="Times New Roman" panose="02020603050405020304" pitchFamily="18" charset="0"/>
                <a:cs typeface="Times New Roman" panose="02020603050405020304" pitchFamily="18" charset="0"/>
              </a:rPr>
              <a:t>Task Manager</a:t>
            </a:r>
            <a:r>
              <a:rPr lang="ar-IQ" sz="2800" dirty="0" smtClean="0">
                <a:solidFill>
                  <a:srgbClr val="0070C0"/>
                </a:solidFill>
                <a:latin typeface="Times New Roman" panose="02020603050405020304" pitchFamily="18" charset="0"/>
                <a:cs typeface="Times New Roman" panose="02020603050405020304" pitchFamily="18" charset="0"/>
              </a:rPr>
              <a:t> </a:t>
            </a:r>
            <a:r>
              <a:rPr lang="ar-IQ" sz="2800" dirty="0">
                <a:latin typeface="Times New Roman" panose="02020603050405020304" pitchFamily="18" charset="0"/>
                <a:cs typeface="Times New Roman" panose="02020603050405020304" pitchFamily="18" charset="0"/>
              </a:rPr>
              <a:t>. والتي تحتوي على مجموعة خيارات أهمها توقف عمل برنامج في حالة اذا كان البرنامج لا يمكن غلقه بالطرق الاعتيادية.</a:t>
            </a:r>
          </a:p>
          <a:p>
            <a:pPr>
              <a:buFont typeface="Wingdings" panose="05000000000000000000" pitchFamily="2" charset="2"/>
              <a:buChar char="q"/>
            </a:pPr>
            <a:endParaRPr lang="ar-IQ"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29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3852" y="836712"/>
            <a:ext cx="5660301" cy="5904656"/>
          </a:xfrm>
        </p:spPr>
      </p:pic>
      <p:cxnSp>
        <p:nvCxnSpPr>
          <p:cNvPr id="6" name="Straight Arrow Connector 5"/>
          <p:cNvCxnSpPr/>
          <p:nvPr/>
        </p:nvCxnSpPr>
        <p:spPr>
          <a:xfrm flipH="1">
            <a:off x="6747944" y="2132856"/>
            <a:ext cx="1506708" cy="756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ight Brace 7"/>
          <p:cNvSpPr/>
          <p:nvPr/>
        </p:nvSpPr>
        <p:spPr>
          <a:xfrm>
            <a:off x="5950395" y="2132856"/>
            <a:ext cx="763757" cy="1512168"/>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cxnSp>
        <p:nvCxnSpPr>
          <p:cNvPr id="10" name="Straight Arrow Connector 9"/>
          <p:cNvCxnSpPr/>
          <p:nvPr/>
        </p:nvCxnSpPr>
        <p:spPr>
          <a:xfrm flipH="1">
            <a:off x="3718148" y="4389204"/>
            <a:ext cx="4536504" cy="1416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70676" y="1587568"/>
            <a:ext cx="2736304" cy="923330"/>
          </a:xfrm>
          <a:prstGeom prst="rect">
            <a:avLst/>
          </a:prstGeom>
          <a:noFill/>
        </p:spPr>
        <p:txBody>
          <a:bodyPr wrap="square" rtlCol="1">
            <a:spAutoFit/>
          </a:bodyPr>
          <a:lstStyle/>
          <a:p>
            <a:pPr marL="342900" indent="-342900" algn="just" rtl="1">
              <a:buFont typeface="+mj-lt"/>
              <a:buAutoNum type="arabicPeriod"/>
            </a:pPr>
            <a:r>
              <a:rPr lang="ar-IQ" dirty="0" smtClean="0"/>
              <a:t>التأشير على البرنامج / الملف المراد اغلاقه عن العمل</a:t>
            </a:r>
            <a:endParaRPr lang="ar-IQ" dirty="0"/>
          </a:p>
        </p:txBody>
      </p:sp>
      <p:sp>
        <p:nvSpPr>
          <p:cNvPr id="14" name="TextBox 13"/>
          <p:cNvSpPr txBox="1"/>
          <p:nvPr/>
        </p:nvSpPr>
        <p:spPr>
          <a:xfrm>
            <a:off x="8398668" y="3789040"/>
            <a:ext cx="2736304" cy="1200329"/>
          </a:xfrm>
          <a:prstGeom prst="rect">
            <a:avLst/>
          </a:prstGeom>
          <a:noFill/>
        </p:spPr>
        <p:txBody>
          <a:bodyPr wrap="square" rtlCol="1">
            <a:spAutoFit/>
          </a:bodyPr>
          <a:lstStyle/>
          <a:p>
            <a:pPr marL="342900" indent="-342900" algn="just" rtl="1">
              <a:buFont typeface="+mj-lt"/>
              <a:buAutoNum type="arabicPeriod" startAt="2"/>
            </a:pPr>
            <a:r>
              <a:rPr lang="ar-IQ" dirty="0" smtClean="0"/>
              <a:t>الضغط على </a:t>
            </a:r>
            <a:r>
              <a:rPr lang="en-US" dirty="0" smtClean="0"/>
              <a:t>End Task</a:t>
            </a:r>
            <a:r>
              <a:rPr lang="ar-IQ" dirty="0" smtClean="0"/>
              <a:t> واحيانا تظهر رسالة نختار منها الخيار </a:t>
            </a:r>
            <a:r>
              <a:rPr lang="en-US" dirty="0"/>
              <a:t>End Task</a:t>
            </a:r>
            <a:r>
              <a:rPr lang="ar-IQ" dirty="0"/>
              <a:t> </a:t>
            </a:r>
          </a:p>
        </p:txBody>
      </p:sp>
    </p:spTree>
    <p:extLst>
      <p:ext uri="{BB962C8B-B14F-4D97-AF65-F5344CB8AC3E}">
        <p14:creationId xmlns:p14="http://schemas.microsoft.com/office/powerpoint/2010/main" val="121142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7868" y="620689"/>
            <a:ext cx="9991092" cy="792088"/>
          </a:xfrm>
        </p:spPr>
        <p:txBody>
          <a:bodyPr>
            <a:normAutofit/>
          </a:bodyPr>
          <a:lstStyle/>
          <a:p>
            <a:pPr>
              <a:buFont typeface="Wingdings" panose="05000000000000000000" pitchFamily="2" charset="2"/>
              <a:buChar char="q"/>
            </a:pPr>
            <a:r>
              <a:rPr lang="ar-IQ" sz="2800" dirty="0" smtClean="0">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Lock Taskbar</a:t>
            </a:r>
            <a:r>
              <a:rPr lang="ar-IQ" sz="2800" dirty="0" smtClean="0">
                <a:solidFill>
                  <a:srgbClr val="0070C0"/>
                </a:solidFill>
                <a:latin typeface="Times New Roman" panose="02020603050405020304" pitchFamily="18" charset="0"/>
                <a:cs typeface="Times New Roman" panose="02020603050405020304" pitchFamily="18" charset="0"/>
              </a:rPr>
              <a:t> : </a:t>
            </a:r>
            <a:r>
              <a:rPr lang="ar-IQ" sz="2800" dirty="0" smtClean="0">
                <a:latin typeface="Times New Roman" panose="02020603050405020304" pitchFamily="18" charset="0"/>
                <a:cs typeface="Times New Roman" panose="02020603050405020304" pitchFamily="18" charset="0"/>
              </a:rPr>
              <a:t>يعمل على التحكم بموقع الشريط من خلال التحكم ب </a:t>
            </a:r>
          </a:p>
          <a:p>
            <a:pPr>
              <a:buFont typeface="Wingdings" panose="05000000000000000000" pitchFamily="2" charset="2"/>
              <a:buChar char="q"/>
            </a:pPr>
            <a:endParaRPr lang="ar-IQ" sz="28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871" t="86535" r="87448"/>
          <a:stretch/>
        </p:blipFill>
        <p:spPr>
          <a:xfrm>
            <a:off x="2061964" y="715244"/>
            <a:ext cx="432048" cy="34500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20" y="1268760"/>
            <a:ext cx="5976664" cy="5589240"/>
          </a:xfrm>
          <a:prstGeom prst="rect">
            <a:avLst/>
          </a:prstGeom>
        </p:spPr>
      </p:pic>
      <p:sp>
        <p:nvSpPr>
          <p:cNvPr id="7" name="Content Placeholder 2"/>
          <p:cNvSpPr txBox="1">
            <a:spLocks/>
          </p:cNvSpPr>
          <p:nvPr/>
        </p:nvSpPr>
        <p:spPr>
          <a:xfrm>
            <a:off x="6958508" y="2564904"/>
            <a:ext cx="4374468" cy="1122065"/>
          </a:xfrm>
          <a:prstGeom prst="rect">
            <a:avLst/>
          </a:prstGeom>
        </p:spPr>
        <p:txBody>
          <a:bodyPr vert="horz" lIns="91440" tIns="45720" rIns="91440" bIns="45720" rtlCol="0">
            <a:normAutofit/>
          </a:bodyPr>
          <a:lstStyle>
            <a:lvl1pPr marL="274320" indent="-228600" algn="r" defTabSz="914400" rtl="1" eaLnBrk="1" latinLnBrk="0" hangingPunct="1">
              <a:lnSpc>
                <a:spcPct val="90000"/>
              </a:lnSpc>
              <a:spcBef>
                <a:spcPts val="1800"/>
              </a:spcBef>
              <a:buClr>
                <a:schemeClr val="tx1"/>
              </a:buClr>
              <a:buFont typeface="Arial" pitchFamily="34" charset="0"/>
              <a:buChar char="•"/>
              <a:defRPr sz="2000" kern="1200">
                <a:solidFill>
                  <a:schemeClr val="tx1"/>
                </a:solidFill>
                <a:latin typeface="+mn-lt"/>
                <a:ea typeface="+mn-ea"/>
                <a:cs typeface="+mn-cs"/>
              </a:defRPr>
            </a:lvl1pPr>
            <a:lvl2pPr marL="594360" indent="-228600" algn="r" defTabSz="914400" rtl="1" eaLnBrk="1" latinLnBrk="0" hangingPunct="1">
              <a:lnSpc>
                <a:spcPct val="90000"/>
              </a:lnSpc>
              <a:spcBef>
                <a:spcPts val="1000"/>
              </a:spcBef>
              <a:buClr>
                <a:schemeClr val="tx1"/>
              </a:buClr>
              <a:buFont typeface="Arial" pitchFamily="34" charset="0"/>
              <a:buChar char="•"/>
              <a:defRPr sz="1800" kern="1200">
                <a:solidFill>
                  <a:schemeClr val="tx1"/>
                </a:solidFill>
                <a:latin typeface="+mn-lt"/>
                <a:ea typeface="+mn-ea"/>
                <a:cs typeface="+mn-cs"/>
              </a:defRPr>
            </a:lvl2pPr>
            <a:lvl3pPr marL="914400" indent="-228600" algn="r" defTabSz="914400" rtl="1"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234440" indent="-228600" algn="r" defTabSz="914400" rtl="1"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554480" indent="-228600" algn="r" defTabSz="914400" rtl="1"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874520" indent="-228600" algn="r" defTabSz="914400" rtl="1"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r" defTabSz="914400" rtl="1"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7pPr>
            <a:lvl8pPr marL="2514600" indent="-228600" algn="r" defTabSz="914400" rtl="1"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8pPr>
            <a:lvl9pPr marL="2834640" indent="-228600" algn="r" defTabSz="914400" rtl="1"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9pPr>
          </a:lstStyle>
          <a:p>
            <a:pPr>
              <a:buFont typeface="Wingdings" panose="05000000000000000000" pitchFamily="2" charset="2"/>
              <a:buChar char="q"/>
            </a:pPr>
            <a:r>
              <a:rPr lang="ar-IQ" sz="2800" dirty="0" smtClean="0">
                <a:solidFill>
                  <a:srgbClr val="0070C0"/>
                </a:solidFill>
                <a:latin typeface="Times New Roman" panose="02020603050405020304" pitchFamily="18" charset="0"/>
                <a:cs typeface="Times New Roman" panose="02020603050405020304" pitchFamily="18" charset="0"/>
              </a:rPr>
              <a:t>خصائص </a:t>
            </a:r>
            <a:r>
              <a:rPr lang="en-US" sz="2800" dirty="0" smtClean="0">
                <a:solidFill>
                  <a:srgbClr val="0070C0"/>
                </a:solidFill>
                <a:latin typeface="Times New Roman" panose="02020603050405020304" pitchFamily="18" charset="0"/>
                <a:cs typeface="Times New Roman" panose="02020603050405020304" pitchFamily="18" charset="0"/>
              </a:rPr>
              <a:t>Properties</a:t>
            </a:r>
            <a:r>
              <a:rPr lang="ar-IQ" sz="2800" dirty="0" smtClean="0">
                <a:solidFill>
                  <a:srgbClr val="0070C0"/>
                </a:solidFill>
                <a:latin typeface="Times New Roman" panose="02020603050405020304" pitchFamily="18" charset="0"/>
                <a:cs typeface="Times New Roman" panose="02020603050405020304" pitchFamily="18" charset="0"/>
              </a:rPr>
              <a:t>: </a:t>
            </a:r>
            <a:r>
              <a:rPr lang="ar-IQ" sz="2800" dirty="0" smtClean="0">
                <a:latin typeface="Times New Roman" panose="02020603050405020304" pitchFamily="18" charset="0"/>
                <a:cs typeface="Times New Roman" panose="02020603050405020304" pitchFamily="18" charset="0"/>
              </a:rPr>
              <a:t>يمكن من خلاله تغيير صفات شريط المهام. </a:t>
            </a:r>
          </a:p>
          <a:p>
            <a:pPr>
              <a:buFont typeface="Wingdings" panose="05000000000000000000" pitchFamily="2" charset="2"/>
              <a:buChar char="q"/>
            </a:pPr>
            <a:endParaRPr lang="ar-IQ"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30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94012" y="209026"/>
            <a:ext cx="6660740" cy="877664"/>
          </a:xfrm>
          <a:prstGeom prst="flowChartAlternateProcess">
            <a:avLst/>
          </a:prstGeom>
          <a:solidFill>
            <a:schemeClr val="bg2">
              <a:lumMod val="90000"/>
            </a:schemeClr>
          </a:solidFill>
          <a:ln>
            <a:solidFill>
              <a:srgbClr val="C00000"/>
            </a:solidFill>
          </a:ln>
        </p:spPr>
        <p:txBody>
          <a:bodyPr>
            <a:normAutofit/>
          </a:bodyPr>
          <a:lstStyle/>
          <a:p>
            <a:pPr algn="ctr"/>
            <a:r>
              <a:rPr lang="ar-IQ" sz="4800" b="1" dirty="0" smtClean="0">
                <a:latin typeface="Times New Roman" panose="02020603050405020304" pitchFamily="18" charset="0"/>
                <a:cs typeface="Times New Roman" panose="02020603050405020304" pitchFamily="18" charset="0"/>
              </a:rPr>
              <a:t>مكونات سطح المكتب</a:t>
            </a:r>
            <a:endParaRPr lang="ar-IQ" sz="4800" b="1" dirty="0">
              <a:latin typeface="Times New Roman" panose="02020603050405020304" pitchFamily="18" charset="0"/>
              <a:cs typeface="Times New Roman" panose="02020603050405020304" pitchFamily="18" charset="0"/>
            </a:endParaRPr>
          </a:p>
        </p:txBody>
      </p:sp>
      <p:sp>
        <p:nvSpPr>
          <p:cNvPr id="9" name="Content Placeholder 8"/>
          <p:cNvSpPr>
            <a:spLocks noGrp="1"/>
          </p:cNvSpPr>
          <p:nvPr>
            <p:ph idx="1"/>
          </p:nvPr>
        </p:nvSpPr>
        <p:spPr>
          <a:xfrm>
            <a:off x="7678588" y="2708920"/>
            <a:ext cx="3743400" cy="2160240"/>
          </a:xfrm>
          <a:solidFill>
            <a:schemeClr val="bg2">
              <a:lumMod val="90000"/>
            </a:schemeClr>
          </a:solidFill>
        </p:spPr>
        <p:txBody>
          <a:bodyPr>
            <a:normAutofit/>
          </a:bodyPr>
          <a:lstStyle/>
          <a:p>
            <a:pPr marL="560070" indent="-514350">
              <a:buFont typeface="+mj-lt"/>
              <a:buAutoNum type="arabicPeriod"/>
            </a:pPr>
            <a:r>
              <a:rPr lang="ar-IQ" sz="2800" dirty="0" smtClean="0">
                <a:solidFill>
                  <a:srgbClr val="002060"/>
                </a:solidFill>
                <a:latin typeface="Times New Roman" panose="02020603050405020304" pitchFamily="18" charset="0"/>
                <a:cs typeface="Times New Roman" panose="02020603050405020304" pitchFamily="18" charset="0"/>
              </a:rPr>
              <a:t>قائمة أبدا </a:t>
            </a:r>
            <a:r>
              <a:rPr lang="en-US" sz="2800" dirty="0" smtClean="0">
                <a:solidFill>
                  <a:srgbClr val="002060"/>
                </a:solidFill>
                <a:latin typeface="Times New Roman" panose="02020603050405020304" pitchFamily="18" charset="0"/>
                <a:cs typeface="Times New Roman" panose="02020603050405020304" pitchFamily="18" charset="0"/>
              </a:rPr>
              <a:t>Start Menu</a:t>
            </a:r>
            <a:endParaRPr lang="ar-IQ" sz="2800" dirty="0" smtClean="0">
              <a:solidFill>
                <a:srgbClr val="002060"/>
              </a:solidFill>
              <a:latin typeface="Times New Roman" panose="02020603050405020304" pitchFamily="18" charset="0"/>
              <a:cs typeface="Times New Roman" panose="02020603050405020304" pitchFamily="18" charset="0"/>
            </a:endParaRPr>
          </a:p>
          <a:p>
            <a:pPr marL="560070" indent="-514350">
              <a:buFont typeface="+mj-lt"/>
              <a:buAutoNum type="arabicPeriod"/>
            </a:pPr>
            <a:r>
              <a:rPr lang="ar-IQ" sz="2800" dirty="0" smtClean="0">
                <a:solidFill>
                  <a:srgbClr val="002060"/>
                </a:solidFill>
                <a:latin typeface="Times New Roman" panose="02020603050405020304" pitchFamily="18" charset="0"/>
                <a:cs typeface="Times New Roman" panose="02020603050405020304" pitchFamily="18" charset="0"/>
              </a:rPr>
              <a:t>شريط المهام  </a:t>
            </a:r>
            <a:r>
              <a:rPr lang="en-US" sz="2800" dirty="0" smtClean="0">
                <a:solidFill>
                  <a:srgbClr val="002060"/>
                </a:solidFill>
                <a:latin typeface="Times New Roman" panose="02020603050405020304" pitchFamily="18" charset="0"/>
                <a:cs typeface="Times New Roman" panose="02020603050405020304" pitchFamily="18" charset="0"/>
              </a:rPr>
              <a:t>Taskbar</a:t>
            </a:r>
            <a:endParaRPr lang="ar-IQ" sz="2800" dirty="0" smtClean="0">
              <a:solidFill>
                <a:srgbClr val="002060"/>
              </a:solidFill>
              <a:latin typeface="Times New Roman" panose="02020603050405020304" pitchFamily="18" charset="0"/>
              <a:cs typeface="Times New Roman" panose="02020603050405020304" pitchFamily="18" charset="0"/>
            </a:endParaRPr>
          </a:p>
          <a:p>
            <a:pPr marL="560070" indent="-514350">
              <a:buFont typeface="+mj-lt"/>
              <a:buAutoNum type="arabicPeriod"/>
            </a:pPr>
            <a:r>
              <a:rPr lang="ar-IQ" sz="2800" dirty="0" smtClean="0">
                <a:solidFill>
                  <a:srgbClr val="002060"/>
                </a:solidFill>
                <a:latin typeface="Times New Roman" panose="02020603050405020304" pitchFamily="18" charset="0"/>
                <a:cs typeface="Times New Roman" panose="02020603050405020304" pitchFamily="18" charset="0"/>
              </a:rPr>
              <a:t>سطح المكتب </a:t>
            </a:r>
            <a:r>
              <a:rPr lang="en-US" sz="2800" dirty="0" smtClean="0">
                <a:solidFill>
                  <a:srgbClr val="002060"/>
                </a:solidFill>
                <a:latin typeface="Times New Roman" panose="02020603050405020304" pitchFamily="18" charset="0"/>
                <a:cs typeface="Times New Roman" panose="02020603050405020304" pitchFamily="18" charset="0"/>
              </a:rPr>
              <a:t>Desktop</a:t>
            </a:r>
            <a:r>
              <a:rPr lang="ar-IQ" sz="2800" dirty="0" smtClean="0">
                <a:solidFill>
                  <a:srgbClr val="002060"/>
                </a:solidFill>
                <a:latin typeface="Times New Roman" panose="02020603050405020304" pitchFamily="18" charset="0"/>
                <a:cs typeface="Times New Roman" panose="02020603050405020304" pitchFamily="18" charset="0"/>
              </a:rPr>
              <a:t>  </a:t>
            </a:r>
            <a:endParaRPr lang="ar-IQ" sz="2800" dirty="0">
              <a:solidFill>
                <a:srgbClr val="00206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12" y="1339171"/>
            <a:ext cx="6862045" cy="5402198"/>
          </a:xfrm>
          <a:prstGeom prst="rect">
            <a:avLst/>
          </a:prstGeom>
        </p:spPr>
      </p:pic>
      <p:cxnSp>
        <p:nvCxnSpPr>
          <p:cNvPr id="4" name="Straight Connector 3"/>
          <p:cNvCxnSpPr/>
          <p:nvPr/>
        </p:nvCxnSpPr>
        <p:spPr>
          <a:xfrm>
            <a:off x="2494012" y="1190716"/>
            <a:ext cx="6660740" cy="444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95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733648"/>
          </a:xfrm>
        </p:spPr>
        <p:txBody>
          <a:bodyPr>
            <a:normAutofit/>
          </a:bodyPr>
          <a:lstStyle/>
          <a:p>
            <a:pPr algn="ctr"/>
            <a:r>
              <a:rPr lang="ar-IQ" sz="4000" b="1" dirty="0">
                <a:latin typeface="Times New Roman" panose="02020603050405020304" pitchFamily="18" charset="0"/>
                <a:cs typeface="Times New Roman" panose="02020603050405020304" pitchFamily="18" charset="0"/>
              </a:rPr>
              <a:t>تخصيص شريط المهام </a:t>
            </a:r>
          </a:p>
        </p:txBody>
      </p:sp>
      <p:sp>
        <p:nvSpPr>
          <p:cNvPr id="3" name="Content Placeholder 2"/>
          <p:cNvSpPr>
            <a:spLocks noGrp="1"/>
          </p:cNvSpPr>
          <p:nvPr>
            <p:ph idx="1"/>
          </p:nvPr>
        </p:nvSpPr>
        <p:spPr>
          <a:xfrm>
            <a:off x="1017850" y="1484784"/>
            <a:ext cx="10153128" cy="4903440"/>
          </a:xfrm>
        </p:spPr>
        <p:txBody>
          <a:bodyPr>
            <a:noAutofit/>
          </a:bodyPr>
          <a:lstStyle/>
          <a:p>
            <a:pPr algn="just"/>
            <a:r>
              <a:rPr lang="ar-IQ" sz="2800" dirty="0" smtClean="0">
                <a:solidFill>
                  <a:srgbClr val="0070C0"/>
                </a:solidFill>
                <a:latin typeface="Times New Roman" panose="02020603050405020304" pitchFamily="18" charset="0"/>
                <a:cs typeface="Times New Roman" panose="02020603050405020304" pitchFamily="18" charset="0"/>
              </a:rPr>
              <a:t>لتغيير مساحة شريط المهام : </a:t>
            </a:r>
            <a:r>
              <a:rPr lang="ar-IQ" sz="2800" dirty="0" smtClean="0">
                <a:latin typeface="Times New Roman" panose="02020603050405020304" pitchFamily="18" charset="0"/>
                <a:cs typeface="Times New Roman" panose="02020603050405020304" pitchFamily="18" charset="0"/>
              </a:rPr>
              <a:t>نشير الى حافة شريط المهام فيتحول المؤشر لسهم مزدوج الرأس ثم سحب الحالة لتعيين مساحة شريط المهام حسب رغبة المستخدم.</a:t>
            </a:r>
          </a:p>
          <a:p>
            <a:pPr algn="just"/>
            <a:r>
              <a:rPr lang="ar-IQ" sz="2800" dirty="0" smtClean="0">
                <a:solidFill>
                  <a:srgbClr val="0070C0"/>
                </a:solidFill>
                <a:latin typeface="Times New Roman" panose="02020603050405020304" pitchFamily="18" charset="0"/>
                <a:cs typeface="Times New Roman" panose="02020603050405020304" pitchFamily="18" charset="0"/>
              </a:rPr>
              <a:t>إضافة شريط أدوات الى شريط المهام : </a:t>
            </a:r>
            <a:r>
              <a:rPr lang="ar-IQ" sz="2800" dirty="0" smtClean="0">
                <a:latin typeface="Times New Roman" panose="02020603050405020304" pitchFamily="18" charset="0"/>
                <a:cs typeface="Times New Roman" panose="02020603050405020304" pitchFamily="18" charset="0"/>
              </a:rPr>
              <a:t>شريط الأدوات عبارة عن صف او مجموعة ازرار او الرموز التي تمثل مهام يمكن اجراءها في برنامج ويمكن ان تظهر بعض اشرطة الأدوات على شريط المهام.</a:t>
            </a:r>
          </a:p>
          <a:p>
            <a:pPr algn="just"/>
            <a:r>
              <a:rPr lang="ar-IQ" sz="2800" dirty="0" smtClean="0">
                <a:solidFill>
                  <a:srgbClr val="C00000"/>
                </a:solidFill>
                <a:latin typeface="Times New Roman" panose="02020603050405020304" pitchFamily="18" charset="0"/>
                <a:cs typeface="Times New Roman" panose="02020603050405020304" pitchFamily="18" charset="0"/>
              </a:rPr>
              <a:t>يمكن إضافة اشرطة الأدوات الى شريط المهام:</a:t>
            </a:r>
          </a:p>
          <a:p>
            <a:pPr marL="502920" indent="-457200" algn="just">
              <a:buFont typeface="+mj-lt"/>
              <a:buAutoNum type="arabicPeriod"/>
            </a:pPr>
            <a:r>
              <a:rPr lang="ar-IQ" sz="2800" dirty="0" smtClean="0">
                <a:latin typeface="Times New Roman" panose="02020603050405020304" pitchFamily="18" charset="0"/>
                <a:cs typeface="Times New Roman" panose="02020603050405020304" pitchFamily="18" charset="0"/>
              </a:rPr>
              <a:t>النقر بزر الماوس الأيمن فوق منطقة خالية على </a:t>
            </a:r>
            <a:r>
              <a:rPr lang="ar-IQ" sz="2800" dirty="0" smtClean="0">
                <a:solidFill>
                  <a:srgbClr val="0070C0"/>
                </a:solidFill>
                <a:latin typeface="Times New Roman" panose="02020603050405020304" pitchFamily="18" charset="0"/>
                <a:cs typeface="Times New Roman" panose="02020603050405020304" pitchFamily="18" charset="0"/>
              </a:rPr>
              <a:t>شريط المهام</a:t>
            </a:r>
            <a:r>
              <a:rPr lang="ar-IQ" sz="2800" dirty="0" smtClean="0">
                <a:latin typeface="Times New Roman" panose="02020603050405020304" pitchFamily="18" charset="0"/>
                <a:cs typeface="Times New Roman" panose="02020603050405020304" pitchFamily="18" charset="0"/>
              </a:rPr>
              <a:t>، ثم الإشارة الى اشرطة </a:t>
            </a:r>
            <a:r>
              <a:rPr lang="ar-IQ" sz="2800" dirty="0" smtClean="0">
                <a:solidFill>
                  <a:srgbClr val="0070C0"/>
                </a:solidFill>
                <a:latin typeface="Times New Roman" panose="02020603050405020304" pitchFamily="18" charset="0"/>
                <a:cs typeface="Times New Roman" panose="02020603050405020304" pitchFamily="18" charset="0"/>
              </a:rPr>
              <a:t>الأدوات  </a:t>
            </a:r>
            <a:r>
              <a:rPr lang="en-US" sz="2800" dirty="0" smtClean="0">
                <a:solidFill>
                  <a:srgbClr val="0070C0"/>
                </a:solidFill>
                <a:latin typeface="Times New Roman" panose="02020603050405020304" pitchFamily="18" charset="0"/>
                <a:cs typeface="Times New Roman" panose="02020603050405020304" pitchFamily="18" charset="0"/>
              </a:rPr>
              <a:t>Toolbars</a:t>
            </a:r>
            <a:r>
              <a:rPr lang="ar-IQ" sz="2800" dirty="0" smtClean="0">
                <a:latin typeface="Times New Roman" panose="02020603050405020304" pitchFamily="18" charset="0"/>
                <a:cs typeface="Times New Roman" panose="02020603050405020304" pitchFamily="18" charset="0"/>
              </a:rPr>
              <a:t>.</a:t>
            </a:r>
          </a:p>
          <a:p>
            <a:pPr marL="502920" indent="-457200" algn="just">
              <a:buFont typeface="+mj-lt"/>
              <a:buAutoNum type="arabicPeriod"/>
            </a:pPr>
            <a:r>
              <a:rPr lang="ar-IQ" sz="2800" dirty="0" smtClean="0">
                <a:latin typeface="Times New Roman" panose="02020603050405020304" pitchFamily="18" charset="0"/>
                <a:cs typeface="Times New Roman" panose="02020603050405020304" pitchFamily="18" charset="0"/>
              </a:rPr>
              <a:t>النقر فوق أي عنصر في القائمة لإضافته او ازالته. أسماء الأدوات التي يوجد بجوارها علامة اختيار  √ تكون موجودة بالفعل على شريط المهام</a:t>
            </a:r>
            <a:endParaRPr lang="ar-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62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805656"/>
          </a:xfrm>
        </p:spPr>
        <p:txBody>
          <a:bodyPr>
            <a:normAutofit/>
          </a:bodyPr>
          <a:lstStyle/>
          <a:p>
            <a:pPr algn="ctr"/>
            <a:r>
              <a:rPr lang="ar-IQ" sz="4800" b="1" dirty="0" smtClean="0">
                <a:latin typeface="Times New Roman" panose="02020603050405020304" pitchFamily="18" charset="0"/>
                <a:cs typeface="Times New Roman" panose="02020603050405020304" pitchFamily="18" charset="0"/>
              </a:rPr>
              <a:t>منطقة الاشعار</a:t>
            </a:r>
            <a:endParaRPr lang="ar-IQ"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41884" y="1484784"/>
            <a:ext cx="9793088" cy="4824536"/>
          </a:xfrm>
        </p:spPr>
        <p:txBody>
          <a:bodyPr>
            <a:normAutofit/>
          </a:bodyPr>
          <a:lstStyle/>
          <a:p>
            <a:pPr algn="just"/>
            <a:r>
              <a:rPr lang="ar-IQ" sz="2800" dirty="0" smtClean="0">
                <a:latin typeface="Times New Roman" panose="02020603050405020304" pitchFamily="18" charset="0"/>
                <a:cs typeface="Times New Roman" panose="02020603050405020304" pitchFamily="18" charset="0"/>
              </a:rPr>
              <a:t>عند تحريك المؤشر فوق احد هذه الرموز فستظهر حالة هذه الاعدادات</a:t>
            </a:r>
          </a:p>
          <a:p>
            <a:pPr algn="just"/>
            <a:r>
              <a:rPr lang="ar-IQ" sz="2800" dirty="0" smtClean="0">
                <a:latin typeface="Times New Roman" panose="02020603050405020304" pitchFamily="18" charset="0"/>
                <a:cs typeface="Times New Roman" panose="02020603050405020304" pitchFamily="18" charset="0"/>
              </a:rPr>
              <a:t>يقوم الويندوز بإخفاء الرموز الموجودة في منطقة الاشعار لتقليل كثرة الرموز  في هذه المنطقة.</a:t>
            </a:r>
          </a:p>
          <a:p>
            <a:pPr algn="just"/>
            <a:r>
              <a:rPr lang="ar-IQ" sz="2800" dirty="0" smtClean="0">
                <a:latin typeface="Times New Roman" panose="02020603050405020304" pitchFamily="18" charset="0"/>
                <a:cs typeface="Times New Roman" panose="02020603050405020304" pitchFamily="18" charset="0"/>
              </a:rPr>
              <a:t>يوجد عدة رموز منها (رمز الشبكة، رمز مستوى الصوت، رمز اللغة)</a:t>
            </a:r>
            <a:endParaRPr lang="ar-IQ" sz="28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868" y="4077072"/>
            <a:ext cx="8227120"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64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805656"/>
          </a:xfrm>
        </p:spPr>
        <p:txBody>
          <a:bodyPr>
            <a:normAutofit/>
          </a:bodyPr>
          <a:lstStyle/>
          <a:p>
            <a:pPr algn="ctr"/>
            <a:r>
              <a:rPr lang="ar-IQ" sz="4000" b="1" dirty="0" smtClean="0">
                <a:latin typeface="Times New Roman" panose="02020603050405020304" pitchFamily="18" charset="0"/>
                <a:cs typeface="Times New Roman" panose="02020603050405020304" pitchFamily="18" charset="0"/>
              </a:rPr>
              <a:t>اظهار او إخفاء شريط اللغة </a:t>
            </a:r>
            <a:endParaRPr lang="ar-IQ"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buFont typeface="Wingdings" panose="05000000000000000000" pitchFamily="2" charset="2"/>
              <a:buChar char="q"/>
            </a:pPr>
            <a:r>
              <a:rPr lang="ar-IQ" sz="2800" dirty="0" smtClean="0">
                <a:latin typeface="Times New Roman" panose="02020603050405020304" pitchFamily="18" charset="0"/>
                <a:cs typeface="Times New Roman" panose="02020603050405020304" pitchFamily="18" charset="0"/>
              </a:rPr>
              <a:t>النقر بالزر الأيمن للماوس فوق شريط المهام ، والاشارة الى اشرطة الأدوات ثم فوق شريط اللغة.</a:t>
            </a:r>
          </a:p>
          <a:p>
            <a:pPr algn="just">
              <a:buFont typeface="Wingdings" panose="05000000000000000000" pitchFamily="2" charset="2"/>
              <a:buChar char="q"/>
            </a:pPr>
            <a:r>
              <a:rPr lang="ar-IQ" sz="2800" dirty="0" smtClean="0">
                <a:latin typeface="Times New Roman" panose="02020603050405020304" pitchFamily="18" charset="0"/>
                <a:cs typeface="Times New Roman" panose="02020603050405020304" pitchFamily="18" charset="0"/>
              </a:rPr>
              <a:t>بمجرد ظهور شريط اللغة، يمكن النقر بزر الماوس الأيمن فوقه لعرض الخيارات اللازمة لتغيير اعداداته.</a:t>
            </a:r>
          </a:p>
          <a:p>
            <a:pPr algn="just">
              <a:buFont typeface="Wingdings" panose="05000000000000000000" pitchFamily="2" charset="2"/>
              <a:buChar char="q"/>
            </a:pPr>
            <a:r>
              <a:rPr lang="ar-IQ" sz="2800" dirty="0" smtClean="0">
                <a:latin typeface="Times New Roman" panose="02020603050405020304" pitchFamily="18" charset="0"/>
                <a:cs typeface="Times New Roman" panose="02020603050405020304" pitchFamily="18" charset="0"/>
              </a:rPr>
              <a:t>وبالنقر بزر الماوس الأيمن فوق شريط اللغة، ثم تنفيذ احد الاجراءين الاتيتين:</a:t>
            </a:r>
          </a:p>
          <a:p>
            <a:pPr algn="just"/>
            <a:r>
              <a:rPr lang="ar-IQ" sz="2800" dirty="0" smtClean="0">
                <a:latin typeface="Times New Roman" panose="02020603050405020304" pitchFamily="18" charset="0"/>
                <a:cs typeface="Times New Roman" panose="02020603050405020304" pitchFamily="18" charset="0"/>
              </a:rPr>
              <a:t>النقر فوق تصغير</a:t>
            </a:r>
            <a:r>
              <a:rPr lang="en-US" sz="2800" dirty="0" smtClean="0">
                <a:latin typeface="Times New Roman" panose="02020603050405020304" pitchFamily="18" charset="0"/>
                <a:cs typeface="Times New Roman" panose="02020603050405020304" pitchFamily="18" charset="0"/>
              </a:rPr>
              <a:t>Minimize</a:t>
            </a:r>
            <a:r>
              <a:rPr lang="ar-IQ" sz="2800" dirty="0" smtClean="0">
                <a:latin typeface="Times New Roman" panose="02020603050405020304" pitchFamily="18" charset="0"/>
                <a:cs typeface="Times New Roman" panose="02020603050405020304" pitchFamily="18" charset="0"/>
              </a:rPr>
              <a:t>  لتصغير حجم شريط اللغة الى رمز على شريط المهام.</a:t>
            </a:r>
          </a:p>
          <a:p>
            <a:pPr algn="just"/>
            <a:r>
              <a:rPr lang="ar-IQ" sz="2800" dirty="0" smtClean="0">
                <a:latin typeface="Times New Roman" panose="02020603050405020304" pitchFamily="18" charset="0"/>
                <a:cs typeface="Times New Roman" panose="02020603050405020304" pitchFamily="18" charset="0"/>
              </a:rPr>
              <a:t>النقر فوق اغلاق شريط اللغة </a:t>
            </a:r>
            <a:r>
              <a:rPr lang="en-US" sz="2800" dirty="0" smtClean="0">
                <a:latin typeface="Times New Roman" panose="02020603050405020304" pitchFamily="18" charset="0"/>
                <a:cs typeface="Times New Roman" panose="02020603050405020304" pitchFamily="18" charset="0"/>
              </a:rPr>
              <a:t>Close the Language Bar</a:t>
            </a:r>
            <a:endParaRPr lang="ar-IQ" sz="2800" dirty="0" smtClean="0">
              <a:latin typeface="Times New Roman" panose="02020603050405020304" pitchFamily="18" charset="0"/>
              <a:cs typeface="Times New Roman" panose="02020603050405020304" pitchFamily="18" charset="0"/>
            </a:endParaRPr>
          </a:p>
          <a:p>
            <a:pPr algn="just"/>
            <a:endParaRPr lang="ar-IQ" dirty="0"/>
          </a:p>
        </p:txBody>
      </p:sp>
    </p:spTree>
    <p:extLst>
      <p:ext uri="{BB962C8B-B14F-4D97-AF65-F5344CB8AC3E}">
        <p14:creationId xmlns:p14="http://schemas.microsoft.com/office/powerpoint/2010/main" val="215407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6245" y="332656"/>
            <a:ext cx="7596338" cy="949672"/>
          </a:xfrm>
          <a:prstGeom prst="flowChartTerminator">
            <a:avLst/>
          </a:prstGeom>
          <a:solidFill>
            <a:schemeClr val="bg2">
              <a:lumMod val="90000"/>
            </a:schemeClr>
          </a:solidFill>
          <a:ln>
            <a:solidFill>
              <a:srgbClr val="C00000"/>
            </a:solidFill>
          </a:ln>
        </p:spPr>
        <p:txBody>
          <a:bodyPr>
            <a:normAutofit fontScale="90000"/>
          </a:bodyPr>
          <a:lstStyle/>
          <a:p>
            <a:pPr algn="ctr"/>
            <a:r>
              <a:rPr lang="ar-IQ" sz="4800" b="1" dirty="0" smtClean="0">
                <a:solidFill>
                  <a:srgbClr val="C00000"/>
                </a:solidFill>
                <a:latin typeface="Times New Roman" panose="02020603050405020304" pitchFamily="18" charset="0"/>
                <a:cs typeface="Times New Roman" panose="02020603050405020304" pitchFamily="18" charset="0"/>
              </a:rPr>
              <a:t>3. سطح </a:t>
            </a:r>
            <a:r>
              <a:rPr lang="ar-IQ" sz="4800" b="1" dirty="0">
                <a:solidFill>
                  <a:srgbClr val="C00000"/>
                </a:solidFill>
                <a:latin typeface="Times New Roman" panose="02020603050405020304" pitchFamily="18" charset="0"/>
                <a:cs typeface="Times New Roman" panose="02020603050405020304" pitchFamily="18" charset="0"/>
              </a:rPr>
              <a:t>المكتب  </a:t>
            </a:r>
            <a:r>
              <a:rPr lang="en-US" sz="4800" b="1" dirty="0" smtClean="0">
                <a:solidFill>
                  <a:srgbClr val="C00000"/>
                </a:solidFill>
                <a:latin typeface="Times New Roman" panose="02020603050405020304" pitchFamily="18" charset="0"/>
                <a:cs typeface="Times New Roman" panose="02020603050405020304" pitchFamily="18" charset="0"/>
              </a:rPr>
              <a:t>Desktop</a:t>
            </a:r>
            <a:r>
              <a:rPr lang="ar-IQ" sz="4800" b="1" dirty="0" smtClean="0">
                <a:solidFill>
                  <a:srgbClr val="C00000"/>
                </a:solidFill>
                <a:latin typeface="Times New Roman" panose="02020603050405020304" pitchFamily="18" charset="0"/>
                <a:cs typeface="Times New Roman" panose="02020603050405020304" pitchFamily="18" charset="0"/>
              </a:rPr>
              <a:t> </a:t>
            </a:r>
            <a:endParaRPr lang="ar-IQ" sz="4800" b="1" dirty="0">
              <a:solidFill>
                <a:srgbClr val="C00000"/>
              </a:solidFill>
            </a:endParaRPr>
          </a:p>
        </p:txBody>
      </p:sp>
      <p:sp>
        <p:nvSpPr>
          <p:cNvPr id="3" name="Content Placeholder 2"/>
          <p:cNvSpPr>
            <a:spLocks noGrp="1"/>
          </p:cNvSpPr>
          <p:nvPr>
            <p:ph idx="1"/>
          </p:nvPr>
        </p:nvSpPr>
        <p:spPr>
          <a:xfrm>
            <a:off x="1522414" y="1988841"/>
            <a:ext cx="9144000" cy="3384376"/>
          </a:xfrm>
        </p:spPr>
        <p:txBody>
          <a:bodyPr>
            <a:normAutofit/>
          </a:bodyPr>
          <a:lstStyle/>
          <a:p>
            <a:pPr algn="just"/>
            <a:r>
              <a:rPr lang="ar-IQ" sz="2800" dirty="0" smtClean="0">
                <a:latin typeface="Times New Roman" panose="02020603050405020304" pitchFamily="18" charset="0"/>
                <a:cs typeface="Times New Roman" panose="02020603050405020304" pitchFamily="18" charset="0"/>
              </a:rPr>
              <a:t>يضم </a:t>
            </a:r>
            <a:r>
              <a:rPr lang="ar-IQ" sz="2800" dirty="0" smtClean="0">
                <a:solidFill>
                  <a:srgbClr val="0070C0"/>
                </a:solidFill>
                <a:latin typeface="Times New Roman" panose="02020603050405020304" pitchFamily="18" charset="0"/>
                <a:cs typeface="Times New Roman" panose="02020603050405020304" pitchFamily="18" charset="0"/>
              </a:rPr>
              <a:t>الايقونات</a:t>
            </a:r>
            <a:r>
              <a:rPr lang="ar-IQ" sz="2800" dirty="0" smtClean="0">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Icons</a:t>
            </a:r>
            <a:r>
              <a:rPr lang="ar-IQ" sz="2800" dirty="0" smtClean="0">
                <a:latin typeface="Times New Roman" panose="02020603050405020304" pitchFamily="18" charset="0"/>
                <a:cs typeface="Times New Roman" panose="02020603050405020304" pitchFamily="18" charset="0"/>
              </a:rPr>
              <a:t> (</a:t>
            </a:r>
            <a:r>
              <a:rPr lang="ar-IQ" sz="2800" dirty="0" smtClean="0">
                <a:solidFill>
                  <a:srgbClr val="0070C0"/>
                </a:solidFill>
                <a:latin typeface="Times New Roman" panose="02020603050405020304" pitchFamily="18" charset="0"/>
                <a:cs typeface="Times New Roman" panose="02020603050405020304" pitchFamily="18" charset="0"/>
              </a:rPr>
              <a:t>الصور الرسومية </a:t>
            </a:r>
            <a:r>
              <a:rPr lang="en-US" sz="2800" dirty="0" smtClean="0">
                <a:solidFill>
                  <a:srgbClr val="0070C0"/>
                </a:solidFill>
                <a:latin typeface="Times New Roman" panose="02020603050405020304" pitchFamily="18" charset="0"/>
                <a:cs typeface="Times New Roman" panose="02020603050405020304" pitchFamily="18" charset="0"/>
              </a:rPr>
              <a:t>Graphical Picture</a:t>
            </a:r>
            <a:r>
              <a:rPr lang="ar-IQ" sz="2800" dirty="0" smtClean="0">
                <a:latin typeface="Times New Roman" panose="02020603050405020304" pitchFamily="18" charset="0"/>
                <a:cs typeface="Times New Roman" panose="02020603050405020304" pitchFamily="18" charset="0"/>
              </a:rPr>
              <a:t>) التي تمثل التطبيقات والمجلدات والملفات وأجزاء أخرى من نظام التشغيل بشكل افتراضي مثل الايقونات الأساسية: </a:t>
            </a:r>
            <a:r>
              <a:rPr lang="ar-IQ" sz="2800" dirty="0" smtClean="0">
                <a:solidFill>
                  <a:srgbClr val="0070C0"/>
                </a:solidFill>
                <a:latin typeface="Times New Roman" panose="02020603050405020304" pitchFamily="18" charset="0"/>
                <a:cs typeface="Times New Roman" panose="02020603050405020304" pitchFamily="18" charset="0"/>
              </a:rPr>
              <a:t>المستندات </a:t>
            </a:r>
            <a:r>
              <a:rPr lang="en-US" sz="2800" dirty="0" smtClean="0">
                <a:solidFill>
                  <a:srgbClr val="0070C0"/>
                </a:solidFill>
                <a:latin typeface="Times New Roman" panose="02020603050405020304" pitchFamily="18" charset="0"/>
                <a:cs typeface="Times New Roman" panose="02020603050405020304" pitchFamily="18" charset="0"/>
              </a:rPr>
              <a:t>Documents</a:t>
            </a:r>
            <a:r>
              <a:rPr lang="ar-IQ" sz="2800" dirty="0" smtClean="0">
                <a:solidFill>
                  <a:srgbClr val="0070C0"/>
                </a:solidFill>
                <a:latin typeface="Times New Roman" panose="02020603050405020304" pitchFamily="18" charset="0"/>
                <a:cs typeface="Times New Roman" panose="02020603050405020304" pitchFamily="18" charset="0"/>
              </a:rPr>
              <a:t>، الحاسوب </a:t>
            </a:r>
            <a:r>
              <a:rPr lang="en-US" sz="2800" dirty="0" smtClean="0">
                <a:solidFill>
                  <a:srgbClr val="0070C0"/>
                </a:solidFill>
                <a:latin typeface="Times New Roman" panose="02020603050405020304" pitchFamily="18" charset="0"/>
                <a:cs typeface="Times New Roman" panose="02020603050405020304" pitchFamily="18" charset="0"/>
              </a:rPr>
              <a:t>Computer</a:t>
            </a:r>
            <a:r>
              <a:rPr lang="ar-IQ" sz="2800" dirty="0" smtClean="0">
                <a:solidFill>
                  <a:srgbClr val="0070C0"/>
                </a:solidFill>
                <a:latin typeface="Times New Roman" panose="02020603050405020304" pitchFamily="18" charset="0"/>
                <a:cs typeface="Times New Roman" panose="02020603050405020304" pitchFamily="18" charset="0"/>
              </a:rPr>
              <a:t>، سلة المحذوفات </a:t>
            </a:r>
            <a:r>
              <a:rPr lang="en-US" sz="2800" dirty="0" smtClean="0">
                <a:solidFill>
                  <a:srgbClr val="0070C0"/>
                </a:solidFill>
                <a:latin typeface="Times New Roman" panose="02020603050405020304" pitchFamily="18" charset="0"/>
                <a:cs typeface="Times New Roman" panose="02020603050405020304" pitchFamily="18" charset="0"/>
              </a:rPr>
              <a:t>Recycle Bin</a:t>
            </a:r>
            <a:r>
              <a:rPr lang="ar-IQ" sz="2800" dirty="0" smtClean="0">
                <a:latin typeface="Times New Roman" panose="02020603050405020304" pitchFamily="18" charset="0"/>
                <a:cs typeface="Times New Roman" panose="02020603050405020304" pitchFamily="18" charset="0"/>
              </a:rPr>
              <a:t>، والايقونات الفرعية: </a:t>
            </a:r>
            <a:r>
              <a:rPr lang="ar-IQ" sz="2800" dirty="0" smtClean="0">
                <a:solidFill>
                  <a:srgbClr val="0070C0"/>
                </a:solidFill>
                <a:latin typeface="Times New Roman" panose="02020603050405020304" pitchFamily="18" charset="0"/>
                <a:cs typeface="Times New Roman" panose="02020603050405020304" pitchFamily="18" charset="0"/>
              </a:rPr>
              <a:t>انترنت اكسبلورر </a:t>
            </a:r>
            <a:r>
              <a:rPr lang="en-US" sz="2800" dirty="0" smtClean="0">
                <a:solidFill>
                  <a:srgbClr val="0070C0"/>
                </a:solidFill>
                <a:latin typeface="Times New Roman" panose="02020603050405020304" pitchFamily="18" charset="0"/>
                <a:cs typeface="Times New Roman" panose="02020603050405020304" pitchFamily="18" charset="0"/>
              </a:rPr>
              <a:t>Internet Explorer</a:t>
            </a:r>
            <a:r>
              <a:rPr lang="ar-IQ" sz="2800" dirty="0" smtClean="0">
                <a:solidFill>
                  <a:srgbClr val="0070C0"/>
                </a:solidFill>
                <a:latin typeface="Times New Roman" panose="02020603050405020304" pitchFamily="18" charset="0"/>
                <a:cs typeface="Times New Roman" panose="02020603050405020304" pitchFamily="18" charset="0"/>
              </a:rPr>
              <a:t>، الشبكة </a:t>
            </a:r>
            <a:r>
              <a:rPr lang="en-US" sz="2800" dirty="0" smtClean="0">
                <a:solidFill>
                  <a:srgbClr val="0070C0"/>
                </a:solidFill>
                <a:latin typeface="Times New Roman" panose="02020603050405020304" pitchFamily="18" charset="0"/>
                <a:cs typeface="Times New Roman" panose="02020603050405020304" pitchFamily="18" charset="0"/>
              </a:rPr>
              <a:t>My Network</a:t>
            </a:r>
            <a:r>
              <a:rPr lang="ar-IQ" sz="2800" dirty="0" smtClean="0">
                <a:latin typeface="Times New Roman" panose="02020603050405020304" pitchFamily="18" charset="0"/>
                <a:cs typeface="Times New Roman" panose="02020603050405020304" pitchFamily="18" charset="0"/>
              </a:rPr>
              <a:t>. ويضم كذلك ما يسمى ب </a:t>
            </a:r>
            <a:r>
              <a:rPr lang="ar-IQ" sz="2800" dirty="0" smtClean="0">
                <a:solidFill>
                  <a:srgbClr val="0070C0"/>
                </a:solidFill>
                <a:latin typeface="Times New Roman" panose="02020603050405020304" pitchFamily="18" charset="0"/>
                <a:cs typeface="Times New Roman" panose="02020603050405020304" pitchFamily="18" charset="0"/>
              </a:rPr>
              <a:t>"العلامات او الأدوات الذكية"</a:t>
            </a:r>
            <a:endParaRPr lang="ar-IQ" sz="2800" dirty="0">
              <a:solidFill>
                <a:srgbClr val="0070C0"/>
              </a:solidFill>
              <a:latin typeface="Times New Roman" panose="02020603050405020304" pitchFamily="18" charset="0"/>
              <a:cs typeface="Times New Roman" panose="02020603050405020304" pitchFamily="18" charset="0"/>
            </a:endParaRPr>
          </a:p>
        </p:txBody>
      </p:sp>
      <p:sp>
        <p:nvSpPr>
          <p:cNvPr id="4" name="Chevron 3">
            <a:hlinkClick r:id="rId2" action="ppaction://hlinksldjump"/>
          </p:cNvPr>
          <p:cNvSpPr/>
          <p:nvPr/>
        </p:nvSpPr>
        <p:spPr>
          <a:xfrm flipH="1">
            <a:off x="1522414" y="332656"/>
            <a:ext cx="539550" cy="100811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Tree>
    <p:extLst>
      <p:ext uri="{BB962C8B-B14F-4D97-AF65-F5344CB8AC3E}">
        <p14:creationId xmlns:p14="http://schemas.microsoft.com/office/powerpoint/2010/main" val="133739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6580" y="1628800"/>
            <a:ext cx="3600400" cy="3888432"/>
          </a:xfrm>
        </p:spPr>
        <p:txBody>
          <a:bodyPr>
            <a:normAutofit/>
          </a:bodyPr>
          <a:lstStyle/>
          <a:p>
            <a:pPr algn="ctr">
              <a:lnSpc>
                <a:spcPts val="1000"/>
              </a:lnSpc>
            </a:pPr>
            <a:r>
              <a:rPr lang="en-US" sz="9600" b="1" dirty="0" smtClean="0">
                <a:solidFill>
                  <a:schemeClr val="accent1"/>
                </a:solidFill>
                <a:latin typeface="Garamond" panose="02020404030301010803" pitchFamily="18" charset="0"/>
              </a:rPr>
              <a:t>BEST </a:t>
            </a:r>
            <a:br>
              <a:rPr lang="en-US" sz="9600" b="1" dirty="0" smtClean="0">
                <a:solidFill>
                  <a:schemeClr val="accent1"/>
                </a:solidFill>
                <a:latin typeface="Garamond" panose="02020404030301010803" pitchFamily="18" charset="0"/>
              </a:rPr>
            </a:br>
            <a:r>
              <a:rPr lang="ar-IQ" sz="9600" b="1" dirty="0" smtClean="0">
                <a:solidFill>
                  <a:schemeClr val="accent1"/>
                </a:solidFill>
                <a:latin typeface="Garamond" panose="02020404030301010803" pitchFamily="18" charset="0"/>
              </a:rPr>
              <a:t/>
            </a:r>
            <a:br>
              <a:rPr lang="ar-IQ" sz="9600" b="1" dirty="0" smtClean="0">
                <a:solidFill>
                  <a:schemeClr val="accent1"/>
                </a:solidFill>
                <a:latin typeface="Garamond" panose="02020404030301010803" pitchFamily="18" charset="0"/>
              </a:rPr>
            </a:br>
            <a:r>
              <a:rPr lang="ar-IQ" sz="9600" b="1" dirty="0" smtClean="0">
                <a:solidFill>
                  <a:schemeClr val="accent1"/>
                </a:solidFill>
                <a:latin typeface="Garamond" panose="02020404030301010803" pitchFamily="18" charset="0"/>
              </a:rPr>
              <a:t/>
            </a:r>
            <a:br>
              <a:rPr lang="ar-IQ"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FOR</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YOU</a:t>
            </a:r>
            <a:br>
              <a:rPr lang="en-US" sz="9600" b="1" dirty="0" smtClean="0">
                <a:solidFill>
                  <a:schemeClr val="accent1"/>
                </a:solidFill>
                <a:latin typeface="Garamond" panose="02020404030301010803" pitchFamily="18" charset="0"/>
              </a:rPr>
            </a:br>
            <a:r>
              <a:rPr lang="en-US" sz="9600" i="1" dirty="0" smtClean="0">
                <a:solidFill>
                  <a:schemeClr val="accent1"/>
                </a:solidFill>
                <a:latin typeface="Garamond" panose="02020404030301010803" pitchFamily="18" charset="0"/>
              </a:rPr>
              <a:t/>
            </a:r>
            <a:br>
              <a:rPr lang="en-US" sz="9600" i="1" dirty="0" smtClean="0">
                <a:solidFill>
                  <a:schemeClr val="accent1"/>
                </a:solidFill>
                <a:latin typeface="Garamond" panose="02020404030301010803" pitchFamily="18" charset="0"/>
              </a:rPr>
            </a:br>
            <a:r>
              <a:rPr lang="en-US" sz="9600" spc="300" dirty="0" smtClean="0">
                <a:latin typeface="Corbel" panose="020B0503020204020204" pitchFamily="34" charset="0"/>
              </a:rPr>
              <a:t/>
            </a:r>
            <a:br>
              <a:rPr lang="en-US" sz="9600" spc="300" dirty="0" smtClean="0">
                <a:latin typeface="Corbel" panose="020B0503020204020204" pitchFamily="34" charset="0"/>
              </a:rPr>
            </a:br>
            <a:endParaRPr lang="en-US" sz="8800" spc="300" dirty="0">
              <a:latin typeface="Corbel" panose="020B0503020204020204" pitchFamily="34" charset="0"/>
            </a:endParaRP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4328" b="4328"/>
          <a:stretch>
            <a:fillRect/>
          </a:stretch>
        </p:blipFill>
        <p:spPr>
          <a:xfrm rot="162495">
            <a:off x="1108174" y="807262"/>
            <a:ext cx="5918475" cy="5411077"/>
          </a:xfrm>
        </p:spPr>
      </p:pic>
    </p:spTree>
    <p:extLst>
      <p:ext uri="{BB962C8B-B14F-4D97-AF65-F5344CB8AC3E}">
        <p14:creationId xmlns:p14="http://schemas.microsoft.com/office/powerpoint/2010/main" val="250304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7988" y="111308"/>
            <a:ext cx="6955071" cy="936104"/>
          </a:xfrm>
          <a:prstGeom prst="flowChartTerminator">
            <a:avLst/>
          </a:prstGeom>
          <a:solidFill>
            <a:schemeClr val="bg2">
              <a:lumMod val="90000"/>
            </a:schemeClr>
          </a:solidFill>
          <a:ln>
            <a:solidFill>
              <a:srgbClr val="C00000"/>
            </a:solidFill>
          </a:ln>
        </p:spPr>
        <p:txBody>
          <a:bodyPr>
            <a:normAutofit fontScale="90000"/>
          </a:bodyPr>
          <a:lstStyle/>
          <a:p>
            <a:pPr algn="ctr"/>
            <a:r>
              <a:rPr lang="ar-IQ" sz="4800" b="1" dirty="0" smtClean="0">
                <a:solidFill>
                  <a:srgbClr val="C00000"/>
                </a:solidFill>
                <a:latin typeface="Times New Roman" panose="02020603050405020304" pitchFamily="18" charset="0"/>
                <a:cs typeface="Times New Roman" panose="02020603050405020304" pitchFamily="18" charset="0"/>
              </a:rPr>
              <a:t>1. قائمة </a:t>
            </a:r>
            <a:r>
              <a:rPr lang="ar-IQ" sz="4800" b="1" dirty="0">
                <a:solidFill>
                  <a:srgbClr val="C00000"/>
                </a:solidFill>
                <a:latin typeface="Times New Roman" panose="02020603050405020304" pitchFamily="18" charset="0"/>
                <a:cs typeface="Times New Roman" panose="02020603050405020304" pitchFamily="18" charset="0"/>
              </a:rPr>
              <a:t>أبدا </a:t>
            </a:r>
            <a:r>
              <a:rPr lang="en-US" sz="4800" b="1" dirty="0">
                <a:solidFill>
                  <a:srgbClr val="C00000"/>
                </a:solidFill>
                <a:latin typeface="Times New Roman" panose="02020603050405020304" pitchFamily="18" charset="0"/>
                <a:cs typeface="Times New Roman" panose="02020603050405020304" pitchFamily="18" charset="0"/>
              </a:rPr>
              <a:t>Start </a:t>
            </a:r>
            <a:r>
              <a:rPr lang="en-US" sz="4800" b="1" dirty="0" smtClean="0">
                <a:solidFill>
                  <a:srgbClr val="C00000"/>
                </a:solidFill>
                <a:latin typeface="Times New Roman" panose="02020603050405020304" pitchFamily="18" charset="0"/>
                <a:cs typeface="Times New Roman" panose="02020603050405020304" pitchFamily="18" charset="0"/>
              </a:rPr>
              <a:t>Menu</a:t>
            </a:r>
            <a:endParaRPr lang="ar-IQ" sz="4800" b="1" dirty="0">
              <a:solidFill>
                <a:srgbClr val="C00000"/>
              </a:solidFill>
            </a:endParaRPr>
          </a:p>
        </p:txBody>
      </p:sp>
      <p:sp>
        <p:nvSpPr>
          <p:cNvPr id="3" name="Content Placeholder 2"/>
          <p:cNvSpPr>
            <a:spLocks noGrp="1"/>
          </p:cNvSpPr>
          <p:nvPr>
            <p:ph idx="1"/>
          </p:nvPr>
        </p:nvSpPr>
        <p:spPr>
          <a:xfrm>
            <a:off x="4006180" y="1772816"/>
            <a:ext cx="4256486" cy="4127235"/>
          </a:xfrm>
          <a:solidFill>
            <a:schemeClr val="bg2">
              <a:lumMod val="90000"/>
            </a:schemeClr>
          </a:solidFill>
        </p:spPr>
        <p:txBody>
          <a:bodyPr>
            <a:normAutofit/>
          </a:bodyPr>
          <a:lstStyle/>
          <a:p>
            <a:pPr algn="just"/>
            <a:r>
              <a:rPr lang="ar-IQ" sz="2800" dirty="0" smtClean="0">
                <a:latin typeface="Times New Roman" panose="02020603050405020304" pitchFamily="18" charset="0"/>
                <a:cs typeface="Times New Roman" panose="02020603050405020304" pitchFamily="18" charset="0"/>
              </a:rPr>
              <a:t>هي احد اهم الأدوات المستخدمة في التعامل مع </a:t>
            </a:r>
            <a:r>
              <a:rPr lang="ar-IQ" sz="2800" dirty="0" smtClean="0">
                <a:solidFill>
                  <a:srgbClr val="0070C0"/>
                </a:solidFill>
                <a:latin typeface="Times New Roman" panose="02020603050405020304" pitchFamily="18" charset="0"/>
                <a:cs typeface="Times New Roman" panose="02020603050405020304" pitchFamily="18" charset="0"/>
              </a:rPr>
              <a:t>نظم الويندوز</a:t>
            </a:r>
            <a:r>
              <a:rPr lang="ar-IQ" sz="2800" dirty="0" smtClean="0">
                <a:latin typeface="Times New Roman" panose="02020603050405020304" pitchFamily="18" charset="0"/>
                <a:cs typeface="Times New Roman" panose="02020603050405020304" pitchFamily="18" charset="0"/>
              </a:rPr>
              <a:t>. حيث تسمح قائمة </a:t>
            </a:r>
            <a:r>
              <a:rPr lang="ar-IQ" sz="2800" dirty="0" smtClean="0">
                <a:solidFill>
                  <a:srgbClr val="0070C0"/>
                </a:solidFill>
                <a:latin typeface="Times New Roman" panose="02020603050405020304" pitchFamily="18" charset="0"/>
                <a:cs typeface="Times New Roman" panose="02020603050405020304" pitchFamily="18" charset="0"/>
              </a:rPr>
              <a:t>ابدأ</a:t>
            </a:r>
            <a:r>
              <a:rPr lang="ar-IQ" sz="2800" dirty="0" smtClean="0">
                <a:latin typeface="Times New Roman" panose="02020603050405020304" pitchFamily="18" charset="0"/>
                <a:cs typeface="Times New Roman" panose="02020603050405020304" pitchFamily="18" charset="0"/>
              </a:rPr>
              <a:t>  بفتح القوائم وتشغيل التطبيقات.</a:t>
            </a:r>
          </a:p>
          <a:p>
            <a:pPr algn="just"/>
            <a:r>
              <a:rPr lang="ar-IQ" sz="2800" dirty="0" smtClean="0">
                <a:latin typeface="Times New Roman" panose="02020603050405020304" pitchFamily="18" charset="0"/>
                <a:cs typeface="Times New Roman" panose="02020603050405020304" pitchFamily="18" charset="0"/>
              </a:rPr>
              <a:t>بالنقر على زر </a:t>
            </a:r>
            <a:r>
              <a:rPr lang="ar-IQ" sz="2800" dirty="0" smtClean="0">
                <a:solidFill>
                  <a:srgbClr val="0070C0"/>
                </a:solidFill>
                <a:latin typeface="Times New Roman" panose="02020603050405020304" pitchFamily="18" charset="0"/>
                <a:cs typeface="Times New Roman" panose="02020603050405020304" pitchFamily="18" charset="0"/>
              </a:rPr>
              <a:t>قائمة ابدأ </a:t>
            </a:r>
            <a:r>
              <a:rPr lang="en-US" sz="2800" dirty="0" smtClean="0">
                <a:solidFill>
                  <a:srgbClr val="0070C0"/>
                </a:solidFill>
                <a:latin typeface="Times New Roman" panose="02020603050405020304" pitchFamily="18" charset="0"/>
                <a:cs typeface="Times New Roman" panose="02020603050405020304" pitchFamily="18" charset="0"/>
              </a:rPr>
              <a:t>Start</a:t>
            </a:r>
            <a:r>
              <a:rPr lang="ar-IQ" sz="2800" dirty="0" smtClean="0">
                <a:latin typeface="Times New Roman" panose="02020603050405020304" pitchFamily="18" charset="0"/>
                <a:cs typeface="Times New Roman" panose="02020603050405020304" pitchFamily="18" charset="0"/>
              </a:rPr>
              <a:t> , سوف تظهر </a:t>
            </a:r>
            <a:r>
              <a:rPr lang="ar-IQ" sz="2800" dirty="0" smtClean="0">
                <a:solidFill>
                  <a:srgbClr val="0070C0"/>
                </a:solidFill>
                <a:latin typeface="Times New Roman" panose="02020603050405020304" pitchFamily="18" charset="0"/>
                <a:cs typeface="Times New Roman" panose="02020603050405020304" pitchFamily="18" charset="0"/>
              </a:rPr>
              <a:t>قائمة ابدأ </a:t>
            </a:r>
            <a:r>
              <a:rPr lang="ar-IQ" sz="2800" dirty="0" smtClean="0">
                <a:latin typeface="Times New Roman" panose="02020603050405020304" pitchFamily="18" charset="0"/>
                <a:cs typeface="Times New Roman" panose="02020603050405020304" pitchFamily="18" charset="0"/>
              </a:rPr>
              <a:t>التي يمكن من خلالها الدخول والاطلاع على البرامج والتطبيقات الموجودة (المثبتة) في الحاسوب.</a:t>
            </a:r>
            <a:endParaRPr lang="ar-IQ"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6469" y="1052736"/>
            <a:ext cx="3771900" cy="57691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8" y="1358561"/>
            <a:ext cx="3686175" cy="5499439"/>
          </a:xfrm>
          <a:prstGeom prst="rect">
            <a:avLst/>
          </a:prstGeom>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91252" b="100000" l="517" r="14729"/>
                    </a14:imgEffect>
                  </a14:imgLayer>
                </a14:imgProps>
              </a:ext>
              <a:ext uri="{28A0092B-C50C-407E-A947-70E740481C1C}">
                <a14:useLocalDpi xmlns:a14="http://schemas.microsoft.com/office/drawing/2010/main" val="0"/>
              </a:ext>
            </a:extLst>
          </a:blip>
          <a:srcRect l="1873" t="90926" r="88510" b="1218"/>
          <a:stretch/>
        </p:blipFill>
        <p:spPr>
          <a:xfrm>
            <a:off x="5523846" y="2564904"/>
            <a:ext cx="354542" cy="432048"/>
          </a:xfrm>
          <a:prstGeom prst="rect">
            <a:avLst/>
          </a:prstGeom>
        </p:spPr>
      </p:pic>
    </p:spTree>
    <p:extLst>
      <p:ext uri="{BB962C8B-B14F-4D97-AF65-F5344CB8AC3E}">
        <p14:creationId xmlns:p14="http://schemas.microsoft.com/office/powerpoint/2010/main" val="32224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828" y="1556793"/>
            <a:ext cx="10441160" cy="4615408"/>
          </a:xfrm>
        </p:spPr>
        <p:txBody>
          <a:bodyPr>
            <a:noAutofit/>
          </a:bodyPr>
          <a:lstStyle/>
          <a:p>
            <a:pPr algn="just"/>
            <a:r>
              <a:rPr lang="ar-IQ" sz="2800" dirty="0" smtClean="0">
                <a:latin typeface="Times New Roman" panose="02020603050405020304" pitchFamily="18" charset="0"/>
                <a:cs typeface="Times New Roman" panose="02020603050405020304" pitchFamily="18" charset="0"/>
              </a:rPr>
              <a:t>في </a:t>
            </a:r>
            <a:r>
              <a:rPr lang="ar-IQ" sz="2800" dirty="0" smtClean="0">
                <a:solidFill>
                  <a:srgbClr val="0070C0"/>
                </a:solidFill>
                <a:latin typeface="Times New Roman" panose="02020603050405020304" pitchFamily="18" charset="0"/>
                <a:cs typeface="Times New Roman" panose="02020603050405020304" pitchFamily="18" charset="0"/>
              </a:rPr>
              <a:t>اعلى الجانب الايسر </a:t>
            </a:r>
            <a:r>
              <a:rPr lang="ar-IQ" sz="2800" dirty="0" smtClean="0">
                <a:latin typeface="Times New Roman" panose="02020603050405020304" pitchFamily="18" charset="0"/>
                <a:cs typeface="Times New Roman" panose="02020603050405020304" pitchFamily="18" charset="0"/>
              </a:rPr>
              <a:t>من قائمة ابدأ توجد التطبيقات التي استخدمت مؤخراً من قبل المستخدم، ويوجد سهم اسود صغير بجانب اسم التطبيق يطهر اخر الملفات التي تم فتحها مع هذا التطبيق. </a:t>
            </a:r>
          </a:p>
          <a:p>
            <a:pPr algn="just"/>
            <a:r>
              <a:rPr lang="ar-IQ" sz="2800" dirty="0" smtClean="0">
                <a:latin typeface="Times New Roman" panose="02020603050405020304" pitchFamily="18" charset="0"/>
                <a:cs typeface="Times New Roman" panose="02020603050405020304" pitchFamily="18" charset="0"/>
              </a:rPr>
              <a:t>في </a:t>
            </a:r>
            <a:r>
              <a:rPr lang="ar-IQ" sz="2800" dirty="0" smtClean="0">
                <a:solidFill>
                  <a:srgbClr val="0070C0"/>
                </a:solidFill>
                <a:latin typeface="Times New Roman" panose="02020603050405020304" pitchFamily="18" charset="0"/>
                <a:cs typeface="Times New Roman" panose="02020603050405020304" pitchFamily="18" charset="0"/>
              </a:rPr>
              <a:t>نهاية الجانب الايسر تظهر:-</a:t>
            </a:r>
          </a:p>
          <a:p>
            <a:pPr marL="502920" indent="-457200" algn="just">
              <a:buFont typeface="+mj-lt"/>
              <a:buAutoNum type="arabicPeriod"/>
            </a:pPr>
            <a:r>
              <a:rPr lang="ar-IQ" sz="2800" dirty="0" smtClean="0">
                <a:solidFill>
                  <a:srgbClr val="0070C0"/>
                </a:solidFill>
                <a:latin typeface="Times New Roman" panose="02020603050405020304" pitchFamily="18" charset="0"/>
                <a:cs typeface="Times New Roman" panose="02020603050405020304" pitchFamily="18" charset="0"/>
              </a:rPr>
              <a:t>كافة البرامج </a:t>
            </a:r>
            <a:r>
              <a:rPr lang="en-US" sz="2800" dirty="0" smtClean="0">
                <a:solidFill>
                  <a:srgbClr val="0070C0"/>
                </a:solidFill>
                <a:latin typeface="Times New Roman" panose="02020603050405020304" pitchFamily="18" charset="0"/>
                <a:cs typeface="Times New Roman" panose="02020603050405020304" pitchFamily="18" charset="0"/>
              </a:rPr>
              <a:t>All Programs</a:t>
            </a:r>
            <a:r>
              <a:rPr lang="ar-IQ" sz="2800" dirty="0" smtClean="0">
                <a:solidFill>
                  <a:srgbClr val="0070C0"/>
                </a:solidFill>
                <a:latin typeface="Times New Roman" panose="02020603050405020304" pitchFamily="18" charset="0"/>
                <a:cs typeface="Times New Roman" panose="02020603050405020304" pitchFamily="18" charset="0"/>
              </a:rPr>
              <a:t>: </a:t>
            </a:r>
            <a:r>
              <a:rPr lang="ar-IQ" sz="2800" dirty="0" smtClean="0">
                <a:solidFill>
                  <a:schemeClr val="tx2"/>
                </a:solidFill>
                <a:latin typeface="Times New Roman" panose="02020603050405020304" pitchFamily="18" charset="0"/>
                <a:cs typeface="Times New Roman" panose="02020603050405020304" pitchFamily="18" charset="0"/>
              </a:rPr>
              <a:t>عند ضغط هذا الخيار تظهر قائمة منبثقة (تسمى هذه القوائم </a:t>
            </a:r>
            <a:r>
              <a:rPr lang="ar-IQ" sz="2800" dirty="0" smtClean="0">
                <a:solidFill>
                  <a:srgbClr val="C00000"/>
                </a:solidFill>
                <a:latin typeface="Times New Roman" panose="02020603050405020304" pitchFamily="18" charset="0"/>
                <a:cs typeface="Times New Roman" panose="02020603050405020304" pitchFamily="18" charset="0"/>
              </a:rPr>
              <a:t>بالقوائم المتتالية </a:t>
            </a:r>
            <a:r>
              <a:rPr lang="en-US" sz="2800" dirty="0" smtClean="0">
                <a:solidFill>
                  <a:srgbClr val="C00000"/>
                </a:solidFill>
                <a:latin typeface="Times New Roman" panose="02020603050405020304" pitchFamily="18" charset="0"/>
                <a:cs typeface="Times New Roman" panose="02020603050405020304" pitchFamily="18" charset="0"/>
              </a:rPr>
              <a:t>Cascading Menus</a:t>
            </a:r>
            <a:r>
              <a:rPr lang="ar-IQ" sz="2800" dirty="0" smtClean="0">
                <a:solidFill>
                  <a:schemeClr val="tx2"/>
                </a:solidFill>
                <a:latin typeface="Times New Roman" panose="02020603050405020304" pitchFamily="18" charset="0"/>
                <a:cs typeface="Times New Roman" panose="02020603050405020304" pitchFamily="18" charset="0"/>
              </a:rPr>
              <a:t>) تضم كل البرامج المثبتة في  الحاسوب والتي يمكن فتحها بضغط الزر الايسر للماوس.</a:t>
            </a:r>
          </a:p>
          <a:p>
            <a:pPr marL="502920" indent="-457200" algn="just">
              <a:buFont typeface="+mj-lt"/>
              <a:buAutoNum type="arabicPeriod"/>
            </a:pPr>
            <a:r>
              <a:rPr lang="ar-IQ" sz="2800" dirty="0" smtClean="0">
                <a:solidFill>
                  <a:srgbClr val="0070C0"/>
                </a:solidFill>
                <a:latin typeface="Times New Roman" panose="02020603050405020304" pitchFamily="18" charset="0"/>
                <a:cs typeface="Times New Roman" panose="02020603050405020304" pitchFamily="18" charset="0"/>
              </a:rPr>
              <a:t>حقل "البحث عن البرامج والملفات </a:t>
            </a:r>
            <a:r>
              <a:rPr lang="en-US" sz="2800" dirty="0" smtClean="0">
                <a:solidFill>
                  <a:srgbClr val="0070C0"/>
                </a:solidFill>
                <a:latin typeface="Times New Roman" panose="02020603050405020304" pitchFamily="18" charset="0"/>
                <a:cs typeface="Times New Roman" panose="02020603050405020304" pitchFamily="18" charset="0"/>
              </a:rPr>
              <a:t>Search Programs and Files</a:t>
            </a:r>
            <a:r>
              <a:rPr lang="ar-IQ" sz="2800" dirty="0" smtClean="0">
                <a:solidFill>
                  <a:srgbClr val="0070C0"/>
                </a:solidFill>
                <a:latin typeface="Times New Roman" panose="02020603050405020304" pitchFamily="18" charset="0"/>
                <a:cs typeface="Times New Roman" panose="02020603050405020304" pitchFamily="18" charset="0"/>
              </a:rPr>
              <a:t>" </a:t>
            </a:r>
            <a:r>
              <a:rPr lang="ar-IQ" sz="2800" dirty="0" smtClean="0">
                <a:solidFill>
                  <a:schemeClr val="tx2"/>
                </a:solidFill>
                <a:latin typeface="Times New Roman" panose="02020603050405020304" pitchFamily="18" charset="0"/>
                <a:cs typeface="Times New Roman" panose="02020603050405020304" pitchFamily="18" charset="0"/>
              </a:rPr>
              <a:t>وهو خيار لم يكن موجود في ويندوز اكس بي، اذ يتم الوصول الى الملفات والبرامج بمجرد ادخال الاسم او الحروف الأولى من اسمها.</a:t>
            </a:r>
          </a:p>
          <a:p>
            <a:pPr marL="45720" indent="0" algn="just">
              <a:buNone/>
            </a:pPr>
            <a:endParaRPr lang="ar-IQ" sz="2800" dirty="0" smtClean="0">
              <a:solidFill>
                <a:schemeClr val="tx2"/>
              </a:solidFill>
              <a:latin typeface="Times New Roman" panose="02020603050405020304" pitchFamily="18" charset="0"/>
              <a:cs typeface="Times New Roman" panose="02020603050405020304" pitchFamily="18" charset="0"/>
            </a:endParaRPr>
          </a:p>
          <a:p>
            <a:pPr marL="502920" indent="-457200" algn="just">
              <a:buFont typeface="+mj-lt"/>
              <a:buAutoNum type="arabicPeriod"/>
            </a:pPr>
            <a:endParaRPr lang="ar-IQ" sz="2800" dirty="0">
              <a:solidFill>
                <a:srgbClr val="0070C0"/>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2710036" y="188640"/>
            <a:ext cx="6955071" cy="936104"/>
          </a:xfrm>
          <a:prstGeom prst="flowChartTerminator">
            <a:avLst/>
          </a:prstGeom>
          <a:solidFill>
            <a:schemeClr val="bg2">
              <a:lumMod val="90000"/>
            </a:schemeClr>
          </a:solidFill>
          <a:ln>
            <a:solidFill>
              <a:srgbClr val="C00000"/>
            </a:solidFill>
          </a:ln>
        </p:spPr>
        <p:txBody>
          <a:bodyPr>
            <a:normAutofit fontScale="90000"/>
          </a:bodyPr>
          <a:lstStyle/>
          <a:p>
            <a:pPr algn="ctr"/>
            <a:r>
              <a:rPr lang="ar-IQ" sz="4800" b="1" dirty="0" smtClean="0">
                <a:solidFill>
                  <a:srgbClr val="C00000"/>
                </a:solidFill>
                <a:latin typeface="Times New Roman" panose="02020603050405020304" pitchFamily="18" charset="0"/>
                <a:cs typeface="Times New Roman" panose="02020603050405020304" pitchFamily="18" charset="0"/>
              </a:rPr>
              <a:t>1. قائمة </a:t>
            </a:r>
            <a:r>
              <a:rPr lang="ar-IQ" sz="4800" b="1" dirty="0">
                <a:solidFill>
                  <a:srgbClr val="C00000"/>
                </a:solidFill>
                <a:latin typeface="Times New Roman" panose="02020603050405020304" pitchFamily="18" charset="0"/>
                <a:cs typeface="Times New Roman" panose="02020603050405020304" pitchFamily="18" charset="0"/>
              </a:rPr>
              <a:t>أبدا </a:t>
            </a:r>
            <a:r>
              <a:rPr lang="en-US" sz="4800" b="1" dirty="0">
                <a:solidFill>
                  <a:srgbClr val="C00000"/>
                </a:solidFill>
                <a:latin typeface="Times New Roman" panose="02020603050405020304" pitchFamily="18" charset="0"/>
                <a:cs typeface="Times New Roman" panose="02020603050405020304" pitchFamily="18" charset="0"/>
              </a:rPr>
              <a:t>Start </a:t>
            </a:r>
            <a:r>
              <a:rPr lang="en-US" sz="4800" b="1" dirty="0" smtClean="0">
                <a:solidFill>
                  <a:srgbClr val="C00000"/>
                </a:solidFill>
                <a:latin typeface="Times New Roman" panose="02020603050405020304" pitchFamily="18" charset="0"/>
                <a:cs typeface="Times New Roman" panose="02020603050405020304" pitchFamily="18" charset="0"/>
              </a:rPr>
              <a:t>Menu</a:t>
            </a:r>
            <a:endParaRPr lang="ar-IQ" sz="4800" b="1" dirty="0">
              <a:solidFill>
                <a:srgbClr val="C00000"/>
              </a:solidFill>
            </a:endParaRPr>
          </a:p>
        </p:txBody>
      </p:sp>
    </p:spTree>
    <p:extLst>
      <p:ext uri="{BB962C8B-B14F-4D97-AF65-F5344CB8AC3E}">
        <p14:creationId xmlns:p14="http://schemas.microsoft.com/office/powerpoint/2010/main" val="868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2364" y="2246890"/>
            <a:ext cx="5436098" cy="4039344"/>
          </a:xfrm>
        </p:spPr>
        <p:txBody>
          <a:bodyPr>
            <a:normAutofit/>
          </a:bodyPr>
          <a:lstStyle/>
          <a:p>
            <a:pPr algn="just"/>
            <a:r>
              <a:rPr lang="ar-IQ" sz="2800" dirty="0" smtClean="0">
                <a:solidFill>
                  <a:srgbClr val="0070C0"/>
                </a:solidFill>
                <a:latin typeface="Times New Roman" panose="02020603050405020304" pitchFamily="18" charset="0"/>
                <a:cs typeface="Times New Roman" panose="02020603050405020304" pitchFamily="18" charset="0"/>
              </a:rPr>
              <a:t>اما الجانب الأيمن من قائمة ابدأ </a:t>
            </a:r>
            <a:r>
              <a:rPr lang="ar-IQ" sz="2800" dirty="0" smtClean="0">
                <a:latin typeface="Times New Roman" panose="02020603050405020304" pitchFamily="18" charset="0"/>
                <a:cs typeface="Times New Roman" panose="02020603050405020304" pitchFamily="18" charset="0"/>
              </a:rPr>
              <a:t>فهي تسمح بالوصول الى مجلدات ويندوز (</a:t>
            </a:r>
            <a:r>
              <a:rPr lang="ar-IQ" sz="2800" dirty="0" smtClean="0">
                <a:solidFill>
                  <a:srgbClr val="C00000"/>
                </a:solidFill>
                <a:latin typeface="Times New Roman" panose="02020603050405020304" pitchFamily="18" charset="0"/>
                <a:cs typeface="Times New Roman" panose="02020603050405020304" pitchFamily="18" charset="0"/>
              </a:rPr>
              <a:t>المستندات </a:t>
            </a:r>
            <a:r>
              <a:rPr lang="en-US" sz="2800" dirty="0" smtClean="0">
                <a:solidFill>
                  <a:srgbClr val="C00000"/>
                </a:solidFill>
                <a:latin typeface="Times New Roman" panose="02020603050405020304" pitchFamily="18" charset="0"/>
                <a:cs typeface="Times New Roman" panose="02020603050405020304" pitchFamily="18" charset="0"/>
              </a:rPr>
              <a:t>Documents</a:t>
            </a:r>
            <a:r>
              <a:rPr lang="ar-IQ" sz="2800" dirty="0" smtClean="0">
                <a:solidFill>
                  <a:srgbClr val="C00000"/>
                </a:solidFill>
                <a:latin typeface="Times New Roman" panose="02020603050405020304" pitchFamily="18" charset="0"/>
                <a:cs typeface="Times New Roman" panose="02020603050405020304" pitchFamily="18" charset="0"/>
              </a:rPr>
              <a:t>، الحصول على المساعدة والدعم </a:t>
            </a:r>
            <a:r>
              <a:rPr lang="en-US" sz="2800" dirty="0" smtClean="0">
                <a:solidFill>
                  <a:srgbClr val="C00000"/>
                </a:solidFill>
                <a:latin typeface="Times New Roman" panose="02020603050405020304" pitchFamily="18" charset="0"/>
                <a:cs typeface="Times New Roman" panose="02020603050405020304" pitchFamily="18" charset="0"/>
              </a:rPr>
              <a:t>Help and Support</a:t>
            </a:r>
            <a:r>
              <a:rPr lang="ar-IQ" sz="2800" dirty="0" smtClean="0">
                <a:solidFill>
                  <a:srgbClr val="C00000"/>
                </a:solidFill>
                <a:latin typeface="Times New Roman" panose="02020603050405020304" pitchFamily="18" charset="0"/>
                <a:cs typeface="Times New Roman" panose="02020603050405020304" pitchFamily="18" charset="0"/>
              </a:rPr>
              <a:t>، الحاسوب </a:t>
            </a:r>
            <a:r>
              <a:rPr lang="en-US" sz="2800" dirty="0" smtClean="0">
                <a:solidFill>
                  <a:srgbClr val="C00000"/>
                </a:solidFill>
                <a:latin typeface="Times New Roman" panose="02020603050405020304" pitchFamily="18" charset="0"/>
                <a:cs typeface="Times New Roman" panose="02020603050405020304" pitchFamily="18" charset="0"/>
              </a:rPr>
              <a:t>Computer</a:t>
            </a:r>
            <a:r>
              <a:rPr lang="ar-IQ" sz="2800" dirty="0" smtClean="0">
                <a:solidFill>
                  <a:srgbClr val="C00000"/>
                </a:solidFill>
                <a:latin typeface="Times New Roman" panose="02020603050405020304" pitchFamily="18" charset="0"/>
                <a:cs typeface="Times New Roman" panose="02020603050405020304" pitchFamily="18" charset="0"/>
              </a:rPr>
              <a:t>، العاب </a:t>
            </a:r>
            <a:r>
              <a:rPr lang="en-US" sz="2800" dirty="0" smtClean="0">
                <a:solidFill>
                  <a:srgbClr val="C00000"/>
                </a:solidFill>
                <a:latin typeface="Times New Roman" panose="02020603050405020304" pitchFamily="18" charset="0"/>
                <a:cs typeface="Times New Roman" panose="02020603050405020304" pitchFamily="18" charset="0"/>
              </a:rPr>
              <a:t>Games</a:t>
            </a:r>
            <a:r>
              <a:rPr lang="ar-IQ" sz="2800" dirty="0" smtClean="0">
                <a:solidFill>
                  <a:srgbClr val="C00000"/>
                </a:solidFill>
                <a:latin typeface="Times New Roman" panose="02020603050405020304" pitchFamily="18" charset="0"/>
                <a:cs typeface="Times New Roman" panose="02020603050405020304" pitchFamily="18" charset="0"/>
              </a:rPr>
              <a:t>،لوحة التحكم </a:t>
            </a:r>
            <a:r>
              <a:rPr lang="en-US" sz="2800" dirty="0" smtClean="0">
                <a:solidFill>
                  <a:srgbClr val="C00000"/>
                </a:solidFill>
                <a:latin typeface="Times New Roman" panose="02020603050405020304" pitchFamily="18" charset="0"/>
                <a:cs typeface="Times New Roman" panose="02020603050405020304" pitchFamily="18" charset="0"/>
              </a:rPr>
              <a:t>Control Panel</a:t>
            </a:r>
            <a:r>
              <a:rPr lang="ar-IQ" sz="2800" dirty="0" smtClean="0">
                <a:solidFill>
                  <a:srgbClr val="C00000"/>
                </a:solidFill>
                <a:latin typeface="Times New Roman" panose="02020603050405020304" pitchFamily="18" charset="0"/>
                <a:cs typeface="Times New Roman" panose="02020603050405020304" pitchFamily="18" charset="0"/>
              </a:rPr>
              <a:t>) </a:t>
            </a:r>
            <a:endParaRPr lang="ar-IQ" sz="2800" dirty="0">
              <a:solidFill>
                <a:srgbClr val="C00000"/>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710036" y="188640"/>
            <a:ext cx="6955071" cy="936104"/>
          </a:xfrm>
          <a:prstGeom prst="flowChartTerminator">
            <a:avLst/>
          </a:prstGeom>
          <a:solidFill>
            <a:schemeClr val="bg2">
              <a:lumMod val="90000"/>
            </a:schemeClr>
          </a:solidFill>
          <a:ln>
            <a:solidFill>
              <a:srgbClr val="C00000"/>
            </a:solidFill>
          </a:ln>
        </p:spPr>
        <p:txBody>
          <a:bodyPr>
            <a:normAutofit fontScale="90000"/>
          </a:bodyPr>
          <a:lstStyle/>
          <a:p>
            <a:pPr algn="ctr"/>
            <a:r>
              <a:rPr lang="ar-IQ" sz="4800" b="1" dirty="0" smtClean="0">
                <a:solidFill>
                  <a:srgbClr val="C00000"/>
                </a:solidFill>
                <a:latin typeface="Times New Roman" panose="02020603050405020304" pitchFamily="18" charset="0"/>
                <a:cs typeface="Times New Roman" panose="02020603050405020304" pitchFamily="18" charset="0"/>
              </a:rPr>
              <a:t>1. قائمة </a:t>
            </a:r>
            <a:r>
              <a:rPr lang="ar-IQ" sz="4800" b="1" dirty="0">
                <a:solidFill>
                  <a:srgbClr val="C00000"/>
                </a:solidFill>
                <a:latin typeface="Times New Roman" panose="02020603050405020304" pitchFamily="18" charset="0"/>
                <a:cs typeface="Times New Roman" panose="02020603050405020304" pitchFamily="18" charset="0"/>
              </a:rPr>
              <a:t>أبدا </a:t>
            </a:r>
            <a:r>
              <a:rPr lang="en-US" sz="4800" b="1" dirty="0">
                <a:solidFill>
                  <a:srgbClr val="C00000"/>
                </a:solidFill>
                <a:latin typeface="Times New Roman" panose="02020603050405020304" pitchFamily="18" charset="0"/>
                <a:cs typeface="Times New Roman" panose="02020603050405020304" pitchFamily="18" charset="0"/>
              </a:rPr>
              <a:t>Start </a:t>
            </a:r>
            <a:r>
              <a:rPr lang="en-US" sz="4800" b="1" dirty="0" smtClean="0">
                <a:solidFill>
                  <a:srgbClr val="C00000"/>
                </a:solidFill>
                <a:latin typeface="Times New Roman" panose="02020603050405020304" pitchFamily="18" charset="0"/>
                <a:cs typeface="Times New Roman" panose="02020603050405020304" pitchFamily="18" charset="0"/>
              </a:rPr>
              <a:t>Menu</a:t>
            </a:r>
            <a:endParaRPr lang="ar-IQ" sz="4800" b="1" dirty="0">
              <a:solidFill>
                <a:srgbClr val="C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12" y="1495159"/>
            <a:ext cx="4752528" cy="5174201"/>
          </a:xfrm>
          <a:prstGeom prst="rect">
            <a:avLst/>
          </a:prstGeom>
        </p:spPr>
      </p:pic>
    </p:spTree>
    <p:extLst>
      <p:ext uri="{BB962C8B-B14F-4D97-AF65-F5344CB8AC3E}">
        <p14:creationId xmlns:p14="http://schemas.microsoft.com/office/powerpoint/2010/main" val="416767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877664"/>
          </a:xfrm>
        </p:spPr>
        <p:txBody>
          <a:bodyPr>
            <a:normAutofit/>
          </a:bodyPr>
          <a:lstStyle/>
          <a:p>
            <a:pPr algn="ctr"/>
            <a:r>
              <a:rPr lang="ar-IQ" sz="4800" b="1" dirty="0" smtClean="0">
                <a:latin typeface="Times New Roman" panose="02020603050405020304" pitchFamily="18" charset="0"/>
                <a:cs typeface="Times New Roman" panose="02020603050405020304" pitchFamily="18" charset="0"/>
              </a:rPr>
              <a:t>تشغيل الحاسوب</a:t>
            </a:r>
            <a:endParaRPr lang="ar-IQ"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86256" y="1935702"/>
            <a:ext cx="9144000" cy="4025081"/>
          </a:xfrm>
        </p:spPr>
        <p:txBody>
          <a:bodyPr>
            <a:normAutofit/>
          </a:bodyPr>
          <a:lstStyle/>
          <a:p>
            <a:pPr algn="just">
              <a:lnSpc>
                <a:spcPct val="150000"/>
              </a:lnSpc>
            </a:pPr>
            <a:r>
              <a:rPr lang="ar-IQ" sz="2800" dirty="0" smtClean="0">
                <a:latin typeface="Times New Roman" panose="02020603050405020304" pitchFamily="18" charset="0"/>
                <a:cs typeface="Times New Roman" panose="02020603050405020304" pitchFamily="18" charset="0"/>
              </a:rPr>
              <a:t>يتم تشغيل الحاسوب من خلال زر التشغيل </a:t>
            </a:r>
            <a:r>
              <a:rPr lang="en-US" sz="2800" dirty="0" smtClean="0">
                <a:latin typeface="Times New Roman" panose="02020603050405020304" pitchFamily="18" charset="0"/>
                <a:cs typeface="Times New Roman" panose="02020603050405020304" pitchFamily="18" charset="0"/>
              </a:rPr>
              <a:t>Power</a:t>
            </a:r>
            <a:r>
              <a:rPr lang="ar-IQ" sz="2800" dirty="0" smtClean="0">
                <a:latin typeface="Times New Roman" panose="02020603050405020304" pitchFamily="18" charset="0"/>
                <a:cs typeface="Times New Roman" panose="02020603050405020304" pitchFamily="18" charset="0"/>
              </a:rPr>
              <a:t>          في الحاسوب (سواء كان الحاسوب مكتبي او محمول)، وزر تشغيل الشاشة اذا كان الحاسوب مكتبي </a:t>
            </a:r>
            <a:endParaRPr lang="ar-IQ"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1439" b="100000" l="10000" r="90000"/>
                    </a14:imgEffect>
                  </a14:imgLayer>
                </a14:imgProps>
              </a:ext>
              <a:ext uri="{28A0092B-C50C-407E-A947-70E740481C1C}">
                <a14:useLocalDpi xmlns:a14="http://schemas.microsoft.com/office/drawing/2010/main" val="0"/>
              </a:ext>
            </a:extLst>
          </a:blip>
          <a:srcRect t="1963"/>
          <a:stretch/>
        </p:blipFill>
        <p:spPr>
          <a:xfrm flipH="1">
            <a:off x="4150196" y="2132856"/>
            <a:ext cx="640311" cy="50405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9690" y="4494018"/>
            <a:ext cx="1950720" cy="109728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2572" y="4225490"/>
            <a:ext cx="2743200" cy="166687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8440" y="4213983"/>
            <a:ext cx="2381250" cy="1657350"/>
          </a:xfrm>
          <a:prstGeom prst="rect">
            <a:avLst/>
          </a:prstGeom>
        </p:spPr>
      </p:pic>
      <p:sp>
        <p:nvSpPr>
          <p:cNvPr id="8" name="TextBox 7"/>
          <p:cNvSpPr txBox="1"/>
          <p:nvPr/>
        </p:nvSpPr>
        <p:spPr>
          <a:xfrm>
            <a:off x="2205980" y="6172200"/>
            <a:ext cx="3456384" cy="369332"/>
          </a:xfrm>
          <a:prstGeom prst="rect">
            <a:avLst/>
          </a:prstGeom>
          <a:noFill/>
        </p:spPr>
        <p:txBody>
          <a:bodyPr wrap="square" rtlCol="1">
            <a:spAutoFit/>
          </a:bodyPr>
          <a:lstStyle/>
          <a:p>
            <a:r>
              <a:rPr lang="ar-IQ" dirty="0" smtClean="0"/>
              <a:t>زر التشغيل في الحاسوب المحمول</a:t>
            </a:r>
            <a:endParaRPr lang="ar-IQ" dirty="0"/>
          </a:p>
        </p:txBody>
      </p:sp>
      <p:sp>
        <p:nvSpPr>
          <p:cNvPr id="9" name="TextBox 8"/>
          <p:cNvSpPr txBox="1"/>
          <p:nvPr/>
        </p:nvSpPr>
        <p:spPr>
          <a:xfrm>
            <a:off x="7332028" y="6050234"/>
            <a:ext cx="3456384" cy="369332"/>
          </a:xfrm>
          <a:prstGeom prst="rect">
            <a:avLst/>
          </a:prstGeom>
          <a:noFill/>
        </p:spPr>
        <p:txBody>
          <a:bodyPr wrap="square" rtlCol="1">
            <a:spAutoFit/>
          </a:bodyPr>
          <a:lstStyle/>
          <a:p>
            <a:r>
              <a:rPr lang="ar-IQ" dirty="0" smtClean="0"/>
              <a:t>زر التشغيل في الحاسوب المكتبي</a:t>
            </a:r>
            <a:endParaRPr lang="ar-IQ" dirty="0"/>
          </a:p>
        </p:txBody>
      </p:sp>
    </p:spTree>
    <p:extLst>
      <p:ext uri="{BB962C8B-B14F-4D97-AF65-F5344CB8AC3E}">
        <p14:creationId xmlns:p14="http://schemas.microsoft.com/office/powerpoint/2010/main" val="29342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805656"/>
          </a:xfrm>
        </p:spPr>
        <p:txBody>
          <a:bodyPr>
            <a:normAutofit/>
          </a:bodyPr>
          <a:lstStyle/>
          <a:p>
            <a:pPr algn="ctr"/>
            <a:r>
              <a:rPr lang="ar-IQ" sz="4800" b="1" dirty="0" smtClean="0">
                <a:latin typeface="Times New Roman" panose="02020603050405020304" pitchFamily="18" charset="0"/>
                <a:cs typeface="Times New Roman" panose="02020603050405020304" pitchFamily="18" charset="0"/>
              </a:rPr>
              <a:t>إيقاف </a:t>
            </a:r>
            <a:r>
              <a:rPr lang="ar-IQ" sz="4800" b="1" dirty="0">
                <a:latin typeface="Times New Roman" panose="02020603050405020304" pitchFamily="18" charset="0"/>
                <a:cs typeface="Times New Roman" panose="02020603050405020304" pitchFamily="18" charset="0"/>
              </a:rPr>
              <a:t>تشغيل الحاسوب</a:t>
            </a:r>
            <a:endParaRPr lang="ar-IQ"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4414" y="1988840"/>
            <a:ext cx="4896544" cy="4738265"/>
          </a:xfrm>
        </p:spPr>
        <p:txBody>
          <a:bodyPr>
            <a:normAutofit/>
          </a:bodyPr>
          <a:lstStyle/>
          <a:p>
            <a:pPr algn="just"/>
            <a:r>
              <a:rPr lang="ar-IQ" sz="2800" dirty="0" smtClean="0">
                <a:latin typeface="Times New Roman" panose="02020603050405020304" pitchFamily="18" charset="0"/>
                <a:cs typeface="Times New Roman" panose="02020603050405020304" pitchFamily="18" charset="0"/>
              </a:rPr>
              <a:t>ويقصد به توقف الحاسوب عن العمل. </a:t>
            </a:r>
          </a:p>
          <a:p>
            <a:pPr algn="just"/>
            <a:r>
              <a:rPr lang="ar-IQ" sz="2800" dirty="0" smtClean="0">
                <a:latin typeface="Times New Roman" panose="02020603050405020304" pitchFamily="18" charset="0"/>
                <a:cs typeface="Times New Roman" panose="02020603050405020304" pitchFamily="18" charset="0"/>
              </a:rPr>
              <a:t>يظهر في الركن السفلي من قائمة ابدأ عند النقر فوق </a:t>
            </a:r>
            <a:r>
              <a:rPr lang="ar-IQ" sz="2800" dirty="0" smtClean="0">
                <a:solidFill>
                  <a:srgbClr val="0070C0"/>
                </a:solidFill>
                <a:latin typeface="Times New Roman" panose="02020603050405020304" pitchFamily="18" charset="0"/>
                <a:cs typeface="Times New Roman" panose="02020603050405020304" pitchFamily="18" charset="0"/>
              </a:rPr>
              <a:t>زر إيقاف التشغيل </a:t>
            </a:r>
            <a:r>
              <a:rPr lang="en-US" sz="2800" dirty="0" smtClean="0">
                <a:solidFill>
                  <a:srgbClr val="0070C0"/>
                </a:solidFill>
                <a:latin typeface="Times New Roman" panose="02020603050405020304" pitchFamily="18" charset="0"/>
                <a:cs typeface="Times New Roman" panose="02020603050405020304" pitchFamily="18" charset="0"/>
              </a:rPr>
              <a:t>Shut down</a:t>
            </a:r>
            <a:r>
              <a:rPr lang="ar-IQ" sz="2800" dirty="0" smtClean="0">
                <a:solidFill>
                  <a:srgbClr val="0070C0"/>
                </a:solidFill>
                <a:latin typeface="Times New Roman" panose="02020603050405020304" pitchFamily="18" charset="0"/>
                <a:cs typeface="Times New Roman" panose="02020603050405020304" pitchFamily="18" charset="0"/>
              </a:rPr>
              <a:t> </a:t>
            </a:r>
            <a:r>
              <a:rPr lang="ar-IQ" sz="2800" dirty="0" smtClean="0">
                <a:latin typeface="Times New Roman" panose="02020603050405020304" pitchFamily="18" charset="0"/>
                <a:cs typeface="Times New Roman" panose="02020603050405020304" pitchFamily="18" charset="0"/>
              </a:rPr>
              <a:t>يقوم الحاسوب بإغلاق كافة البرامج المفتوحة وإيقاف تشغيل الحاسوب. </a:t>
            </a:r>
            <a:endParaRPr lang="ar-IQ"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20" y="1643063"/>
            <a:ext cx="5019675" cy="4286250"/>
          </a:xfrm>
          <a:prstGeom prst="rect">
            <a:avLst/>
          </a:prstGeom>
        </p:spPr>
      </p:pic>
    </p:spTree>
    <p:extLst>
      <p:ext uri="{BB962C8B-B14F-4D97-AF65-F5344CB8AC3E}">
        <p14:creationId xmlns:p14="http://schemas.microsoft.com/office/powerpoint/2010/main" val="68146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11"/>
          <p:cNvSpPr>
            <a:spLocks noChangeArrowheads="1"/>
          </p:cNvSpPr>
          <p:nvPr/>
        </p:nvSpPr>
        <p:spPr bwMode="auto">
          <a:xfrm>
            <a:off x="1485900" y="498186"/>
            <a:ext cx="950834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r>
              <a:rPr lang="ar-YE" sz="3200" b="1" dirty="0">
                <a:solidFill>
                  <a:srgbClr val="00B0F0"/>
                </a:solidFill>
                <a:latin typeface="Times New Roman" panose="02020603050405020304" pitchFamily="18" charset="0"/>
                <a:cs typeface="Times New Roman" panose="02020603050405020304" pitchFamily="18" charset="0"/>
              </a:rPr>
              <a:t>إنهاء العمل الأمن: </a:t>
            </a:r>
            <a:r>
              <a:rPr lang="ar-YE" sz="3200" b="1" dirty="0">
                <a:latin typeface="Times New Roman" panose="02020603050405020304" pitchFamily="18" charset="0"/>
                <a:cs typeface="Times New Roman" panose="02020603050405020304" pitchFamily="18" charset="0"/>
              </a:rPr>
              <a:t>لإنهاء العمل على نظام التشغيل (</a:t>
            </a:r>
            <a:r>
              <a:rPr lang="ar-YE" sz="3200" b="1" dirty="0">
                <a:solidFill>
                  <a:srgbClr val="00B0F0"/>
                </a:solidFill>
                <a:latin typeface="Times New Roman" panose="02020603050405020304" pitchFamily="18" charset="0"/>
                <a:cs typeface="Times New Roman" panose="02020603050405020304" pitchFamily="18" charset="0"/>
              </a:rPr>
              <a:t>ويندوز 7</a:t>
            </a:r>
            <a:r>
              <a:rPr lang="ar-YE" sz="3200" b="1" dirty="0">
                <a:latin typeface="Times New Roman" panose="02020603050405020304" pitchFamily="18" charset="0"/>
                <a:cs typeface="Times New Roman" panose="02020603050405020304" pitchFamily="18" charset="0"/>
              </a:rPr>
              <a:t>) بطريقة صحيحة و</a:t>
            </a:r>
            <a:r>
              <a:rPr lang="ar-SA" sz="3200" b="1" dirty="0">
                <a:latin typeface="Times New Roman" panose="02020603050405020304" pitchFamily="18" charset="0"/>
                <a:cs typeface="Times New Roman" panose="02020603050405020304" pitchFamily="18" charset="0"/>
              </a:rPr>
              <a:t>آمنة</a:t>
            </a:r>
            <a:r>
              <a:rPr lang="ar-YE" sz="3200" b="1" dirty="0">
                <a:latin typeface="Times New Roman" panose="02020603050405020304" pitchFamily="18" charset="0"/>
                <a:cs typeface="Times New Roman" panose="02020603050405020304" pitchFamily="18" charset="0"/>
              </a:rPr>
              <a:t>, </a:t>
            </a:r>
            <a:r>
              <a:rPr lang="ar-YE" sz="3200" b="1" dirty="0">
                <a:solidFill>
                  <a:srgbClr val="00B0F0"/>
                </a:solidFill>
                <a:latin typeface="Times New Roman" panose="02020603050405020304" pitchFamily="18" charset="0"/>
                <a:cs typeface="Times New Roman" panose="02020603050405020304" pitchFamily="18" charset="0"/>
              </a:rPr>
              <a:t>اتبع الإرشادات التالية:</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20" y="1575405"/>
            <a:ext cx="3816424" cy="289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مستطيل 12"/>
          <p:cNvSpPr>
            <a:spLocks noChangeArrowheads="1"/>
          </p:cNvSpPr>
          <p:nvPr/>
        </p:nvSpPr>
        <p:spPr bwMode="auto">
          <a:xfrm>
            <a:off x="4582244" y="1869536"/>
            <a:ext cx="642337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r>
              <a:rPr lang="ar-SA" sz="2400" b="1" dirty="0">
                <a:latin typeface="Times New Roman" panose="02020603050405020304" pitchFamily="18" charset="0"/>
                <a:cs typeface="Times New Roman" panose="02020603050405020304" pitchFamily="18" charset="0"/>
              </a:rPr>
              <a:t>1</a:t>
            </a:r>
            <a:r>
              <a:rPr lang="ar-YE" sz="2400" b="1" dirty="0">
                <a:latin typeface="Times New Roman" panose="02020603050405020304" pitchFamily="18" charset="0"/>
                <a:cs typeface="Times New Roman" panose="02020603050405020304" pitchFamily="18" charset="0"/>
              </a:rPr>
              <a:t>.أغلق كافة التطبيقات الفاعلة على النظام.</a:t>
            </a:r>
          </a:p>
          <a:p>
            <a:pPr algn="just" rtl="1" eaLnBrk="1" hangingPunct="1"/>
            <a:r>
              <a:rPr lang="ar-YE" sz="2400" b="1" dirty="0">
                <a:latin typeface="Times New Roman" panose="02020603050405020304" pitchFamily="18" charset="0"/>
                <a:cs typeface="Times New Roman" panose="02020603050405020304" pitchFamily="18" charset="0"/>
              </a:rPr>
              <a:t>2.انقر على زر (</a:t>
            </a:r>
            <a:r>
              <a:rPr lang="ar-YE" sz="2400" b="1" dirty="0">
                <a:solidFill>
                  <a:srgbClr val="00B0F0"/>
                </a:solidFill>
                <a:latin typeface="Times New Roman" panose="02020603050405020304" pitchFamily="18" charset="0"/>
                <a:cs typeface="Times New Roman" panose="02020603050405020304" pitchFamily="18" charset="0"/>
              </a:rPr>
              <a:t>ابدأ</a:t>
            </a:r>
            <a:r>
              <a:rPr lang="ar-YE" sz="2400" b="1" dirty="0">
                <a:latin typeface="Times New Roman" panose="02020603050405020304" pitchFamily="18" charset="0"/>
                <a:cs typeface="Times New Roman" panose="02020603050405020304" pitchFamily="18" charset="0"/>
              </a:rPr>
              <a:t>) للوصول لقائمة الخيارات.</a:t>
            </a:r>
          </a:p>
          <a:p>
            <a:pPr algn="just" rtl="1" eaLnBrk="1" hangingPunct="1"/>
            <a:r>
              <a:rPr lang="ar-YE" sz="2400" b="1" dirty="0">
                <a:latin typeface="Times New Roman" panose="02020603050405020304" pitchFamily="18" charset="0"/>
                <a:cs typeface="Times New Roman" panose="02020603050405020304" pitchFamily="18" charset="0"/>
              </a:rPr>
              <a:t>3.انقر على زر (</a:t>
            </a:r>
            <a:r>
              <a:rPr lang="ar-YE" sz="2400" b="1" dirty="0">
                <a:solidFill>
                  <a:srgbClr val="00B0F0"/>
                </a:solidFill>
                <a:latin typeface="Times New Roman" panose="02020603050405020304" pitchFamily="18" charset="0"/>
                <a:cs typeface="Times New Roman" panose="02020603050405020304" pitchFamily="18" charset="0"/>
              </a:rPr>
              <a:t>إيقاف التشغيل</a:t>
            </a:r>
            <a:r>
              <a:rPr lang="ar-YE" sz="2400" b="1" dirty="0">
                <a:latin typeface="Times New Roman" panose="02020603050405020304" pitchFamily="18" charset="0"/>
                <a:cs typeface="Times New Roman" panose="02020603050405020304" pitchFamily="18" charset="0"/>
              </a:rPr>
              <a:t>) .</a:t>
            </a:r>
          </a:p>
          <a:p>
            <a:pPr algn="just" rtl="1" eaLnBrk="1" hangingPunct="1"/>
            <a:r>
              <a:rPr lang="ar-YE" sz="2400" b="1" dirty="0">
                <a:latin typeface="Times New Roman" panose="02020603050405020304" pitchFamily="18" charset="0"/>
                <a:cs typeface="Times New Roman" panose="02020603050405020304" pitchFamily="18" charset="0"/>
              </a:rPr>
              <a:t>4.انتظر قليلاً ليتم إغلاق الجهاز تلقائياً مع الاحتفاظ بكافة التعريفات والتعديلات التي تم إجراؤها من قبل المستخدم على بيئة النظام. </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883" y="4177860"/>
            <a:ext cx="4320480" cy="240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مستطيل 13"/>
          <p:cNvSpPr>
            <a:spLocks noChangeArrowheads="1"/>
          </p:cNvSpPr>
          <p:nvPr/>
        </p:nvSpPr>
        <p:spPr bwMode="auto">
          <a:xfrm>
            <a:off x="1485900" y="4673607"/>
            <a:ext cx="5273983" cy="13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r>
              <a:rPr lang="ar-SA" sz="2400" b="1" dirty="0">
                <a:latin typeface="Times New Roman" panose="02020603050405020304" pitchFamily="18" charset="0"/>
                <a:cs typeface="Times New Roman" panose="02020603050405020304" pitchFamily="18" charset="0"/>
              </a:rPr>
              <a:t>5</a:t>
            </a:r>
            <a:r>
              <a:rPr lang="ar-YE" sz="2400" b="1" dirty="0">
                <a:latin typeface="Times New Roman" panose="02020603050405020304" pitchFamily="18" charset="0"/>
                <a:cs typeface="Times New Roman" panose="02020603050405020304" pitchFamily="18" charset="0"/>
              </a:rPr>
              <a:t>.أو اضغط على السهم الموجود بجانب إيقاف التشغيل حيث ستظهر قائمة إيقاف التشغيل.</a:t>
            </a:r>
          </a:p>
          <a:p>
            <a:pPr algn="just" rtl="1" eaLnBrk="1" hangingPunct="1">
              <a:lnSpc>
                <a:spcPct val="150000"/>
              </a:lnSpc>
            </a:pPr>
            <a:r>
              <a:rPr lang="ar-YE" sz="2400" b="1" dirty="0">
                <a:latin typeface="Times New Roman" panose="02020603050405020304" pitchFamily="18" charset="0"/>
                <a:cs typeface="Times New Roman" panose="02020603050405020304" pitchFamily="18" charset="0"/>
              </a:rPr>
              <a:t>6.اختر من القائمة الخيار المناسب للإغلاق.</a:t>
            </a:r>
          </a:p>
        </p:txBody>
      </p:sp>
    </p:spTree>
    <p:extLst>
      <p:ext uri="{BB962C8B-B14F-4D97-AF65-F5344CB8AC3E}">
        <p14:creationId xmlns:p14="http://schemas.microsoft.com/office/powerpoint/2010/main" val="179425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8"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000" fill="hold"/>
                                        <p:tgtEl>
                                          <p:spTgt spid="11"/>
                                        </p:tgtEl>
                                        <p:attrNameLst>
                                          <p:attrName>ppt_x</p:attrName>
                                        </p:attrNameLst>
                                      </p:cBhvr>
                                      <p:tavLst>
                                        <p:tav tm="0">
                                          <p:val>
                                            <p:strVal val="0-#ppt_w/2"/>
                                          </p:val>
                                        </p:tav>
                                        <p:tav tm="100000">
                                          <p:val>
                                            <p:strVal val="#ppt_x"/>
                                          </p:val>
                                        </p:tav>
                                      </p:tavLst>
                                    </p:anim>
                                    <p:anim calcmode="lin" valueType="num">
                                      <p:cBhvr additive="base">
                                        <p:cTn id="25"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9"/>
          <p:cNvSpPr>
            <a:spLocks noChangeArrowheads="1"/>
          </p:cNvSpPr>
          <p:nvPr/>
        </p:nvSpPr>
        <p:spPr bwMode="auto">
          <a:xfrm>
            <a:off x="5518348" y="2043957"/>
            <a:ext cx="57183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1" eaLnBrk="1" hangingPunct="1"/>
            <a:r>
              <a:rPr lang="ar-SA" sz="2800" b="1" dirty="0">
                <a:latin typeface="Times New Roman" panose="02020603050405020304" pitchFamily="18" charset="0"/>
                <a:cs typeface="Times New Roman" panose="02020603050405020304" pitchFamily="18" charset="0"/>
              </a:rPr>
              <a:t>7</a:t>
            </a:r>
            <a:r>
              <a:rPr lang="ar-YE" sz="2800" b="1" dirty="0">
                <a:latin typeface="Times New Roman" panose="02020603050405020304" pitchFamily="18" charset="0"/>
                <a:cs typeface="Times New Roman" panose="02020603050405020304" pitchFamily="18" charset="0"/>
              </a:rPr>
              <a:t>.أو اضغط على مفتاحي  </a:t>
            </a:r>
            <a:r>
              <a:rPr lang="ar-SA" sz="2800" b="1" dirty="0">
                <a:latin typeface="Times New Roman" panose="02020603050405020304" pitchFamily="18" charset="0"/>
                <a:cs typeface="Times New Roman" panose="02020603050405020304" pitchFamily="18" charset="0"/>
              </a:rPr>
              <a:t>(</a:t>
            </a:r>
            <a:r>
              <a:rPr lang="en-US" sz="2800" b="1" dirty="0">
                <a:solidFill>
                  <a:srgbClr val="00B0F0"/>
                </a:solidFill>
                <a:latin typeface="Times New Roman" panose="02020603050405020304" pitchFamily="18" charset="0"/>
                <a:cs typeface="Times New Roman" panose="02020603050405020304" pitchFamily="18" charset="0"/>
              </a:rPr>
              <a:t>Alt+F4</a:t>
            </a:r>
            <a:r>
              <a:rPr lang="ar-YE" sz="2800" b="1" dirty="0">
                <a:latin typeface="Times New Roman" panose="02020603050405020304" pitchFamily="18" charset="0"/>
                <a:cs typeface="Times New Roman" panose="02020603050405020304" pitchFamily="18" charset="0"/>
              </a:rPr>
              <a:t> </a:t>
            </a:r>
            <a:r>
              <a:rPr lang="ar-SA" sz="2800" b="1" dirty="0">
                <a:latin typeface="Times New Roman" panose="02020603050405020304" pitchFamily="18" charset="0"/>
                <a:cs typeface="Times New Roman" panose="02020603050405020304" pitchFamily="18" charset="0"/>
              </a:rPr>
              <a:t>)</a:t>
            </a:r>
            <a:r>
              <a:rPr lang="ar-YE" sz="2800" b="1" dirty="0">
                <a:latin typeface="Times New Roman" panose="02020603050405020304" pitchFamily="18" charset="0"/>
                <a:cs typeface="Times New Roman" panose="02020603050405020304" pitchFamily="18" charset="0"/>
              </a:rPr>
              <a:t>واختر من القائمة ماذا تريد من الكمبيوتر أن يفعل.</a:t>
            </a:r>
            <a:endParaRPr lang="en-US" sz="2800" b="1" dirty="0">
              <a:latin typeface="Times New Roman" panose="02020603050405020304" pitchFamily="18" charset="0"/>
              <a:cs typeface="Times New Roman" panose="02020603050405020304" pitchFamily="18" charset="0"/>
            </a:endParaRPr>
          </a:p>
        </p:txBody>
      </p:sp>
      <p:grpSp>
        <p:nvGrpSpPr>
          <p:cNvPr id="5" name="مجموعة 11"/>
          <p:cNvGrpSpPr>
            <a:grpSpLocks/>
          </p:cNvGrpSpPr>
          <p:nvPr/>
        </p:nvGrpSpPr>
        <p:grpSpPr bwMode="auto">
          <a:xfrm>
            <a:off x="1197868" y="2043957"/>
            <a:ext cx="6767277" cy="3320765"/>
            <a:chOff x="1691680" y="2924944"/>
            <a:chExt cx="6120680" cy="238125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24944"/>
              <a:ext cx="3619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310" y="4113262"/>
              <a:ext cx="2305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0744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ood Gourmet 16x9">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0001131.potx" id="{8F8E9E25-2C38-4717-A833-0DAE028C25C2}" vid="{14501FF6-4632-48E1-9292-473BD8D8197B}"/>
    </a:ext>
  </a:extLst>
</a:theme>
</file>

<file path=ppt/theme/theme2.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Food - preparation to presentation (widescreen)</Template>
  <TotalTime>6004</TotalTime>
  <Words>1358</Words>
  <Application>Microsoft Office PowerPoint</Application>
  <PresentationFormat>Custom</PresentationFormat>
  <Paragraphs>91</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Food Gourmet 16x9</vt:lpstr>
      <vt:lpstr>الجزء الأول -اساسيات الحاسوب  (المحاضرة الثالثة)</vt:lpstr>
      <vt:lpstr>مكونات سطح المكتب</vt:lpstr>
      <vt:lpstr>1. قائمة أبدا Start Menu</vt:lpstr>
      <vt:lpstr>1. قائمة أبدا Start Menu</vt:lpstr>
      <vt:lpstr>1. قائمة أبدا Start Menu</vt:lpstr>
      <vt:lpstr>تشغيل الحاسوب</vt:lpstr>
      <vt:lpstr>إيقاف تشغيل الحاسوب</vt:lpstr>
      <vt:lpstr>PowerPoint Presentation</vt:lpstr>
      <vt:lpstr>PowerPoint Presentation</vt:lpstr>
      <vt:lpstr>ويضم زر الإيقاف خيارات فرعية أخرى وهي:-</vt:lpstr>
      <vt:lpstr>PowerPoint Presentation</vt:lpstr>
      <vt:lpstr>2. شريط المهام  Taskbar</vt:lpstr>
      <vt:lpstr>يحتوي شريط المهام على:-</vt:lpstr>
      <vt:lpstr>PowerPoint Presentation</vt:lpstr>
      <vt:lpstr>عند الضغط بالزر الأيمن للماوس على شريط المهام تظهر قائمة تتضمن مجموعة من الخيارات :-</vt:lpstr>
      <vt:lpstr>قائمة شريط المهامTaskbar </vt:lpstr>
      <vt:lpstr>PowerPoint Presentation</vt:lpstr>
      <vt:lpstr>PowerPoint Presentation</vt:lpstr>
      <vt:lpstr>PowerPoint Presentation</vt:lpstr>
      <vt:lpstr>تخصيص شريط المهام </vt:lpstr>
      <vt:lpstr>منطقة الاشعار</vt:lpstr>
      <vt:lpstr>اظهار او إخفاء شريط اللغة </vt:lpstr>
      <vt:lpstr>3. سطح المكتب  Desktop </vt:lpstr>
      <vt:lpstr>BEST         FOR         YOU   </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الجزء الاول اساسيات الحاسوب</dc:title>
  <dc:creator>Maher</dc:creator>
  <cp:lastModifiedBy>DR.Ahmed Saker</cp:lastModifiedBy>
  <cp:revision>198</cp:revision>
  <dcterms:created xsi:type="dcterms:W3CDTF">2020-05-06T18:29:22Z</dcterms:created>
  <dcterms:modified xsi:type="dcterms:W3CDTF">2024-01-12T17:36:13Z</dcterms:modified>
</cp:coreProperties>
</file>