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60" r:id="rId6"/>
    <p:sldId id="261" r:id="rId7"/>
    <p:sldId id="259"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B9CC339-F878-4A07-8E3F-FE6FB74E1A8A}"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272146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B9CC339-F878-4A07-8E3F-FE6FB74E1A8A}"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62580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B9CC339-F878-4A07-8E3F-FE6FB74E1A8A}"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69551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B9CC339-F878-4A07-8E3F-FE6FB74E1A8A}"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205071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CC339-F878-4A07-8E3F-FE6FB74E1A8A}" type="datetimeFigureOut">
              <a:rPr lang="ar-IQ" smtClean="0"/>
              <a:t>14/06/1445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125770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B9CC339-F878-4A07-8E3F-FE6FB74E1A8A}" type="datetimeFigureOut">
              <a:rPr lang="ar-IQ" smtClean="0"/>
              <a:t>14/06/1445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99531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B9CC339-F878-4A07-8E3F-FE6FB74E1A8A}" type="datetimeFigureOut">
              <a:rPr lang="ar-IQ" smtClean="0"/>
              <a:t>14/06/1445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134138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B9CC339-F878-4A07-8E3F-FE6FB74E1A8A}" type="datetimeFigureOut">
              <a:rPr lang="ar-IQ" smtClean="0"/>
              <a:t>14/06/1445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264932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CC339-F878-4A07-8E3F-FE6FB74E1A8A}" type="datetimeFigureOut">
              <a:rPr lang="ar-IQ" smtClean="0"/>
              <a:t>14/06/1445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66698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CC339-F878-4A07-8E3F-FE6FB74E1A8A}" type="datetimeFigureOut">
              <a:rPr lang="ar-IQ" smtClean="0"/>
              <a:t>14/06/1445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148910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CC339-F878-4A07-8E3F-FE6FB74E1A8A}" type="datetimeFigureOut">
              <a:rPr lang="ar-IQ" smtClean="0"/>
              <a:t>14/06/1445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B763-CA8D-4F9D-8D8B-0730A9636685}" type="slidenum">
              <a:rPr lang="ar-IQ" smtClean="0"/>
              <a:t>‹#›</a:t>
            </a:fld>
            <a:endParaRPr lang="ar-IQ"/>
          </a:p>
        </p:txBody>
      </p:sp>
    </p:spTree>
    <p:extLst>
      <p:ext uri="{BB962C8B-B14F-4D97-AF65-F5344CB8AC3E}">
        <p14:creationId xmlns:p14="http://schemas.microsoft.com/office/powerpoint/2010/main" val="195861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9CC339-F878-4A07-8E3F-FE6FB74E1A8A}" type="datetimeFigureOut">
              <a:rPr lang="ar-IQ" smtClean="0"/>
              <a:t>14/06/1445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7BAB763-CA8D-4F9D-8D8B-0730A9636685}" type="slidenum">
              <a:rPr lang="ar-IQ" smtClean="0"/>
              <a:t>‹#›</a:t>
            </a:fld>
            <a:endParaRPr lang="ar-IQ"/>
          </a:p>
        </p:txBody>
      </p:sp>
    </p:spTree>
    <p:extLst>
      <p:ext uri="{BB962C8B-B14F-4D97-AF65-F5344CB8AC3E}">
        <p14:creationId xmlns:p14="http://schemas.microsoft.com/office/powerpoint/2010/main" val="9209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nmustansiriyha.edu.i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lstStyle/>
          <a:p>
            <a:pPr algn="r"/>
            <a:endParaRPr lang="ar-IQ" sz="2400" b="1" u="sng" dirty="0" smtClean="0"/>
          </a:p>
          <a:p>
            <a:endParaRPr lang="ar-IQ" dirty="0"/>
          </a:p>
        </p:txBody>
      </p:sp>
      <p:sp>
        <p:nvSpPr>
          <p:cNvPr id="4" name="Horizontal Scroll 3"/>
          <p:cNvSpPr/>
          <p:nvPr/>
        </p:nvSpPr>
        <p:spPr>
          <a:xfrm>
            <a:off x="6156176" y="5445224"/>
            <a:ext cx="2520280" cy="1224136"/>
          </a:xfrm>
          <a:prstGeom prst="horizontalScroll">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000" b="1" dirty="0" smtClean="0">
                <a:ln w="12700">
                  <a:solidFill>
                    <a:schemeClr val="tx2">
                      <a:satMod val="155000"/>
                    </a:schemeClr>
                  </a:solidFill>
                  <a:prstDash val="solid"/>
                </a:ln>
                <a:solidFill>
                  <a:schemeClr val="tx1"/>
                </a:solidFill>
                <a:effectLst>
                  <a:glow rad="228600">
                    <a:schemeClr val="accent2">
                      <a:satMod val="175000"/>
                      <a:alpha val="40000"/>
                    </a:schemeClr>
                  </a:glow>
                  <a:outerShdw blurRad="41275" dist="20320" dir="1800000" algn="tl" rotWithShape="0">
                    <a:srgbClr val="000000">
                      <a:alpha val="40000"/>
                    </a:srgbClr>
                  </a:outerShdw>
                </a:effectLst>
              </a:rPr>
              <a:t>إعداد </a:t>
            </a:r>
          </a:p>
          <a:p>
            <a:pPr algn="ctr"/>
            <a:r>
              <a:rPr lang="ar-IQ" sz="2000" b="1" dirty="0" smtClean="0">
                <a:ln w="12700">
                  <a:solidFill>
                    <a:schemeClr val="tx2">
                      <a:satMod val="155000"/>
                    </a:schemeClr>
                  </a:solidFill>
                  <a:prstDash val="solid"/>
                </a:ln>
                <a:solidFill>
                  <a:schemeClr val="tx1"/>
                </a:solidFill>
                <a:effectLst>
                  <a:glow rad="228600">
                    <a:schemeClr val="accent2">
                      <a:satMod val="175000"/>
                      <a:alpha val="40000"/>
                    </a:schemeClr>
                  </a:glow>
                  <a:outerShdw blurRad="41275" dist="20320" dir="1800000" algn="tl" rotWithShape="0">
                    <a:srgbClr val="000000">
                      <a:alpha val="40000"/>
                    </a:srgbClr>
                  </a:outerShdw>
                </a:effectLst>
              </a:rPr>
              <a:t>م.م. </a:t>
            </a:r>
            <a:r>
              <a:rPr lang="ar-IQ" sz="2000" b="1" dirty="0" smtClean="0">
                <a:ln w="12700">
                  <a:solidFill>
                    <a:schemeClr val="tx2">
                      <a:satMod val="155000"/>
                    </a:schemeClr>
                  </a:solidFill>
                  <a:prstDash val="solid"/>
                </a:ln>
                <a:solidFill>
                  <a:schemeClr val="tx1"/>
                </a:solidFill>
                <a:effectLst>
                  <a:glow rad="228600">
                    <a:schemeClr val="accent2">
                      <a:satMod val="175000"/>
                      <a:alpha val="40000"/>
                    </a:schemeClr>
                  </a:glow>
                  <a:outerShdw blurRad="41275" dist="20320" dir="1800000" algn="tl" rotWithShape="0">
                    <a:srgbClr val="000000">
                      <a:alpha val="40000"/>
                    </a:srgbClr>
                  </a:outerShdw>
                </a:effectLst>
              </a:rPr>
              <a:t>ساره عبد السلام</a:t>
            </a:r>
            <a:endParaRPr lang="ar-IQ" b="1" dirty="0">
              <a:ln w="12700">
                <a:solidFill>
                  <a:schemeClr val="tx2">
                    <a:satMod val="155000"/>
                  </a:schemeClr>
                </a:solidFill>
                <a:prstDash val="solid"/>
              </a:ln>
              <a:solidFill>
                <a:schemeClr val="tx1"/>
              </a:solidFill>
              <a:effectLst>
                <a:glow rad="228600">
                  <a:schemeClr val="accent2">
                    <a:satMod val="175000"/>
                    <a:alpha val="40000"/>
                  </a:schemeClr>
                </a:glow>
                <a:outerShdw blurRad="41275" dist="20320" dir="1800000" algn="tl" rotWithShape="0">
                  <a:srgbClr val="000000">
                    <a:alpha val="40000"/>
                  </a:srgbClr>
                </a:outerShdw>
              </a:effectLst>
            </a:endParaRPr>
          </a:p>
        </p:txBody>
      </p:sp>
      <p:sp>
        <p:nvSpPr>
          <p:cNvPr id="5" name="Double Wave 4"/>
          <p:cNvSpPr/>
          <p:nvPr/>
        </p:nvSpPr>
        <p:spPr>
          <a:xfrm>
            <a:off x="1619672" y="476672"/>
            <a:ext cx="5544616" cy="1562472"/>
          </a:xfrm>
          <a:prstGeom prst="doubleWav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4000" b="1" dirty="0" smtClean="0">
                <a:effectLst>
                  <a:glow rad="228600">
                    <a:schemeClr val="accent2">
                      <a:satMod val="175000"/>
                      <a:alpha val="40000"/>
                    </a:schemeClr>
                  </a:glow>
                </a:effectLst>
              </a:rPr>
              <a:t>المحاضرة الثامنة </a:t>
            </a:r>
          </a:p>
          <a:p>
            <a:pPr algn="ctr"/>
            <a:r>
              <a:rPr lang="ar-IQ" sz="4000" b="1" dirty="0" smtClean="0">
                <a:effectLst>
                  <a:glow rad="228600">
                    <a:schemeClr val="accent2">
                      <a:satMod val="175000"/>
                      <a:alpha val="40000"/>
                    </a:schemeClr>
                  </a:glow>
                </a:effectLst>
              </a:rPr>
              <a:t>الانترنت </a:t>
            </a:r>
            <a:endParaRPr lang="ar-IQ" sz="4000" b="1" dirty="0">
              <a:effectLst>
                <a:glow rad="228600">
                  <a:schemeClr val="accent2">
                    <a:satMod val="175000"/>
                    <a:alpha val="40000"/>
                  </a:schemeClr>
                </a:glow>
              </a:effectLst>
            </a:endParaRPr>
          </a:p>
        </p:txBody>
      </p:sp>
      <p:sp>
        <p:nvSpPr>
          <p:cNvPr id="8" name="Curved Down Ribbon 7"/>
          <p:cNvSpPr/>
          <p:nvPr/>
        </p:nvSpPr>
        <p:spPr>
          <a:xfrm>
            <a:off x="1979712" y="2798476"/>
            <a:ext cx="5184576" cy="1663117"/>
          </a:xfrm>
          <a:prstGeom prst="ellipseRibbon">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400" b="1" dirty="0" smtClean="0">
                <a:effectLst>
                  <a:glow rad="139700">
                    <a:schemeClr val="accent2">
                      <a:satMod val="175000"/>
                      <a:alpha val="40000"/>
                    </a:schemeClr>
                  </a:glow>
                </a:effectLst>
              </a:rPr>
              <a:t>المرحلة </a:t>
            </a:r>
            <a:r>
              <a:rPr lang="ar-IQ" sz="2400" b="1" dirty="0" smtClean="0">
                <a:effectLst>
                  <a:glow rad="139700">
                    <a:schemeClr val="accent2">
                      <a:satMod val="175000"/>
                      <a:alpha val="40000"/>
                    </a:schemeClr>
                  </a:glow>
                </a:effectLst>
              </a:rPr>
              <a:t>الاولى</a:t>
            </a:r>
            <a:endParaRPr lang="ar-IQ" sz="2400" b="1" dirty="0" smtClean="0">
              <a:effectLst>
                <a:glow rad="139700">
                  <a:schemeClr val="accent2">
                    <a:satMod val="175000"/>
                    <a:alpha val="40000"/>
                  </a:schemeClr>
                </a:glow>
              </a:effectLst>
            </a:endParaRPr>
          </a:p>
          <a:p>
            <a:pPr algn="ctr"/>
            <a:r>
              <a:rPr lang="ar-IQ" sz="2400" b="1" dirty="0" smtClean="0">
                <a:effectLst>
                  <a:glow rad="139700">
                    <a:schemeClr val="accent2">
                      <a:satMod val="175000"/>
                      <a:alpha val="40000"/>
                    </a:schemeClr>
                  </a:glow>
                </a:effectLst>
              </a:rPr>
              <a:t>قسم </a:t>
            </a:r>
            <a:r>
              <a:rPr lang="ar-IQ" sz="2400" b="1" dirty="0" smtClean="0">
                <a:effectLst>
                  <a:glow rad="139700">
                    <a:schemeClr val="accent2">
                      <a:satMod val="175000"/>
                      <a:alpha val="40000"/>
                    </a:schemeClr>
                  </a:glow>
                </a:effectLst>
              </a:rPr>
              <a:t>التربية البدنية وعلوم الرياضة</a:t>
            </a:r>
            <a:endParaRPr lang="ar-IQ" sz="2400" b="1" dirty="0">
              <a:effectLst>
                <a:glow rad="139700">
                  <a:schemeClr val="accent2">
                    <a:satMod val="175000"/>
                    <a:alpha val="40000"/>
                  </a:schemeClr>
                </a:glow>
              </a:effectLst>
            </a:endParaRPr>
          </a:p>
        </p:txBody>
      </p:sp>
    </p:spTree>
    <p:extLst>
      <p:ext uri="{BB962C8B-B14F-4D97-AF65-F5344CB8AC3E}">
        <p14:creationId xmlns:p14="http://schemas.microsoft.com/office/powerpoint/2010/main" val="1054585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accent2">
              <a:lumMod val="20000"/>
              <a:lumOff val="80000"/>
            </a:schemeClr>
          </a:solidFill>
        </p:spPr>
        <p:txBody>
          <a:bodyPr/>
          <a:lstStyle/>
          <a:p>
            <a:pPr lvl="0"/>
            <a:r>
              <a:rPr lang="ar-IQ" sz="2400" b="1" dirty="0">
                <a:solidFill>
                  <a:srgbClr val="C0504D">
                    <a:lumMod val="75000"/>
                  </a:srgbClr>
                </a:solidFill>
              </a:rPr>
              <a:t>الفصل الثامن</a:t>
            </a:r>
          </a:p>
          <a:p>
            <a:pPr lvl="0"/>
            <a:r>
              <a:rPr lang="ar-IQ" sz="2400" b="1" dirty="0">
                <a:solidFill>
                  <a:srgbClr val="C0504D">
                    <a:lumMod val="75000"/>
                  </a:srgbClr>
                </a:solidFill>
              </a:rPr>
              <a:t>الانترنت</a:t>
            </a:r>
          </a:p>
          <a:p>
            <a:pPr lvl="0" algn="r"/>
            <a:r>
              <a:rPr lang="ar-IQ" sz="2400" b="1" u="sng" dirty="0">
                <a:solidFill>
                  <a:srgbClr val="C0504D">
                    <a:lumMod val="75000"/>
                  </a:srgbClr>
                </a:solidFill>
              </a:rPr>
              <a:t>الانترنت: </a:t>
            </a:r>
            <a:r>
              <a:rPr lang="ar-IQ" sz="2400" dirty="0">
                <a:solidFill>
                  <a:prstClr val="black"/>
                </a:solidFill>
              </a:rPr>
              <a:t>شبكة حاسوب عالمية من النطاق الواسع, تشبه في تصميمها شبكة الهاتف الدولية.</a:t>
            </a:r>
          </a:p>
          <a:p>
            <a:pPr lvl="0" algn="r"/>
            <a:r>
              <a:rPr lang="ar-IQ" sz="2400" dirty="0">
                <a:solidFill>
                  <a:prstClr val="black"/>
                </a:solidFill>
              </a:rPr>
              <a:t>وتنطبق مبادئ الهاتف نفسها على الانترنيت فكل دولة لها شبكة حاسوب تتطابق مع المعايير الدولية وتتصل ببعضها لتكوين شبكة مترابطة (</a:t>
            </a:r>
            <a:r>
              <a:rPr lang="en-US" sz="2400" dirty="0">
                <a:solidFill>
                  <a:prstClr val="black"/>
                </a:solidFill>
              </a:rPr>
              <a:t>interconnected  network</a:t>
            </a:r>
            <a:r>
              <a:rPr lang="ar-IQ" sz="2400" dirty="0">
                <a:solidFill>
                  <a:prstClr val="black"/>
                </a:solidFill>
              </a:rPr>
              <a:t>) واختصارها (</a:t>
            </a:r>
            <a:r>
              <a:rPr lang="en-US" sz="2400" dirty="0">
                <a:solidFill>
                  <a:prstClr val="black"/>
                </a:solidFill>
              </a:rPr>
              <a:t>internet</a:t>
            </a:r>
            <a:r>
              <a:rPr lang="ar-IQ" sz="2400" dirty="0">
                <a:solidFill>
                  <a:prstClr val="black"/>
                </a:solidFill>
              </a:rPr>
              <a:t>).</a:t>
            </a:r>
          </a:p>
          <a:p>
            <a:pPr lvl="0" algn="r"/>
            <a:r>
              <a:rPr lang="ar-IQ" sz="2400" b="1" u="sng" dirty="0">
                <a:solidFill>
                  <a:srgbClr val="C0504D">
                    <a:lumMod val="75000"/>
                  </a:srgbClr>
                </a:solidFill>
              </a:rPr>
              <a:t>يمكن لاي حاسوب متصل بالانترنت التحدث مع اي حاسوب اخر متصل بالانترنت بشرط:</a:t>
            </a:r>
          </a:p>
          <a:p>
            <a:pPr lvl="0" algn="r"/>
            <a:r>
              <a:rPr lang="ar-IQ" sz="2400" dirty="0">
                <a:solidFill>
                  <a:prstClr val="black"/>
                </a:solidFill>
              </a:rPr>
              <a:t>1- ان تعرف رقم الحاسوب الاخر.</a:t>
            </a:r>
          </a:p>
          <a:p>
            <a:pPr lvl="0" algn="r"/>
            <a:r>
              <a:rPr lang="ar-IQ" sz="2400" dirty="0">
                <a:solidFill>
                  <a:prstClr val="black"/>
                </a:solidFill>
              </a:rPr>
              <a:t>2- ان يتحدث الحاسوبان اللغة نفسها (البروتوكول)</a:t>
            </a:r>
          </a:p>
          <a:p>
            <a:endParaRPr lang="ar-IQ" dirty="0"/>
          </a:p>
        </p:txBody>
      </p:sp>
    </p:spTree>
    <p:extLst>
      <p:ext uri="{BB962C8B-B14F-4D97-AF65-F5344CB8AC3E}">
        <p14:creationId xmlns:p14="http://schemas.microsoft.com/office/powerpoint/2010/main" val="2450923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20000"/>
              <a:lumOff val="80000"/>
            </a:schemeClr>
          </a:solidFill>
        </p:spPr>
        <p:txBody>
          <a:bodyPr>
            <a:normAutofit/>
          </a:bodyPr>
          <a:lstStyle/>
          <a:p>
            <a:r>
              <a:rPr lang="ar-IQ" sz="2400" dirty="0" smtClean="0"/>
              <a:t>هناك الملايين من الحواسيب المتصلة ببعضها عبر الانترنت وتندرج كلها تحت مجموعتين  هما:</a:t>
            </a:r>
          </a:p>
          <a:p>
            <a:pPr marL="0" indent="0">
              <a:buNone/>
            </a:pPr>
            <a:r>
              <a:rPr lang="ar-IQ" sz="2400" dirty="0"/>
              <a:t> </a:t>
            </a:r>
            <a:r>
              <a:rPr lang="ar-IQ" sz="2400" dirty="0" smtClean="0"/>
              <a:t> 1- الحواسيب التي تقدم الخدمة (الخوادم)</a:t>
            </a:r>
          </a:p>
          <a:p>
            <a:pPr marL="0" indent="0">
              <a:buNone/>
            </a:pPr>
            <a:r>
              <a:rPr lang="ar-IQ" sz="2400" dirty="0"/>
              <a:t> </a:t>
            </a:r>
            <a:r>
              <a:rPr lang="ar-IQ" sz="2400" dirty="0" smtClean="0"/>
              <a:t> 2- الحواسيب التي تستفيد من تلك الخدمات (المستخدمون او الزبائن)</a:t>
            </a:r>
          </a:p>
          <a:p>
            <a:pPr marL="0" indent="0">
              <a:buNone/>
            </a:pPr>
            <a:r>
              <a:rPr lang="ar-IQ" sz="2400" dirty="0"/>
              <a:t> </a:t>
            </a:r>
            <a:r>
              <a:rPr lang="ar-IQ" sz="2400" dirty="0" smtClean="0"/>
              <a:t> </a:t>
            </a:r>
            <a:r>
              <a:rPr lang="ar-IQ" sz="2400" b="1" u="sng" dirty="0" smtClean="0">
                <a:solidFill>
                  <a:schemeClr val="accent2">
                    <a:lumMod val="75000"/>
                  </a:schemeClr>
                </a:solidFill>
              </a:rPr>
              <a:t>الخدمات التي تقدمها شبكة الانترنت:</a:t>
            </a:r>
            <a:endParaRPr lang="ar-IQ" sz="2400" dirty="0" smtClean="0">
              <a:solidFill>
                <a:schemeClr val="accent2">
                  <a:lumMod val="75000"/>
                </a:schemeClr>
              </a:solidFill>
            </a:endParaRPr>
          </a:p>
          <a:p>
            <a:pPr marL="0" indent="0">
              <a:buNone/>
            </a:pPr>
            <a:r>
              <a:rPr lang="ar-IQ" sz="2400" dirty="0"/>
              <a:t> </a:t>
            </a:r>
            <a:r>
              <a:rPr lang="ar-IQ" sz="2400" dirty="0" smtClean="0"/>
              <a:t> 1- خدمة تبادل المعلومات</a:t>
            </a:r>
          </a:p>
          <a:p>
            <a:pPr marL="0" indent="0">
              <a:buNone/>
            </a:pPr>
            <a:r>
              <a:rPr lang="ar-IQ" sz="2400" dirty="0"/>
              <a:t> </a:t>
            </a:r>
            <a:r>
              <a:rPr lang="ar-IQ" sz="2400" dirty="0" smtClean="0"/>
              <a:t> 2- خدمة الاتصالات </a:t>
            </a:r>
          </a:p>
          <a:p>
            <a:pPr marL="0" indent="0">
              <a:buNone/>
            </a:pPr>
            <a:r>
              <a:rPr lang="ar-IQ" sz="2400" dirty="0"/>
              <a:t> </a:t>
            </a:r>
            <a:r>
              <a:rPr lang="ar-IQ" sz="2400" dirty="0" smtClean="0"/>
              <a:t> 3- التجارة والتسويق الالكتروني</a:t>
            </a:r>
          </a:p>
          <a:p>
            <a:pPr marL="0" indent="0">
              <a:buNone/>
            </a:pPr>
            <a:r>
              <a:rPr lang="ar-IQ" sz="2400" dirty="0"/>
              <a:t> </a:t>
            </a:r>
            <a:r>
              <a:rPr lang="ar-IQ" sz="2400" dirty="0" smtClean="0"/>
              <a:t> </a:t>
            </a:r>
            <a:r>
              <a:rPr lang="ar-IQ" sz="2400" b="1" u="sng" dirty="0" smtClean="0">
                <a:solidFill>
                  <a:schemeClr val="accent2">
                    <a:lumMod val="75000"/>
                  </a:schemeClr>
                </a:solidFill>
              </a:rPr>
              <a:t>متطلبات الربط مع الانترنت:</a:t>
            </a:r>
            <a:endParaRPr lang="ar-IQ" sz="2400" dirty="0" smtClean="0">
              <a:solidFill>
                <a:schemeClr val="accent2">
                  <a:lumMod val="75000"/>
                </a:schemeClr>
              </a:solidFill>
            </a:endParaRPr>
          </a:p>
          <a:p>
            <a:pPr marL="0" indent="0">
              <a:buNone/>
            </a:pPr>
            <a:r>
              <a:rPr lang="ar-IQ" sz="2400" dirty="0"/>
              <a:t> </a:t>
            </a:r>
            <a:r>
              <a:rPr lang="ar-IQ" sz="2400" dirty="0" smtClean="0"/>
              <a:t> 1- المودم   </a:t>
            </a:r>
            <a:r>
              <a:rPr lang="en-US" sz="2400" dirty="0" smtClean="0"/>
              <a:t>Modem</a:t>
            </a:r>
          </a:p>
          <a:p>
            <a:pPr marL="0" indent="0">
              <a:buNone/>
            </a:pPr>
            <a:r>
              <a:rPr lang="en-US" sz="2400" dirty="0"/>
              <a:t> </a:t>
            </a:r>
            <a:r>
              <a:rPr lang="en-US" sz="2400" dirty="0" smtClean="0"/>
              <a:t> </a:t>
            </a:r>
            <a:r>
              <a:rPr lang="ar-IQ" sz="2400" dirty="0" smtClean="0"/>
              <a:t>2- بطاقة شبكة </a:t>
            </a:r>
            <a:r>
              <a:rPr lang="en-US" sz="2400" dirty="0" smtClean="0"/>
              <a:t>network card   </a:t>
            </a:r>
          </a:p>
          <a:p>
            <a:pPr marL="0" indent="0">
              <a:buNone/>
            </a:pPr>
            <a:r>
              <a:rPr lang="ar-IQ" sz="2400" dirty="0" smtClean="0"/>
              <a:t>  3- الكابلات  </a:t>
            </a:r>
            <a:r>
              <a:rPr lang="en-US" sz="2400" dirty="0" smtClean="0"/>
              <a:t>cables</a:t>
            </a:r>
          </a:p>
          <a:p>
            <a:pPr marL="0" indent="0">
              <a:buNone/>
            </a:pPr>
            <a:r>
              <a:rPr lang="ar-IQ" sz="2400" dirty="0" smtClean="0"/>
              <a:t>  4- حساب انترنت   </a:t>
            </a:r>
            <a:r>
              <a:rPr lang="en-US" sz="2400" dirty="0" smtClean="0"/>
              <a:t>internet Account</a:t>
            </a:r>
          </a:p>
          <a:p>
            <a:pPr marL="0" indent="0">
              <a:buNone/>
            </a:pPr>
            <a:r>
              <a:rPr lang="en-US" sz="2400" dirty="0" smtClean="0"/>
              <a:t>   </a:t>
            </a:r>
            <a:r>
              <a:rPr lang="ar-IQ" sz="2400" dirty="0" smtClean="0"/>
              <a:t>5- متصفح انترنت  </a:t>
            </a:r>
            <a:r>
              <a:rPr lang="en-US" sz="2400" dirty="0" smtClean="0"/>
              <a:t>web browser   </a:t>
            </a:r>
            <a:endParaRPr lang="ar-IQ" sz="2400" dirty="0" smtClean="0"/>
          </a:p>
          <a:p>
            <a:pPr marL="0" indent="0">
              <a:buNone/>
            </a:pPr>
            <a:r>
              <a:rPr lang="ar-IQ" sz="2400" dirty="0"/>
              <a:t> </a:t>
            </a:r>
            <a:r>
              <a:rPr lang="ar-IQ" sz="2400" dirty="0" smtClean="0"/>
              <a:t> 6- برنامج اتصالات  </a:t>
            </a:r>
            <a:endParaRPr lang="en-US" sz="2400" dirty="0"/>
          </a:p>
        </p:txBody>
      </p:sp>
    </p:spTree>
    <p:extLst>
      <p:ext uri="{BB962C8B-B14F-4D97-AF65-F5344CB8AC3E}">
        <p14:creationId xmlns:p14="http://schemas.microsoft.com/office/powerpoint/2010/main" val="4004387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20000"/>
              <a:lumOff val="80000"/>
            </a:schemeClr>
          </a:solidFill>
        </p:spPr>
        <p:txBody>
          <a:bodyPr>
            <a:normAutofit/>
          </a:bodyPr>
          <a:lstStyle/>
          <a:p>
            <a:r>
              <a:rPr lang="ar-IQ" sz="2400" b="1" u="sng" dirty="0" smtClean="0">
                <a:solidFill>
                  <a:schemeClr val="accent2">
                    <a:lumMod val="75000"/>
                  </a:schemeClr>
                </a:solidFill>
              </a:rPr>
              <a:t>متصفحات الويب:</a:t>
            </a:r>
            <a:endParaRPr lang="ar-IQ" sz="2400" dirty="0" smtClean="0">
              <a:solidFill>
                <a:schemeClr val="accent2">
                  <a:lumMod val="75000"/>
                </a:schemeClr>
              </a:solidFill>
            </a:endParaRPr>
          </a:p>
          <a:p>
            <a:r>
              <a:rPr lang="ar-IQ" sz="2400" b="1" dirty="0" smtClean="0">
                <a:solidFill>
                  <a:schemeClr val="accent2">
                    <a:lumMod val="75000"/>
                  </a:schemeClr>
                </a:solidFill>
              </a:rPr>
              <a:t>متصفح الويب:</a:t>
            </a:r>
            <a:r>
              <a:rPr lang="ar-IQ" sz="2400" dirty="0" smtClean="0"/>
              <a:t>هو برنامج مصمم لعرض الصور والنصوص والتأثيرات الحركية بطريقة تفاعلية لمشاهدة المعلومات والبرامج التطبيقية التي تعرض في المتصفح تصبح تطبيقات تأشير ونقل (</a:t>
            </a:r>
            <a:r>
              <a:rPr lang="en-US" sz="2400" dirty="0" smtClean="0"/>
              <a:t>point and click</a:t>
            </a:r>
            <a:r>
              <a:rPr lang="ar-IQ" sz="2400" dirty="0" smtClean="0"/>
              <a:t>) ويعتبر متصفح(</a:t>
            </a:r>
            <a:r>
              <a:rPr lang="en-US" sz="2400" dirty="0" smtClean="0"/>
              <a:t>internet explorer</a:t>
            </a:r>
            <a:r>
              <a:rPr lang="ar-IQ" sz="2400" dirty="0" smtClean="0"/>
              <a:t>) هو احد اشهر متصفحات الويب.</a:t>
            </a:r>
          </a:p>
          <a:p>
            <a:r>
              <a:rPr lang="ar-IQ" sz="2400" b="1" u="sng" dirty="0" smtClean="0">
                <a:solidFill>
                  <a:schemeClr val="accent2">
                    <a:lumMod val="75000"/>
                  </a:schemeClr>
                </a:solidFill>
              </a:rPr>
              <a:t>استخدام </a:t>
            </a:r>
            <a:r>
              <a:rPr lang="ar-IQ" sz="2400" b="1" u="sng" dirty="0" smtClean="0">
                <a:solidFill>
                  <a:schemeClr val="accent2">
                    <a:lumMod val="75000"/>
                  </a:schemeClr>
                </a:solidFill>
              </a:rPr>
              <a:t>متصفح الانترنت </a:t>
            </a:r>
            <a:r>
              <a:rPr lang="en-US" sz="2400" b="1" u="sng" dirty="0" smtClean="0">
                <a:solidFill>
                  <a:schemeClr val="accent2">
                    <a:lumMod val="75000"/>
                  </a:schemeClr>
                </a:solidFill>
              </a:rPr>
              <a:t>internet explorer</a:t>
            </a:r>
            <a:r>
              <a:rPr lang="ar-IQ" sz="2400" b="1" u="sng" dirty="0" smtClean="0">
                <a:solidFill>
                  <a:schemeClr val="accent2">
                    <a:lumMod val="75000"/>
                  </a:schemeClr>
                </a:solidFill>
              </a:rPr>
              <a:t>:</a:t>
            </a:r>
          </a:p>
          <a:p>
            <a:pPr marL="0" indent="0">
              <a:buNone/>
            </a:pPr>
            <a:r>
              <a:rPr lang="ar-IQ" sz="2400" dirty="0"/>
              <a:t> </a:t>
            </a:r>
            <a:r>
              <a:rPr lang="ar-IQ" sz="2400" dirty="0" smtClean="0"/>
              <a:t> 1- انقر </a:t>
            </a:r>
            <a:r>
              <a:rPr lang="en-US" sz="2400" dirty="0" smtClean="0"/>
              <a:t>start</a:t>
            </a:r>
            <a:r>
              <a:rPr lang="ar-IQ" sz="2400" dirty="0" smtClean="0"/>
              <a:t> ثم </a:t>
            </a:r>
            <a:r>
              <a:rPr lang="en-US" sz="2400" dirty="0" smtClean="0"/>
              <a:t>all program</a:t>
            </a:r>
            <a:r>
              <a:rPr lang="ar-IQ" sz="2400" dirty="0" smtClean="0"/>
              <a:t> ثم </a:t>
            </a:r>
            <a:r>
              <a:rPr lang="en-US" sz="2400" dirty="0" smtClean="0"/>
              <a:t>internet explorer</a:t>
            </a:r>
            <a:endParaRPr lang="en-US" sz="2400" dirty="0"/>
          </a:p>
          <a:p>
            <a:pPr marL="0" indent="0">
              <a:buNone/>
            </a:pPr>
            <a:r>
              <a:rPr lang="ar-IQ" sz="2400" dirty="0"/>
              <a:t> </a:t>
            </a:r>
            <a:r>
              <a:rPr lang="ar-IQ" sz="2400" dirty="0" smtClean="0"/>
              <a:t>2- انقر نقرة مزدوجة على الايقونة الموجودة على سطح المكتب أو استخدام الزر الايمن     للماوس ثم نختار</a:t>
            </a:r>
            <a:r>
              <a:rPr lang="en-US" sz="2400" dirty="0" smtClean="0"/>
              <a:t>open</a:t>
            </a:r>
            <a:r>
              <a:rPr lang="ar-IQ" sz="2400" dirty="0" smtClean="0"/>
              <a:t> او تحديد الايقونة ثم نضغط على مفتاح </a:t>
            </a:r>
            <a:r>
              <a:rPr lang="en-US" sz="2400" dirty="0" smtClean="0"/>
              <a:t>enter</a:t>
            </a:r>
            <a:r>
              <a:rPr lang="ar-IQ" sz="2400" dirty="0" smtClean="0"/>
              <a:t> من لوحة المفاتيح</a:t>
            </a:r>
          </a:p>
          <a:p>
            <a:pPr marL="0" indent="0">
              <a:buNone/>
            </a:pPr>
            <a:r>
              <a:rPr lang="ar-IQ" sz="2400" b="1" u="sng" dirty="0" smtClean="0"/>
              <a:t> </a:t>
            </a:r>
            <a:r>
              <a:rPr lang="ar-IQ" sz="2400" dirty="0" smtClean="0"/>
              <a:t>3- انقر على الايقونة الموجودة على شريط ادوات التشغيل السريع في شريط المهام</a:t>
            </a:r>
            <a:r>
              <a:rPr lang="ar-IQ" sz="2400" b="1" u="sng" dirty="0" smtClean="0"/>
              <a:t> </a:t>
            </a:r>
            <a:endParaRPr lang="ar-IQ" sz="2400" dirty="0"/>
          </a:p>
          <a:p>
            <a:pPr marL="0" lvl="0" indent="0">
              <a:buNone/>
            </a:pPr>
            <a:r>
              <a:rPr lang="ar-IQ" sz="2400" dirty="0" smtClean="0"/>
              <a:t> 4- انقر على مربع البحث ضمن قائمة </a:t>
            </a:r>
            <a:r>
              <a:rPr lang="en-US" sz="2400" dirty="0" smtClean="0"/>
              <a:t>start</a:t>
            </a:r>
            <a:r>
              <a:rPr lang="ar-IQ" sz="2400" dirty="0" smtClean="0"/>
              <a:t> ثم أكتب </a:t>
            </a:r>
            <a:r>
              <a:rPr lang="en-US" sz="2400" dirty="0">
                <a:solidFill>
                  <a:prstClr val="black"/>
                </a:solidFill>
              </a:rPr>
              <a:t>internet explorer</a:t>
            </a:r>
          </a:p>
          <a:p>
            <a:pPr marL="0" lvl="0" indent="0">
              <a:buNone/>
            </a:pPr>
            <a:r>
              <a:rPr lang="ar-IQ" sz="2400" dirty="0" smtClean="0"/>
              <a:t> 5- من خلال القرص </a:t>
            </a:r>
            <a:r>
              <a:rPr lang="en-US" sz="2400" dirty="0" smtClean="0"/>
              <a:t>c</a:t>
            </a:r>
            <a:r>
              <a:rPr lang="ar-IQ" sz="2400" dirty="0" smtClean="0"/>
              <a:t> ثم اختيار</a:t>
            </a:r>
            <a:r>
              <a:rPr lang="en-US" sz="2400" dirty="0" smtClean="0"/>
              <a:t>program file</a:t>
            </a:r>
            <a:r>
              <a:rPr lang="ar-IQ" sz="2400" dirty="0" smtClean="0"/>
              <a:t> ثم اختيار </a:t>
            </a:r>
            <a:r>
              <a:rPr lang="en-US" sz="2400" dirty="0">
                <a:solidFill>
                  <a:prstClr val="black"/>
                </a:solidFill>
              </a:rPr>
              <a:t>internet explorer</a:t>
            </a:r>
          </a:p>
          <a:p>
            <a:pPr marL="0" indent="0">
              <a:buNone/>
            </a:pPr>
            <a:r>
              <a:rPr lang="ar-IQ" sz="2400" dirty="0" smtClean="0"/>
              <a:t> </a:t>
            </a:r>
            <a:endParaRPr lang="ar-IQ" sz="2400" dirty="0"/>
          </a:p>
        </p:txBody>
      </p:sp>
    </p:spTree>
    <p:extLst>
      <p:ext uri="{BB962C8B-B14F-4D97-AF65-F5344CB8AC3E}">
        <p14:creationId xmlns:p14="http://schemas.microsoft.com/office/powerpoint/2010/main" val="223451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20000"/>
              <a:lumOff val="80000"/>
            </a:schemeClr>
          </a:solidFill>
        </p:spPr>
        <p:txBody>
          <a:bodyPr>
            <a:normAutofit/>
          </a:bodyPr>
          <a:lstStyle/>
          <a:p>
            <a:r>
              <a:rPr lang="ar-IQ" sz="2400" b="1" u="sng" dirty="0" smtClean="0">
                <a:solidFill>
                  <a:schemeClr val="accent2">
                    <a:lumMod val="75000"/>
                  </a:schemeClr>
                </a:solidFill>
              </a:rPr>
              <a:t>استخدام عنوان الويب:</a:t>
            </a:r>
            <a:endParaRPr lang="ar-IQ" sz="2400" dirty="0" smtClean="0">
              <a:solidFill>
                <a:schemeClr val="accent2">
                  <a:lumMod val="75000"/>
                </a:schemeClr>
              </a:solidFill>
            </a:endParaRPr>
          </a:p>
          <a:p>
            <a:pPr marL="0" indent="0">
              <a:buNone/>
            </a:pPr>
            <a:r>
              <a:rPr lang="ar-IQ" sz="2400" dirty="0" smtClean="0"/>
              <a:t>يتكون عنوان الويب من جزأين هما </a:t>
            </a:r>
            <a:r>
              <a:rPr lang="ar-IQ" sz="2400" dirty="0" smtClean="0">
                <a:solidFill>
                  <a:srgbClr val="FF0000"/>
                </a:solidFill>
              </a:rPr>
              <a:t>بروتوكول الخادم </a:t>
            </a:r>
            <a:r>
              <a:rPr lang="en-US" sz="2400" dirty="0" smtClean="0">
                <a:solidFill>
                  <a:srgbClr val="FF0000"/>
                </a:solidFill>
              </a:rPr>
              <a:t>server protocol</a:t>
            </a:r>
            <a:r>
              <a:rPr lang="ar-IQ" sz="2400" dirty="0" smtClean="0">
                <a:solidFill>
                  <a:srgbClr val="FF0000"/>
                </a:solidFill>
              </a:rPr>
              <a:t> </a:t>
            </a:r>
            <a:r>
              <a:rPr lang="ar-IQ" sz="2400" dirty="0" smtClean="0"/>
              <a:t>مثلاً </a:t>
            </a:r>
            <a:r>
              <a:rPr lang="en-US" sz="2400" dirty="0" smtClean="0"/>
              <a:t>http:</a:t>
            </a:r>
            <a:r>
              <a:rPr lang="ar-IQ" sz="2400" dirty="0" smtClean="0"/>
              <a:t> (خادم الويب) و</a:t>
            </a:r>
            <a:r>
              <a:rPr lang="en-US" sz="2400" dirty="0" smtClean="0"/>
              <a:t>ftp </a:t>
            </a:r>
            <a:r>
              <a:rPr lang="ar-IQ" sz="2400" dirty="0" smtClean="0"/>
              <a:t>(خادم لنقل الملفات) </a:t>
            </a:r>
            <a:r>
              <a:rPr lang="ar-IQ" sz="2400" dirty="0" smtClean="0">
                <a:solidFill>
                  <a:srgbClr val="FF0000"/>
                </a:solidFill>
              </a:rPr>
              <a:t>وأسم الموقع </a:t>
            </a:r>
            <a:r>
              <a:rPr lang="en-US" sz="2400" dirty="0" smtClean="0">
                <a:solidFill>
                  <a:srgbClr val="FF0000"/>
                </a:solidFill>
              </a:rPr>
              <a:t>Domain name</a:t>
            </a:r>
            <a:r>
              <a:rPr lang="ar-IQ" sz="2400" dirty="0" smtClean="0"/>
              <a:t> </a:t>
            </a:r>
            <a:r>
              <a:rPr lang="ar-IQ" sz="2400" dirty="0"/>
              <a:t>.</a:t>
            </a:r>
            <a:endParaRPr lang="ar-IQ" sz="2400" dirty="0" smtClean="0"/>
          </a:p>
          <a:p>
            <a:pPr marL="0" indent="0">
              <a:buNone/>
            </a:pPr>
            <a:r>
              <a:rPr lang="ar-IQ" sz="2400" b="1" u="sng" dirty="0" smtClean="0">
                <a:solidFill>
                  <a:schemeClr val="accent2">
                    <a:lumMod val="75000"/>
                  </a:schemeClr>
                </a:solidFill>
              </a:rPr>
              <a:t>اسم </a:t>
            </a:r>
            <a:r>
              <a:rPr lang="ar-IQ" sz="2400" b="1" u="sng" dirty="0" smtClean="0">
                <a:solidFill>
                  <a:schemeClr val="accent2">
                    <a:lumMod val="75000"/>
                  </a:schemeClr>
                </a:solidFill>
              </a:rPr>
              <a:t>الموقع يتكون من ثلاثة أو أربعة اقسام رئيسية:</a:t>
            </a:r>
          </a:p>
          <a:p>
            <a:pPr marL="0" indent="0">
              <a:buNone/>
            </a:pPr>
            <a:r>
              <a:rPr lang="ar-IQ" sz="2400" dirty="0"/>
              <a:t> </a:t>
            </a:r>
            <a:r>
              <a:rPr lang="ar-IQ" sz="2400" dirty="0" smtClean="0"/>
              <a:t>  مثال: موقع الجامعة المستنصرية </a:t>
            </a:r>
            <a:r>
              <a:rPr lang="en-US" sz="2400" dirty="0" smtClean="0">
                <a:hlinkClick r:id="rId2"/>
              </a:rPr>
              <a:t>www.unmustansiriyha.edu.iq</a:t>
            </a:r>
            <a:r>
              <a:rPr lang="en-US" sz="2400" dirty="0" smtClean="0"/>
              <a:t> </a:t>
            </a:r>
            <a:r>
              <a:rPr lang="ar-IQ" sz="2400" dirty="0" smtClean="0"/>
              <a:t> يتكون من</a:t>
            </a:r>
          </a:p>
          <a:p>
            <a:pPr marL="0" indent="0">
              <a:buNone/>
            </a:pPr>
            <a:r>
              <a:rPr lang="ar-IQ" sz="2400" dirty="0"/>
              <a:t> </a:t>
            </a:r>
            <a:r>
              <a:rPr lang="ar-IQ" sz="2400" dirty="0" smtClean="0"/>
              <a:t> </a:t>
            </a:r>
            <a:r>
              <a:rPr lang="ar-IQ" sz="2400" b="1" u="sng" dirty="0" smtClean="0"/>
              <a:t>القسم الاول:</a:t>
            </a:r>
            <a:r>
              <a:rPr lang="ar-IQ" sz="2400" dirty="0"/>
              <a:t> </a:t>
            </a:r>
            <a:r>
              <a:rPr lang="ar-IQ" sz="2400" dirty="0" smtClean="0"/>
              <a:t>يمثل الشبكة العالمية الواسعة (</a:t>
            </a:r>
            <a:r>
              <a:rPr lang="en-US" sz="2400" dirty="0" smtClean="0"/>
              <a:t>www</a:t>
            </a:r>
            <a:r>
              <a:rPr lang="ar-IQ" sz="2400" dirty="0" smtClean="0"/>
              <a:t>)</a:t>
            </a:r>
            <a:r>
              <a:rPr lang="en-US" sz="2400" dirty="0" smtClean="0"/>
              <a:t>world wide web</a:t>
            </a:r>
          </a:p>
          <a:p>
            <a:pPr marL="0" indent="0">
              <a:buNone/>
            </a:pPr>
            <a:r>
              <a:rPr lang="ar-IQ" sz="2400" dirty="0"/>
              <a:t> </a:t>
            </a:r>
            <a:r>
              <a:rPr lang="ar-IQ" sz="2400" dirty="0" smtClean="0"/>
              <a:t> </a:t>
            </a:r>
            <a:r>
              <a:rPr lang="ar-IQ" sz="2400" b="1" u="sng" dirty="0" smtClean="0"/>
              <a:t>القسم الثاني:</a:t>
            </a:r>
            <a:r>
              <a:rPr lang="ar-IQ" sz="2400" dirty="0" smtClean="0"/>
              <a:t> اسم الموقع أو المؤسسة التي تمتلك الموقع وقد يكون الاسم الكامل للمؤسسة أو اختصاراً له أو مزجاً مميزاً من كلمات في حال كان الاسم مستخدماً مثل </a:t>
            </a:r>
            <a:r>
              <a:rPr lang="en-US" sz="2400" dirty="0" err="1" smtClean="0"/>
              <a:t>unmustansiriyha</a:t>
            </a:r>
            <a:endParaRPr lang="en-US" sz="2400" dirty="0"/>
          </a:p>
          <a:p>
            <a:pPr marL="0" indent="0">
              <a:buNone/>
            </a:pPr>
            <a:r>
              <a:rPr lang="ar-IQ" sz="2400" dirty="0" smtClean="0"/>
              <a:t>  </a:t>
            </a:r>
            <a:r>
              <a:rPr lang="ar-IQ" sz="2400" b="1" u="sng" dirty="0" smtClean="0"/>
              <a:t>القسم الثالث:</a:t>
            </a:r>
            <a:r>
              <a:rPr lang="ar-IQ" sz="2400" dirty="0" smtClean="0"/>
              <a:t> اسم لتصنيف النطاق المنتمي اليه المؤسسة </a:t>
            </a:r>
            <a:r>
              <a:rPr lang="en-US" sz="2400" dirty="0" err="1" smtClean="0"/>
              <a:t>edu</a:t>
            </a:r>
            <a:r>
              <a:rPr lang="ar-IQ" sz="2400" dirty="0" smtClean="0"/>
              <a:t> حيث تم تحديد مجموعة من تصنيفات النطاق للتمييز بين المجموعات المختلفة المشتركة في هذه المشاريع وتسمى هذه النطاقات عادة (نطاقات اصلية عالية المستوى) </a:t>
            </a:r>
            <a:endParaRPr lang="en-US" sz="2400" dirty="0" smtClean="0"/>
          </a:p>
          <a:p>
            <a:pPr marL="0" indent="0">
              <a:buNone/>
            </a:pPr>
            <a:r>
              <a:rPr lang="ar-IQ" sz="2400" b="1" u="sng" dirty="0"/>
              <a:t> </a:t>
            </a:r>
            <a:r>
              <a:rPr lang="ar-IQ" sz="2400" dirty="0" smtClean="0"/>
              <a:t> </a:t>
            </a:r>
            <a:endParaRPr lang="ar-IQ" sz="2400" dirty="0"/>
          </a:p>
        </p:txBody>
      </p:sp>
    </p:spTree>
    <p:extLst>
      <p:ext uri="{BB962C8B-B14F-4D97-AF65-F5344CB8AC3E}">
        <p14:creationId xmlns:p14="http://schemas.microsoft.com/office/powerpoint/2010/main" val="418021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33519"/>
          </a:xfrm>
          <a:solidFill>
            <a:schemeClr val="accent2">
              <a:lumMod val="20000"/>
              <a:lumOff val="80000"/>
            </a:schemeClr>
          </a:solidFill>
        </p:spPr>
        <p:txBody>
          <a:bodyPr>
            <a:normAutofit/>
          </a:bodyPr>
          <a:lstStyle/>
          <a:p>
            <a:r>
              <a:rPr lang="en-US" sz="2400" dirty="0" smtClean="0">
                <a:solidFill>
                  <a:srgbClr val="00B050"/>
                </a:solidFill>
              </a:rPr>
              <a:t>mil</a:t>
            </a:r>
            <a:r>
              <a:rPr lang="ar-IQ" sz="2400" dirty="0" smtClean="0"/>
              <a:t>: القوات المسلحة </a:t>
            </a:r>
            <a:r>
              <a:rPr lang="en-US" sz="2400" dirty="0" smtClean="0"/>
              <a:t>military</a:t>
            </a:r>
          </a:p>
          <a:p>
            <a:r>
              <a:rPr lang="en-US" sz="2400" dirty="0" err="1" smtClean="0">
                <a:solidFill>
                  <a:schemeClr val="accent2">
                    <a:lumMod val="75000"/>
                  </a:schemeClr>
                </a:solidFill>
              </a:rPr>
              <a:t>gov</a:t>
            </a:r>
            <a:r>
              <a:rPr lang="ar-IQ" sz="2400" dirty="0" smtClean="0"/>
              <a:t>: المواقع الحكومية </a:t>
            </a:r>
            <a:r>
              <a:rPr lang="en-US" sz="2400" dirty="0" smtClean="0"/>
              <a:t>government</a:t>
            </a:r>
          </a:p>
          <a:p>
            <a:r>
              <a:rPr lang="en-US" sz="2400" dirty="0" smtClean="0">
                <a:solidFill>
                  <a:schemeClr val="tx2">
                    <a:lumMod val="60000"/>
                    <a:lumOff val="40000"/>
                  </a:schemeClr>
                </a:solidFill>
              </a:rPr>
              <a:t>Com</a:t>
            </a:r>
            <a:r>
              <a:rPr lang="ar-IQ" sz="2400" dirty="0" smtClean="0"/>
              <a:t>: الشركات التجارية </a:t>
            </a:r>
            <a:r>
              <a:rPr lang="en-US" sz="2400" dirty="0" smtClean="0"/>
              <a:t>commercial</a:t>
            </a:r>
          </a:p>
          <a:p>
            <a:r>
              <a:rPr lang="en-US" sz="2400" dirty="0" err="1" smtClean="0">
                <a:solidFill>
                  <a:srgbClr val="FF0000"/>
                </a:solidFill>
              </a:rPr>
              <a:t>Edu</a:t>
            </a:r>
            <a:r>
              <a:rPr lang="ar-IQ" sz="2400" dirty="0" smtClean="0"/>
              <a:t>: مواقع الجامعات  </a:t>
            </a:r>
            <a:r>
              <a:rPr lang="en-US" sz="2400" dirty="0" smtClean="0"/>
              <a:t>education</a:t>
            </a:r>
          </a:p>
          <a:p>
            <a:r>
              <a:rPr lang="en-US" sz="2400" dirty="0" smtClean="0">
                <a:solidFill>
                  <a:schemeClr val="accent6">
                    <a:lumMod val="75000"/>
                  </a:schemeClr>
                </a:solidFill>
              </a:rPr>
              <a:t>Org</a:t>
            </a:r>
            <a:r>
              <a:rPr lang="ar-IQ" sz="2400" dirty="0" smtClean="0"/>
              <a:t>: المؤسسات </a:t>
            </a:r>
            <a:r>
              <a:rPr lang="en-US" sz="2400" dirty="0" smtClean="0"/>
              <a:t>organization</a:t>
            </a:r>
          </a:p>
          <a:p>
            <a:r>
              <a:rPr lang="en-US" sz="2400" dirty="0" smtClean="0">
                <a:solidFill>
                  <a:schemeClr val="accent5">
                    <a:lumMod val="75000"/>
                  </a:schemeClr>
                </a:solidFill>
              </a:rPr>
              <a:t>Net</a:t>
            </a:r>
            <a:r>
              <a:rPr lang="ar-IQ" sz="2400" dirty="0" smtClean="0"/>
              <a:t>: مواقع الشبكة </a:t>
            </a:r>
            <a:r>
              <a:rPr lang="en-US" sz="2400" dirty="0" smtClean="0"/>
              <a:t>network</a:t>
            </a:r>
            <a:endParaRPr lang="ar-IQ" sz="2400" dirty="0" smtClean="0"/>
          </a:p>
          <a:p>
            <a:r>
              <a:rPr lang="ar-IQ" sz="2400" b="1" u="sng" dirty="0" smtClean="0"/>
              <a:t>القسم الرابع:</a:t>
            </a:r>
            <a:r>
              <a:rPr lang="ar-IQ" sz="2400" dirty="0" smtClean="0"/>
              <a:t> رمز الدولة (</a:t>
            </a:r>
            <a:r>
              <a:rPr lang="en-US" sz="2400" dirty="0" err="1" smtClean="0"/>
              <a:t>iq</a:t>
            </a:r>
            <a:r>
              <a:rPr lang="ar-IQ" sz="2400" dirty="0" smtClean="0"/>
              <a:t>) وبعد تطور الانترنت واصبح عالمياً, اصبحت النطاقات الاصلية عالية المستوى غير مناسبة للغرض وهكذا تم تمديد هذه النطاقات لتشمل رموز الدولة بحرفين كالتالي:-</a:t>
            </a:r>
          </a:p>
          <a:p>
            <a:r>
              <a:rPr lang="en-US" sz="2400" dirty="0" smtClean="0">
                <a:solidFill>
                  <a:srgbClr val="FF0000"/>
                </a:solidFill>
              </a:rPr>
              <a:t>au</a:t>
            </a:r>
            <a:r>
              <a:rPr lang="ar-IQ" sz="2400" dirty="0" smtClean="0">
                <a:solidFill>
                  <a:srgbClr val="FF0000"/>
                </a:solidFill>
              </a:rPr>
              <a:t>          </a:t>
            </a:r>
            <a:r>
              <a:rPr lang="en-US" sz="2400" dirty="0" smtClean="0">
                <a:solidFill>
                  <a:srgbClr val="FF0000"/>
                </a:solidFill>
              </a:rPr>
              <a:t>Australia</a:t>
            </a:r>
          </a:p>
          <a:p>
            <a:r>
              <a:rPr lang="en-US" sz="2400" dirty="0" smtClean="0">
                <a:solidFill>
                  <a:srgbClr val="FF0000"/>
                </a:solidFill>
              </a:rPr>
              <a:t>.de</a:t>
            </a:r>
            <a:r>
              <a:rPr lang="ar-IQ" sz="2400" dirty="0" smtClean="0">
                <a:solidFill>
                  <a:srgbClr val="FF0000"/>
                </a:solidFill>
              </a:rPr>
              <a:t>         </a:t>
            </a:r>
            <a:r>
              <a:rPr lang="en-US" sz="2400" dirty="0" smtClean="0">
                <a:solidFill>
                  <a:srgbClr val="FF0000"/>
                </a:solidFill>
              </a:rPr>
              <a:t>Germany</a:t>
            </a:r>
          </a:p>
          <a:p>
            <a:r>
              <a:rPr lang="en-US" sz="2400" dirty="0" smtClean="0">
                <a:solidFill>
                  <a:srgbClr val="FF0000"/>
                </a:solidFill>
              </a:rPr>
              <a:t>.</a:t>
            </a:r>
            <a:r>
              <a:rPr lang="en-US" sz="2400" dirty="0" err="1" smtClean="0">
                <a:solidFill>
                  <a:srgbClr val="FF0000"/>
                </a:solidFill>
              </a:rPr>
              <a:t>uk</a:t>
            </a:r>
            <a:r>
              <a:rPr lang="ar-IQ" sz="2400" dirty="0" smtClean="0">
                <a:solidFill>
                  <a:srgbClr val="FF0000"/>
                </a:solidFill>
              </a:rPr>
              <a:t>          </a:t>
            </a:r>
            <a:r>
              <a:rPr lang="en-US" sz="2400" dirty="0" smtClean="0">
                <a:solidFill>
                  <a:srgbClr val="FF0000"/>
                </a:solidFill>
              </a:rPr>
              <a:t>United Kingdom</a:t>
            </a:r>
          </a:p>
          <a:p>
            <a:r>
              <a:rPr lang="en-US" sz="2400" dirty="0" smtClean="0">
                <a:solidFill>
                  <a:srgbClr val="FF0000"/>
                </a:solidFill>
              </a:rPr>
              <a:t>.</a:t>
            </a:r>
            <a:r>
              <a:rPr lang="en-US" sz="2400" dirty="0" err="1" smtClean="0">
                <a:solidFill>
                  <a:srgbClr val="FF0000"/>
                </a:solidFill>
              </a:rPr>
              <a:t>iq</a:t>
            </a:r>
            <a:r>
              <a:rPr lang="ar-IQ" sz="2400" dirty="0" smtClean="0">
                <a:solidFill>
                  <a:srgbClr val="FF0000"/>
                </a:solidFill>
              </a:rPr>
              <a:t>           </a:t>
            </a:r>
            <a:r>
              <a:rPr lang="en-US" sz="2400" dirty="0" smtClean="0">
                <a:solidFill>
                  <a:srgbClr val="FF0000"/>
                </a:solidFill>
              </a:rPr>
              <a:t>Iraq</a:t>
            </a:r>
          </a:p>
          <a:p>
            <a:r>
              <a:rPr lang="ar-IQ" sz="2400" dirty="0" smtClean="0"/>
              <a:t>وهكذا...............الخ</a:t>
            </a:r>
            <a:endParaRPr lang="ar-IQ" sz="2400" dirty="0"/>
          </a:p>
        </p:txBody>
      </p:sp>
    </p:spTree>
    <p:extLst>
      <p:ext uri="{BB962C8B-B14F-4D97-AF65-F5344CB8AC3E}">
        <p14:creationId xmlns:p14="http://schemas.microsoft.com/office/powerpoint/2010/main" val="129113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92" y="0"/>
            <a:ext cx="9125308" cy="6858000"/>
          </a:xfrm>
          <a:solidFill>
            <a:schemeClr val="accent2">
              <a:lumMod val="20000"/>
              <a:lumOff val="80000"/>
            </a:schemeClr>
          </a:solidFill>
        </p:spPr>
        <p:txBody>
          <a:bodyPr>
            <a:normAutofit lnSpcReduction="10000"/>
          </a:bodyPr>
          <a:lstStyle/>
          <a:p>
            <a:r>
              <a:rPr lang="ar-IQ" sz="2400" b="1" u="sng" dirty="0" smtClean="0">
                <a:solidFill>
                  <a:schemeClr val="accent2">
                    <a:lumMod val="75000"/>
                  </a:schemeClr>
                </a:solidFill>
              </a:rPr>
              <a:t>التعرف على عناصر صفحة الويب:</a:t>
            </a:r>
          </a:p>
          <a:p>
            <a:r>
              <a:rPr lang="ar-IQ" sz="2400" dirty="0" smtClean="0"/>
              <a:t>1- </a:t>
            </a:r>
            <a:r>
              <a:rPr lang="ar-IQ" sz="2400" b="1" dirty="0" smtClean="0"/>
              <a:t>عنوان الويب(</a:t>
            </a:r>
            <a:r>
              <a:rPr lang="en-US" sz="2400" b="1" dirty="0" smtClean="0"/>
              <a:t>URL</a:t>
            </a:r>
            <a:r>
              <a:rPr lang="ar-IQ" sz="2400" b="1" dirty="0" smtClean="0"/>
              <a:t>): </a:t>
            </a:r>
            <a:r>
              <a:rPr lang="ar-IQ" sz="2400" dirty="0" smtClean="0">
                <a:solidFill>
                  <a:schemeClr val="accent5">
                    <a:lumMod val="75000"/>
                  </a:schemeClr>
                </a:solidFill>
              </a:rPr>
              <a:t>يحدد هوية صفحة الويب او المصادر الاخرى على الانترنت</a:t>
            </a:r>
          </a:p>
          <a:p>
            <a:r>
              <a:rPr lang="ar-IQ" sz="2400" dirty="0" smtClean="0"/>
              <a:t>2- </a:t>
            </a:r>
            <a:r>
              <a:rPr lang="ar-IQ" sz="2400" b="1" dirty="0" smtClean="0"/>
              <a:t>صورة (</a:t>
            </a:r>
            <a:r>
              <a:rPr lang="en-US" sz="2400" b="1" dirty="0" smtClean="0"/>
              <a:t>picture</a:t>
            </a:r>
            <a:r>
              <a:rPr lang="ar-IQ" sz="2400" b="1" dirty="0" smtClean="0"/>
              <a:t>): </a:t>
            </a:r>
            <a:r>
              <a:rPr lang="ar-IQ" sz="2400" dirty="0" smtClean="0">
                <a:solidFill>
                  <a:srgbClr val="FF0000"/>
                </a:solidFill>
              </a:rPr>
              <a:t>وهي صورة او رسم قد تكون ثابتة في موقعها دائماً او متحركة او عبارة عن وصلة تشعبية الى الصفحات الاخرى او مواقع اخرى او وظيفة ما كتشغيل مقطع فيديو مثلاً</a:t>
            </a:r>
          </a:p>
          <a:p>
            <a:r>
              <a:rPr lang="ar-IQ" sz="2400" dirty="0" smtClean="0"/>
              <a:t>3- </a:t>
            </a:r>
            <a:r>
              <a:rPr lang="ar-IQ" sz="2400" b="1" dirty="0" smtClean="0"/>
              <a:t>حقل (</a:t>
            </a:r>
            <a:r>
              <a:rPr lang="en-US" sz="2400" b="1" dirty="0" smtClean="0"/>
              <a:t>field</a:t>
            </a:r>
            <a:r>
              <a:rPr lang="ar-IQ" sz="2400" b="1" dirty="0" smtClean="0"/>
              <a:t>):</a:t>
            </a:r>
            <a:r>
              <a:rPr lang="en-US" sz="2400" b="1" dirty="0" smtClean="0">
                <a:solidFill>
                  <a:schemeClr val="accent6">
                    <a:lumMod val="75000"/>
                  </a:schemeClr>
                </a:solidFill>
              </a:rPr>
              <a:t> </a:t>
            </a:r>
            <a:r>
              <a:rPr lang="ar-IQ" sz="2400" dirty="0" smtClean="0">
                <a:solidFill>
                  <a:schemeClr val="accent6">
                    <a:lumMod val="75000"/>
                  </a:schemeClr>
                </a:solidFill>
              </a:rPr>
              <a:t>وهو مساحة في صفحة الويب تكتب فيها معلومات يتم ارسالها الى خادم الويب لمعالجتها واشهر هذه الحقول هو حقل البحث</a:t>
            </a:r>
          </a:p>
          <a:p>
            <a:r>
              <a:rPr lang="ar-IQ" sz="2400" dirty="0" smtClean="0"/>
              <a:t>4- </a:t>
            </a:r>
            <a:r>
              <a:rPr lang="ar-IQ" sz="2400" b="1" dirty="0" smtClean="0"/>
              <a:t>زر(</a:t>
            </a:r>
            <a:r>
              <a:rPr lang="en-US" sz="2400" b="1" dirty="0" smtClean="0"/>
              <a:t>button</a:t>
            </a:r>
            <a:r>
              <a:rPr lang="ar-IQ" sz="2400" b="1" dirty="0" smtClean="0"/>
              <a:t>): </a:t>
            </a:r>
            <a:r>
              <a:rPr lang="ar-IQ" sz="2400" dirty="0" smtClean="0">
                <a:solidFill>
                  <a:schemeClr val="accent2">
                    <a:lumMod val="75000"/>
                  </a:schemeClr>
                </a:solidFill>
              </a:rPr>
              <a:t>هو رسم تفاعلي يؤدي وظيفة ما عند النقر عليه</a:t>
            </a:r>
          </a:p>
          <a:p>
            <a:r>
              <a:rPr lang="ar-IQ" sz="2400" dirty="0" smtClean="0"/>
              <a:t>5- </a:t>
            </a:r>
            <a:r>
              <a:rPr lang="ar-IQ" sz="2400" b="1" dirty="0" smtClean="0"/>
              <a:t>اعلان (</a:t>
            </a:r>
            <a:r>
              <a:rPr lang="en-US" sz="2400" b="1" dirty="0" smtClean="0"/>
              <a:t>Advertisement</a:t>
            </a:r>
            <a:r>
              <a:rPr lang="ar-IQ" sz="2400" b="1" dirty="0" smtClean="0"/>
              <a:t>):</a:t>
            </a:r>
            <a:r>
              <a:rPr lang="ar-IQ" sz="2400" dirty="0"/>
              <a:t> </a:t>
            </a:r>
            <a:r>
              <a:rPr lang="ar-IQ" sz="2400" dirty="0" smtClean="0">
                <a:solidFill>
                  <a:srgbClr val="0070C0"/>
                </a:solidFill>
              </a:rPr>
              <a:t>تدفع الشركات اموالاً للحصول على مساحة اعلانية في موقع الكتروني شهير (اي يظهر مراراً عند محاولات البحث عن شيء ما) وعندما تنقر على هذه المساحة الاعلانية يتم نقلك تلقائياً الى الموقع الالكتروني للشركة</a:t>
            </a:r>
          </a:p>
          <a:p>
            <a:r>
              <a:rPr lang="ar-IQ" sz="2400" dirty="0" smtClean="0"/>
              <a:t>6- </a:t>
            </a:r>
            <a:r>
              <a:rPr lang="ar-IQ" sz="2400" b="1" dirty="0" smtClean="0"/>
              <a:t>شريط الحالة (</a:t>
            </a:r>
            <a:r>
              <a:rPr lang="en-US" sz="2400" b="1" dirty="0" smtClean="0"/>
              <a:t>status bar</a:t>
            </a:r>
            <a:r>
              <a:rPr lang="ar-IQ" sz="2400" b="1" dirty="0" smtClean="0"/>
              <a:t>): </a:t>
            </a:r>
            <a:r>
              <a:rPr lang="ar-IQ" sz="2400" dirty="0" smtClean="0">
                <a:solidFill>
                  <a:schemeClr val="accent6">
                    <a:lumMod val="50000"/>
                  </a:schemeClr>
                </a:solidFill>
              </a:rPr>
              <a:t>يعرض مايفعله متصفح الويب حالياً او اي موقع او صفحة ويب ستعرض ان ضغطت على وصلة تشعبية ما </a:t>
            </a:r>
          </a:p>
          <a:p>
            <a:r>
              <a:rPr lang="ar-IQ" sz="2400" dirty="0" smtClean="0"/>
              <a:t>7- </a:t>
            </a:r>
            <a:r>
              <a:rPr lang="ar-IQ" sz="2400" b="1" dirty="0" smtClean="0"/>
              <a:t>وصلة تشعبية(</a:t>
            </a:r>
            <a:r>
              <a:rPr lang="en-US" sz="2400" b="1" dirty="0" smtClean="0"/>
              <a:t>hyperlink</a:t>
            </a:r>
            <a:r>
              <a:rPr lang="ar-IQ" sz="2400" b="1" dirty="0" smtClean="0"/>
              <a:t>):</a:t>
            </a:r>
            <a:r>
              <a:rPr lang="ar-IQ" sz="2400" dirty="0" smtClean="0">
                <a:solidFill>
                  <a:srgbClr val="00B050"/>
                </a:solidFill>
              </a:rPr>
              <a:t>وهي عبارة عن نص او رسم متصل بعنوان ويب (</a:t>
            </a:r>
            <a:r>
              <a:rPr lang="en-US" sz="2400" dirty="0" smtClean="0">
                <a:solidFill>
                  <a:srgbClr val="00B050"/>
                </a:solidFill>
              </a:rPr>
              <a:t>URL</a:t>
            </a:r>
            <a:r>
              <a:rPr lang="ar-IQ" sz="2400" dirty="0" smtClean="0">
                <a:solidFill>
                  <a:srgbClr val="00B050"/>
                </a:solidFill>
              </a:rPr>
              <a:t>) يعرض شكل يد عندما تضع مؤشر الفارة عليه وهذه الوصلات تظهر في اجزاء من النص بشكل مختلف عب باقي النص كإن تكون عبارة ما ملونة بلون مختلف او تحتها خط وتحتوي بعض صفحات الويب على وصلات لاتظهر على الشاشة الا اذا وضعت مؤشر الفارة عليها وإن نقرت على هذه الوصلة يحاول متصفح الويب الاتصال بخادم عنوان الويب هذا ثم يعرض تلك الصفحة او الموقع  </a:t>
            </a:r>
            <a:endParaRPr lang="ar-IQ" sz="2400" dirty="0">
              <a:solidFill>
                <a:srgbClr val="00B050"/>
              </a:solidFill>
            </a:endParaRPr>
          </a:p>
        </p:txBody>
      </p:sp>
    </p:spTree>
    <p:extLst>
      <p:ext uri="{BB962C8B-B14F-4D97-AF65-F5344CB8AC3E}">
        <p14:creationId xmlns:p14="http://schemas.microsoft.com/office/powerpoint/2010/main" val="1886693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photo_2021-12-05_02-31-5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solidFill>
            <a:schemeClr val="accent2">
              <a:lumMod val="20000"/>
              <a:lumOff val="80000"/>
            </a:schemeClr>
          </a:solidFill>
        </p:spPr>
      </p:pic>
    </p:spTree>
    <p:extLst>
      <p:ext uri="{BB962C8B-B14F-4D97-AF65-F5344CB8AC3E}">
        <p14:creationId xmlns:p14="http://schemas.microsoft.com/office/powerpoint/2010/main" val="1521480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766</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DR.Ahmed Saker</cp:lastModifiedBy>
  <cp:revision>23</cp:revision>
  <dcterms:created xsi:type="dcterms:W3CDTF">2021-12-04T21:27:07Z</dcterms:created>
  <dcterms:modified xsi:type="dcterms:W3CDTF">2023-12-26T18:23:23Z</dcterms:modified>
</cp:coreProperties>
</file>