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063A-1B9B-4A89-9C4A-39FD9961A8D9}" type="datetimeFigureOut">
              <a:rPr lang="ar-IQ" smtClean="0"/>
              <a:t>13/09/1445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5BF2D-8F25-467A-901A-88C794F9DE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063A-1B9B-4A89-9C4A-39FD9961A8D9}" type="datetimeFigureOut">
              <a:rPr lang="ar-IQ" smtClean="0"/>
              <a:t>13/09/1445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5BF2D-8F25-467A-901A-88C794F9DE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063A-1B9B-4A89-9C4A-39FD9961A8D9}" type="datetimeFigureOut">
              <a:rPr lang="ar-IQ" smtClean="0"/>
              <a:t>13/09/1445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5BF2D-8F25-467A-901A-88C794F9DEEE}" type="slidenum">
              <a:rPr lang="ar-IQ" smtClean="0"/>
              <a:t>‹#›</a:t>
            </a:fld>
            <a:endParaRPr lang="ar-IQ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063A-1B9B-4A89-9C4A-39FD9961A8D9}" type="datetimeFigureOut">
              <a:rPr lang="ar-IQ" smtClean="0"/>
              <a:t>13/09/1445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5BF2D-8F25-467A-901A-88C794F9DEEE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063A-1B9B-4A89-9C4A-39FD9961A8D9}" type="datetimeFigureOut">
              <a:rPr lang="ar-IQ" smtClean="0"/>
              <a:t>13/09/1445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5BF2D-8F25-467A-901A-88C794F9DE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063A-1B9B-4A89-9C4A-39FD9961A8D9}" type="datetimeFigureOut">
              <a:rPr lang="ar-IQ" smtClean="0"/>
              <a:t>13/09/1445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5BF2D-8F25-467A-901A-88C794F9DEEE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063A-1B9B-4A89-9C4A-39FD9961A8D9}" type="datetimeFigureOut">
              <a:rPr lang="ar-IQ" smtClean="0"/>
              <a:t>13/09/1445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5BF2D-8F25-467A-901A-88C794F9DE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063A-1B9B-4A89-9C4A-39FD9961A8D9}" type="datetimeFigureOut">
              <a:rPr lang="ar-IQ" smtClean="0"/>
              <a:t>13/09/1445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5BF2D-8F25-467A-901A-88C794F9DE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063A-1B9B-4A89-9C4A-39FD9961A8D9}" type="datetimeFigureOut">
              <a:rPr lang="ar-IQ" smtClean="0"/>
              <a:t>13/09/1445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5BF2D-8F25-467A-901A-88C794F9DE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063A-1B9B-4A89-9C4A-39FD9961A8D9}" type="datetimeFigureOut">
              <a:rPr lang="ar-IQ" smtClean="0"/>
              <a:t>13/09/1445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5BF2D-8F25-467A-901A-88C794F9DEEE}" type="slidenum">
              <a:rPr lang="ar-IQ" smtClean="0"/>
              <a:t>‹#›</a:t>
            </a:fld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063A-1B9B-4A89-9C4A-39FD9961A8D9}" type="datetimeFigureOut">
              <a:rPr lang="ar-IQ" smtClean="0"/>
              <a:t>13/09/1445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5BF2D-8F25-467A-901A-88C794F9DEEE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4CC063A-1B9B-4A89-9C4A-39FD9961A8D9}" type="datetimeFigureOut">
              <a:rPr lang="ar-IQ" smtClean="0"/>
              <a:t>13/09/1445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8A5BF2D-8F25-467A-901A-88C794F9DEEE}" type="slidenum">
              <a:rPr lang="ar-IQ" smtClean="0"/>
              <a:t>‹#›</a:t>
            </a:fld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196752"/>
            <a:ext cx="8206680" cy="864096"/>
          </a:xfrm>
        </p:spPr>
        <p:txBody>
          <a:bodyPr>
            <a:normAutofit/>
          </a:bodyPr>
          <a:lstStyle/>
          <a:p>
            <a:r>
              <a:rPr lang="ar-IQ" sz="4800" b="1" dirty="0" smtClean="0">
                <a:solidFill>
                  <a:schemeClr val="tx1"/>
                </a:solidFill>
              </a:rPr>
              <a:t>تركيب داخلي للمدن ونظريات خاصة بها</a:t>
            </a:r>
            <a:endParaRPr lang="ar-IQ" sz="48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2304256"/>
          </a:xfrm>
        </p:spPr>
        <p:txBody>
          <a:bodyPr>
            <a:normAutofit fontScale="77500" lnSpcReduction="20000"/>
          </a:bodyPr>
          <a:lstStyle/>
          <a:p>
            <a:r>
              <a:rPr lang="ar-IQ" sz="5200" b="1" dirty="0" smtClean="0">
                <a:solidFill>
                  <a:srgbClr val="FF0000"/>
                </a:solidFill>
              </a:rPr>
              <a:t>اعداد</a:t>
            </a:r>
          </a:p>
          <a:p>
            <a:r>
              <a:rPr lang="ar-IQ" sz="5200" b="1" dirty="0" err="1" smtClean="0">
                <a:solidFill>
                  <a:srgbClr val="FF0000"/>
                </a:solidFill>
              </a:rPr>
              <a:t>م.م</a:t>
            </a:r>
            <a:r>
              <a:rPr lang="ar-IQ" sz="5200" b="1" dirty="0" smtClean="0">
                <a:solidFill>
                  <a:srgbClr val="FF0000"/>
                </a:solidFill>
              </a:rPr>
              <a:t>. سارة </a:t>
            </a:r>
            <a:r>
              <a:rPr lang="ar-IQ" sz="5200" b="1" dirty="0" smtClean="0">
                <a:solidFill>
                  <a:srgbClr val="FF0000"/>
                </a:solidFill>
              </a:rPr>
              <a:t>صبيح فالح</a:t>
            </a:r>
          </a:p>
          <a:p>
            <a:endParaRPr lang="ar-IQ" sz="4400" b="1" dirty="0" smtClean="0">
              <a:solidFill>
                <a:srgbClr val="FF0000"/>
              </a:solidFill>
            </a:endParaRPr>
          </a:p>
          <a:p>
            <a:r>
              <a:rPr lang="ar-IQ" sz="4400" b="1" dirty="0" smtClean="0">
                <a:solidFill>
                  <a:srgbClr val="FF0000"/>
                </a:solidFill>
              </a:rPr>
              <a:t>الجامعة المستنصرية / كلية التربية الاساسية </a:t>
            </a:r>
            <a:endParaRPr lang="ar-IQ" sz="4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317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b="1" dirty="0">
                <a:solidFill>
                  <a:srgbClr val="FFFF00"/>
                </a:solidFill>
              </a:rPr>
              <a:t>نظريات التركيب الداخلي للمدينة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sz="3200" b="1" dirty="0" smtClean="0">
                <a:solidFill>
                  <a:schemeClr val="tx1"/>
                </a:solidFill>
              </a:rPr>
              <a:t>ثالثاً: </a:t>
            </a:r>
            <a:r>
              <a:rPr lang="ar-IQ" sz="3200" b="1" dirty="0">
                <a:solidFill>
                  <a:schemeClr val="tx1"/>
                </a:solidFill>
              </a:rPr>
              <a:t>نظرية النوى </a:t>
            </a:r>
            <a:r>
              <a:rPr lang="ar-IQ" sz="3200" b="1" dirty="0" smtClean="0">
                <a:solidFill>
                  <a:schemeClr val="tx1"/>
                </a:solidFill>
              </a:rPr>
              <a:t>المتعددة: </a:t>
            </a:r>
            <a:endParaRPr lang="ar-IQ" sz="3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ar-IQ" sz="3200" b="1" dirty="0">
                <a:solidFill>
                  <a:srgbClr val="FF0000"/>
                </a:solidFill>
              </a:rPr>
              <a:t>لقد وضع هذه النظرية </a:t>
            </a:r>
            <a:r>
              <a:rPr lang="ar-IQ" sz="3200" b="1" dirty="0" smtClean="0">
                <a:solidFill>
                  <a:srgbClr val="FF0000"/>
                </a:solidFill>
              </a:rPr>
              <a:t>مكنزي، </a:t>
            </a:r>
            <a:r>
              <a:rPr lang="ar-IQ" sz="3200" b="1" dirty="0">
                <a:solidFill>
                  <a:srgbClr val="FF0000"/>
                </a:solidFill>
              </a:rPr>
              <a:t>وأوضح أن المدن الكبرى غالبا ما تتكون من عدد من النوى أو </a:t>
            </a:r>
            <a:r>
              <a:rPr lang="ar-IQ" sz="3200" b="1" dirty="0" smtClean="0">
                <a:solidFill>
                  <a:srgbClr val="FF0000"/>
                </a:solidFill>
              </a:rPr>
              <a:t>المراكز </a:t>
            </a:r>
            <a:r>
              <a:rPr lang="ar-IQ" sz="3200" b="1" dirty="0">
                <a:solidFill>
                  <a:srgbClr val="FF0000"/>
                </a:solidFill>
              </a:rPr>
              <a:t>الثانوية </a:t>
            </a:r>
            <a:r>
              <a:rPr lang="ar-IQ" sz="3200" b="1" dirty="0" smtClean="0">
                <a:solidFill>
                  <a:srgbClr val="FF0000"/>
                </a:solidFill>
              </a:rPr>
              <a:t>بالأضافة </a:t>
            </a:r>
            <a:r>
              <a:rPr lang="ar-IQ" sz="3200" b="1" dirty="0">
                <a:solidFill>
                  <a:srgbClr val="FF0000"/>
                </a:solidFill>
              </a:rPr>
              <a:t>الى المركز </a:t>
            </a:r>
            <a:r>
              <a:rPr lang="ar-IQ" sz="3200" b="1" dirty="0" smtClean="0">
                <a:solidFill>
                  <a:srgbClr val="FF0000"/>
                </a:solidFill>
              </a:rPr>
              <a:t>الرئيسي، ثم </a:t>
            </a:r>
            <a:r>
              <a:rPr lang="ar-IQ" sz="3200" b="1" dirty="0">
                <a:solidFill>
                  <a:srgbClr val="FF0000"/>
                </a:solidFill>
              </a:rPr>
              <a:t>وسع هذا المفهوم من قبل جانسي هرس وادوارد </a:t>
            </a:r>
            <a:r>
              <a:rPr lang="ar-IQ" sz="3200" b="1" dirty="0" smtClean="0">
                <a:solidFill>
                  <a:srgbClr val="FF0000"/>
                </a:solidFill>
              </a:rPr>
              <a:t>المن </a:t>
            </a:r>
            <a:r>
              <a:rPr lang="ar-IQ" sz="3200" b="1" dirty="0">
                <a:solidFill>
                  <a:srgbClr val="FF0000"/>
                </a:solidFill>
              </a:rPr>
              <a:t>عام </a:t>
            </a:r>
            <a:r>
              <a:rPr lang="ar-IQ" sz="3200" b="1" dirty="0" smtClean="0">
                <a:solidFill>
                  <a:srgbClr val="FF0000"/>
                </a:solidFill>
              </a:rPr>
              <a:t>1945م.</a:t>
            </a:r>
            <a:endParaRPr lang="ar-IQ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515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b="1" dirty="0">
                <a:solidFill>
                  <a:srgbClr val="FFFF00"/>
                </a:solidFill>
              </a:rPr>
              <a:t>نظرية </a:t>
            </a:r>
            <a:r>
              <a:rPr lang="ar-IQ" b="1" dirty="0" smtClean="0">
                <a:solidFill>
                  <a:srgbClr val="FFFF00"/>
                </a:solidFill>
              </a:rPr>
              <a:t>النمو المركزي </a:t>
            </a:r>
            <a:endParaRPr lang="ar-IQ" b="1" dirty="0">
              <a:solidFill>
                <a:srgbClr val="FFFF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636912"/>
            <a:ext cx="5688632" cy="3528392"/>
          </a:xfrm>
        </p:spPr>
      </p:pic>
    </p:spTree>
    <p:extLst>
      <p:ext uri="{BB962C8B-B14F-4D97-AF65-F5344CB8AC3E}">
        <p14:creationId xmlns:p14="http://schemas.microsoft.com/office/powerpoint/2010/main" val="2930090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b="1" dirty="0">
                <a:solidFill>
                  <a:srgbClr val="FFFF00"/>
                </a:solidFill>
              </a:rPr>
              <a:t>نظرية النوى المتعددة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674938"/>
            <a:ext cx="5688632" cy="3778398"/>
          </a:xfrm>
        </p:spPr>
      </p:pic>
    </p:spTree>
    <p:extLst>
      <p:ext uri="{BB962C8B-B14F-4D97-AF65-F5344CB8AC3E}">
        <p14:creationId xmlns:p14="http://schemas.microsoft.com/office/powerpoint/2010/main" val="2839755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sz="3200" b="1" dirty="0" smtClean="0">
                <a:solidFill>
                  <a:srgbClr val="FF0000"/>
                </a:solidFill>
              </a:rPr>
              <a:t>رويدة فؤاد, جغرافية المدن, المحاضرةالرابعة, كلية التربية الأساسية, ص2.</a:t>
            </a:r>
          </a:p>
          <a:p>
            <a:pPr algn="just"/>
            <a:r>
              <a:rPr lang="ar-IQ" sz="3200" b="1" dirty="0" smtClean="0">
                <a:solidFill>
                  <a:srgbClr val="FF0000"/>
                </a:solidFill>
              </a:rPr>
              <a:t>جمال حمدان, جغرافية المدن, عالم الكتاب, القاهرة, ط2, ج1, ص 6.</a:t>
            </a:r>
            <a:endParaRPr lang="ar-IQ" sz="3200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6000" b="1" dirty="0" smtClean="0">
                <a:solidFill>
                  <a:srgbClr val="FFFF00"/>
                </a:solidFill>
              </a:rPr>
              <a:t>الـمـصـادر</a:t>
            </a:r>
            <a:endParaRPr lang="ar-IQ" sz="6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906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4000" b="1" dirty="0">
                <a:solidFill>
                  <a:srgbClr val="FF0000"/>
                </a:solidFill>
              </a:rPr>
              <a:t>التركيب الداخلي </a:t>
            </a:r>
            <a:r>
              <a:rPr lang="ar-IQ" sz="4000" b="1" dirty="0" smtClean="0">
                <a:solidFill>
                  <a:srgbClr val="FF0000"/>
                </a:solidFill>
              </a:rPr>
              <a:t>للمدينة.</a:t>
            </a:r>
            <a:endParaRPr lang="ar-IQ" sz="4000" b="1" dirty="0">
              <a:solidFill>
                <a:srgbClr val="FF0000"/>
              </a:solidFill>
            </a:endParaRPr>
          </a:p>
          <a:p>
            <a:r>
              <a:rPr lang="ar-IQ" sz="4000" b="1" dirty="0" smtClean="0">
                <a:solidFill>
                  <a:srgbClr val="FF0000"/>
                </a:solidFill>
              </a:rPr>
              <a:t>القطاعات </a:t>
            </a:r>
            <a:r>
              <a:rPr lang="ar-IQ" sz="4000" b="1" dirty="0">
                <a:solidFill>
                  <a:srgbClr val="FF0000"/>
                </a:solidFill>
              </a:rPr>
              <a:t>الرئيسية </a:t>
            </a:r>
            <a:r>
              <a:rPr lang="ar-IQ" sz="4000" b="1" dirty="0" smtClean="0">
                <a:solidFill>
                  <a:srgbClr val="FF0000"/>
                </a:solidFill>
              </a:rPr>
              <a:t>للمدينة.</a:t>
            </a:r>
            <a:endParaRPr lang="ar-IQ" sz="4000" b="1" dirty="0">
              <a:solidFill>
                <a:srgbClr val="FF0000"/>
              </a:solidFill>
            </a:endParaRPr>
          </a:p>
          <a:p>
            <a:r>
              <a:rPr lang="ar-IQ" sz="4000" b="1" dirty="0" smtClean="0">
                <a:solidFill>
                  <a:srgbClr val="FF0000"/>
                </a:solidFill>
              </a:rPr>
              <a:t>نظريات </a:t>
            </a:r>
            <a:r>
              <a:rPr lang="ar-IQ" sz="4000" b="1" dirty="0">
                <a:solidFill>
                  <a:srgbClr val="FF0000"/>
                </a:solidFill>
              </a:rPr>
              <a:t>التركيب الداخلي </a:t>
            </a:r>
            <a:r>
              <a:rPr lang="ar-IQ" sz="4000" b="1" dirty="0" smtClean="0">
                <a:solidFill>
                  <a:srgbClr val="FF0000"/>
                </a:solidFill>
              </a:rPr>
              <a:t>للمدينة.</a:t>
            </a:r>
          </a:p>
          <a:p>
            <a:pPr marL="0" indent="0">
              <a:buNone/>
            </a:pPr>
            <a:endParaRPr lang="ar-IQ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ar-IQ" sz="3600" b="1" dirty="0" smtClean="0">
              <a:solidFill>
                <a:srgbClr val="FF0000"/>
              </a:solidFill>
            </a:endParaRPr>
          </a:p>
          <a:p>
            <a:endParaRPr lang="ar-IQ" sz="3600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6000" b="1" dirty="0" smtClean="0">
                <a:solidFill>
                  <a:srgbClr val="FFFF00"/>
                </a:solidFill>
              </a:rPr>
              <a:t>مـحاور الـدرس</a:t>
            </a:r>
            <a:endParaRPr lang="ar-IQ" sz="6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187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IQ" sz="4000" b="1" dirty="0">
                <a:solidFill>
                  <a:srgbClr val="FF0000"/>
                </a:solidFill>
              </a:rPr>
              <a:t>تتنوع </a:t>
            </a:r>
            <a:r>
              <a:rPr lang="ar-IQ" sz="4000" b="1" dirty="0" smtClean="0">
                <a:solidFill>
                  <a:srgbClr val="FF0000"/>
                </a:solidFill>
              </a:rPr>
              <a:t>استعمالات الأرض </a:t>
            </a:r>
            <a:r>
              <a:rPr lang="ar-IQ" sz="4000" b="1" dirty="0">
                <a:solidFill>
                  <a:srgbClr val="FF0000"/>
                </a:solidFill>
              </a:rPr>
              <a:t>داخل المدينة مهما صغر حجمها </a:t>
            </a:r>
            <a:r>
              <a:rPr lang="ar-IQ" sz="4000" b="1" dirty="0" smtClean="0">
                <a:solidFill>
                  <a:srgbClr val="FF0000"/>
                </a:solidFill>
              </a:rPr>
              <a:t>وتقسم </a:t>
            </a:r>
            <a:r>
              <a:rPr lang="ar-IQ" sz="4000" b="1" dirty="0">
                <a:solidFill>
                  <a:srgbClr val="FF0000"/>
                </a:solidFill>
              </a:rPr>
              <a:t>المنطقة إلى عدة </a:t>
            </a:r>
            <a:r>
              <a:rPr lang="ar-IQ" sz="4000" b="1" dirty="0" smtClean="0">
                <a:solidFill>
                  <a:srgbClr val="FF0000"/>
                </a:solidFill>
              </a:rPr>
              <a:t>استعمالات </a:t>
            </a:r>
            <a:r>
              <a:rPr lang="ar-IQ" sz="4000" b="1" dirty="0">
                <a:solidFill>
                  <a:srgbClr val="FF0000"/>
                </a:solidFill>
              </a:rPr>
              <a:t>أساسية </a:t>
            </a:r>
            <a:r>
              <a:rPr lang="ar-IQ" sz="4000" b="1" dirty="0" smtClean="0">
                <a:solidFill>
                  <a:srgbClr val="FF0000"/>
                </a:solidFill>
              </a:rPr>
              <a:t>تتمثل </a:t>
            </a:r>
            <a:r>
              <a:rPr lang="ar-IQ" sz="4000" b="1" dirty="0">
                <a:solidFill>
                  <a:srgbClr val="FF0000"/>
                </a:solidFill>
              </a:rPr>
              <a:t>بالوظائف التي تقوم بها وتقدم خدمة لسكانها أو سكان </a:t>
            </a:r>
            <a:r>
              <a:rPr lang="ar-IQ" sz="4000" b="1" dirty="0" smtClean="0">
                <a:solidFill>
                  <a:srgbClr val="FF0000"/>
                </a:solidFill>
              </a:rPr>
              <a:t>الأقاليم </a:t>
            </a:r>
            <a:r>
              <a:rPr lang="ar-IQ" sz="4000" b="1" dirty="0">
                <a:solidFill>
                  <a:srgbClr val="FF0000"/>
                </a:solidFill>
              </a:rPr>
              <a:t>المحيطة </a:t>
            </a:r>
            <a:r>
              <a:rPr lang="ar-IQ" sz="4000" b="1" dirty="0" smtClean="0">
                <a:solidFill>
                  <a:srgbClr val="FF0000"/>
                </a:solidFill>
              </a:rPr>
              <a:t>بها، </a:t>
            </a:r>
            <a:r>
              <a:rPr lang="ar-IQ" sz="4000" b="1" dirty="0">
                <a:solidFill>
                  <a:srgbClr val="FF0000"/>
                </a:solidFill>
              </a:rPr>
              <a:t>ومن تلك الوظائف السكنية </a:t>
            </a:r>
            <a:r>
              <a:rPr lang="ar-IQ" sz="4000" b="1" dirty="0" smtClean="0">
                <a:solidFill>
                  <a:srgbClr val="FF0000"/>
                </a:solidFill>
              </a:rPr>
              <a:t>والتجارية والأدارية </a:t>
            </a:r>
            <a:r>
              <a:rPr lang="ar-IQ" sz="4000" b="1" dirty="0">
                <a:solidFill>
                  <a:srgbClr val="FF0000"/>
                </a:solidFill>
              </a:rPr>
              <a:t>والصناعية والدينية </a:t>
            </a:r>
            <a:r>
              <a:rPr lang="ar-IQ" sz="4000" b="1" dirty="0" smtClean="0">
                <a:solidFill>
                  <a:srgbClr val="FF0000"/>
                </a:solidFill>
              </a:rPr>
              <a:t>والترفيهية، </a:t>
            </a:r>
            <a:r>
              <a:rPr lang="ar-IQ" sz="4000" b="1" dirty="0">
                <a:solidFill>
                  <a:srgbClr val="FF0000"/>
                </a:solidFill>
              </a:rPr>
              <a:t>وكلما كبر حجم المدينة وازدادت أهمية موقعها كلما ازداد </a:t>
            </a:r>
            <a:r>
              <a:rPr lang="ar-IQ" sz="4000" b="1" dirty="0" smtClean="0">
                <a:solidFill>
                  <a:srgbClr val="FF0000"/>
                </a:solidFill>
              </a:rPr>
              <a:t>تنوع استعمالات الأرض </a:t>
            </a:r>
            <a:r>
              <a:rPr lang="ar-IQ" sz="4000" b="1" dirty="0">
                <a:solidFill>
                  <a:srgbClr val="FF0000"/>
                </a:solidFill>
              </a:rPr>
              <a:t>فيها وأضيفت إلى وظائفها وظائف جديدة </a:t>
            </a:r>
            <a:r>
              <a:rPr lang="ar-IQ" sz="4000" b="1" dirty="0" smtClean="0">
                <a:solidFill>
                  <a:srgbClr val="FF0000"/>
                </a:solidFill>
              </a:rPr>
              <a:t>كالأستعمال </a:t>
            </a:r>
            <a:r>
              <a:rPr lang="ar-IQ" sz="4000" b="1" dirty="0">
                <a:solidFill>
                  <a:srgbClr val="FF0000"/>
                </a:solidFill>
              </a:rPr>
              <a:t>الصناعي والصحي والتعليمي </a:t>
            </a:r>
            <a:r>
              <a:rPr lang="ar-IQ" sz="4000" b="1" dirty="0" smtClean="0">
                <a:solidFill>
                  <a:srgbClr val="FF0000"/>
                </a:solidFill>
              </a:rPr>
              <a:t>واستعمالات الأرض </a:t>
            </a:r>
            <a:r>
              <a:rPr lang="ar-IQ" sz="4000" b="1" dirty="0">
                <a:solidFill>
                  <a:srgbClr val="FF0000"/>
                </a:solidFill>
              </a:rPr>
              <a:t>للنقل </a:t>
            </a:r>
            <a:r>
              <a:rPr lang="ar-IQ" sz="4000" b="1" dirty="0" smtClean="0">
                <a:solidFill>
                  <a:srgbClr val="FF0000"/>
                </a:solidFill>
              </a:rPr>
              <a:t>وغيرها.</a:t>
            </a:r>
            <a:endParaRPr lang="ar-IQ" sz="4000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b="1" dirty="0">
                <a:solidFill>
                  <a:srgbClr val="FFFF00"/>
                </a:solidFill>
              </a:rPr>
              <a:t>التركيب الداخلي للمدينة</a:t>
            </a:r>
          </a:p>
        </p:txBody>
      </p:sp>
    </p:spTree>
    <p:extLst>
      <p:ext uri="{BB962C8B-B14F-4D97-AF65-F5344CB8AC3E}">
        <p14:creationId xmlns:p14="http://schemas.microsoft.com/office/powerpoint/2010/main" val="1922798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4000" b="1" dirty="0" smtClean="0">
                <a:solidFill>
                  <a:srgbClr val="FFFF00"/>
                </a:solidFill>
              </a:rPr>
              <a:t>خارطة العراق توضح توزيع المدن </a:t>
            </a:r>
            <a:endParaRPr lang="ar-IQ" sz="4000" b="1" dirty="0">
              <a:solidFill>
                <a:srgbClr val="FFFF00"/>
              </a:solidFill>
            </a:endParaRP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636912"/>
            <a:ext cx="4968552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645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IQ" sz="3200" b="1" dirty="0" smtClean="0">
                <a:solidFill>
                  <a:srgbClr val="FF0000"/>
                </a:solidFill>
              </a:rPr>
              <a:t>1- القطاع </a:t>
            </a:r>
            <a:r>
              <a:rPr lang="ar-IQ" sz="3200" b="1" dirty="0">
                <a:solidFill>
                  <a:srgbClr val="FF0000"/>
                </a:solidFill>
              </a:rPr>
              <a:t>المركزي </a:t>
            </a:r>
            <a:r>
              <a:rPr lang="en-US" sz="3200" b="1" dirty="0" smtClean="0">
                <a:solidFill>
                  <a:srgbClr val="FF0000"/>
                </a:solidFill>
              </a:rPr>
              <a:t>Zone Central</a:t>
            </a:r>
            <a:endParaRPr lang="en-US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2 </a:t>
            </a:r>
            <a:r>
              <a:rPr lang="ar-IQ" sz="3200" b="1" dirty="0" smtClean="0">
                <a:solidFill>
                  <a:srgbClr val="FF0000"/>
                </a:solidFill>
              </a:rPr>
              <a:t>- القطاع الاوسط </a:t>
            </a:r>
            <a:r>
              <a:rPr lang="en-US" sz="3200" b="1" dirty="0">
                <a:solidFill>
                  <a:srgbClr val="FF0000"/>
                </a:solidFill>
              </a:rPr>
              <a:t>Zone Middle</a:t>
            </a:r>
          </a:p>
          <a:p>
            <a:pPr marL="0" indent="0">
              <a:buNone/>
            </a:pPr>
            <a:r>
              <a:rPr lang="ar-IQ" sz="3200" b="1" dirty="0" smtClean="0">
                <a:solidFill>
                  <a:srgbClr val="FF0000"/>
                </a:solidFill>
              </a:rPr>
              <a:t>3- القطاع </a:t>
            </a:r>
            <a:r>
              <a:rPr lang="ar-IQ" sz="3200" b="1" dirty="0">
                <a:solidFill>
                  <a:srgbClr val="FF0000"/>
                </a:solidFill>
              </a:rPr>
              <a:t>الخارجي </a:t>
            </a:r>
            <a:r>
              <a:rPr lang="en-US" sz="3200" b="1" dirty="0">
                <a:solidFill>
                  <a:srgbClr val="FF0000"/>
                </a:solidFill>
              </a:rPr>
              <a:t>Outer or Peripheral Zone</a:t>
            </a:r>
          </a:p>
          <a:p>
            <a:pPr marL="0" indent="0">
              <a:buNone/>
            </a:pPr>
            <a:endParaRPr lang="ar-IQ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ar-IQ" sz="3200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4000" b="1" dirty="0">
                <a:solidFill>
                  <a:srgbClr val="FFFF00"/>
                </a:solidFill>
              </a:rPr>
              <a:t>القطاعات الرئيسية للمدينة</a:t>
            </a:r>
          </a:p>
        </p:txBody>
      </p:sp>
    </p:spTree>
    <p:extLst>
      <p:ext uri="{BB962C8B-B14F-4D97-AF65-F5344CB8AC3E}">
        <p14:creationId xmlns:p14="http://schemas.microsoft.com/office/powerpoint/2010/main" val="143978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4000" b="1" dirty="0" smtClean="0">
                <a:solidFill>
                  <a:srgbClr val="FFFF00"/>
                </a:solidFill>
              </a:rPr>
              <a:t>نموذج لقطاعات المدينة</a:t>
            </a:r>
            <a:endParaRPr lang="ar-IQ" sz="4000" b="1" dirty="0">
              <a:solidFill>
                <a:srgbClr val="FFFF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492896"/>
            <a:ext cx="6840760" cy="3850406"/>
          </a:xfrm>
        </p:spPr>
      </p:pic>
    </p:spTree>
    <p:extLst>
      <p:ext uri="{BB962C8B-B14F-4D97-AF65-F5344CB8AC3E}">
        <p14:creationId xmlns:p14="http://schemas.microsoft.com/office/powerpoint/2010/main" val="4284767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4000" b="1" dirty="0">
                <a:solidFill>
                  <a:srgbClr val="FFFF00"/>
                </a:solidFill>
              </a:rPr>
              <a:t>نظريات التركيب الداخلي للمدينة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3200" b="1" dirty="0" smtClean="0">
                <a:solidFill>
                  <a:schemeClr val="tx1"/>
                </a:solidFill>
              </a:rPr>
              <a:t>أولا: </a:t>
            </a:r>
            <a:r>
              <a:rPr lang="ar-IQ" sz="3200" b="1" dirty="0">
                <a:solidFill>
                  <a:schemeClr val="tx1"/>
                </a:solidFill>
              </a:rPr>
              <a:t>نظرية الدوائر </a:t>
            </a:r>
            <a:r>
              <a:rPr lang="ar-IQ" sz="3200" b="1" dirty="0" smtClean="0">
                <a:solidFill>
                  <a:schemeClr val="tx1"/>
                </a:solidFill>
              </a:rPr>
              <a:t>المتراكزة:</a:t>
            </a:r>
            <a:endParaRPr lang="ar-IQ" sz="3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ar-IQ" sz="3200" b="1" dirty="0">
                <a:solidFill>
                  <a:srgbClr val="FF0000"/>
                </a:solidFill>
              </a:rPr>
              <a:t>ظهرت هذه النظرية بعد أن قام الباحث </a:t>
            </a:r>
            <a:r>
              <a:rPr lang="ar-IQ" sz="3200" b="1" dirty="0" smtClean="0">
                <a:solidFill>
                  <a:srgbClr val="FF0000"/>
                </a:solidFill>
              </a:rPr>
              <a:t>الاجتماعي </a:t>
            </a:r>
            <a:r>
              <a:rPr lang="ar-IQ" sz="3200" b="1" dirty="0">
                <a:solidFill>
                  <a:srgbClr val="FF0000"/>
                </a:solidFill>
              </a:rPr>
              <a:t>آرنست برجس بدراسة لمدينة شيكاغو في </a:t>
            </a:r>
            <a:r>
              <a:rPr lang="ar-IQ" sz="3200" b="1" dirty="0" smtClean="0">
                <a:solidFill>
                  <a:srgbClr val="FF0000"/>
                </a:solidFill>
              </a:rPr>
              <a:t>الولايات </a:t>
            </a:r>
            <a:r>
              <a:rPr lang="ar-IQ" sz="3200" b="1" dirty="0">
                <a:solidFill>
                  <a:srgbClr val="FF0000"/>
                </a:solidFill>
              </a:rPr>
              <a:t>المتحدة </a:t>
            </a:r>
            <a:r>
              <a:rPr lang="ar-IQ" sz="3200" b="1" dirty="0" smtClean="0">
                <a:solidFill>
                  <a:srgbClr val="FF0000"/>
                </a:solidFill>
              </a:rPr>
              <a:t>الأمريكية </a:t>
            </a:r>
            <a:r>
              <a:rPr lang="ar-IQ" sz="3200" b="1" dirty="0">
                <a:solidFill>
                  <a:srgbClr val="FF0000"/>
                </a:solidFill>
              </a:rPr>
              <a:t>عام </a:t>
            </a:r>
            <a:r>
              <a:rPr lang="ar-IQ" sz="3200" b="1" dirty="0" smtClean="0">
                <a:solidFill>
                  <a:srgbClr val="FF0000"/>
                </a:solidFill>
              </a:rPr>
              <a:t>1925م.</a:t>
            </a:r>
          </a:p>
          <a:p>
            <a:pPr marL="0" indent="0">
              <a:buNone/>
            </a:pPr>
            <a:r>
              <a:rPr lang="ar-IQ" sz="3200" b="1" dirty="0" smtClean="0">
                <a:solidFill>
                  <a:srgbClr val="FF0000"/>
                </a:solidFill>
              </a:rPr>
              <a:t>وجوهر </a:t>
            </a:r>
            <a:r>
              <a:rPr lang="ar-IQ" sz="3200" b="1" dirty="0">
                <a:solidFill>
                  <a:srgbClr val="FF0000"/>
                </a:solidFill>
              </a:rPr>
              <a:t>هذه النظرية يتلخص بـ </a:t>
            </a:r>
            <a:r>
              <a:rPr lang="ar-IQ" sz="3200" b="1" dirty="0" smtClean="0">
                <a:solidFill>
                  <a:srgbClr val="FF0000"/>
                </a:solidFill>
              </a:rPr>
              <a:t>( ان </a:t>
            </a:r>
            <a:r>
              <a:rPr lang="ar-IQ" sz="3200" b="1" dirty="0">
                <a:solidFill>
                  <a:srgbClr val="FF0000"/>
                </a:solidFill>
              </a:rPr>
              <a:t>اتساع المدن </a:t>
            </a:r>
            <a:r>
              <a:rPr lang="ar-IQ" sz="3200" b="1" dirty="0" smtClean="0">
                <a:solidFill>
                  <a:srgbClr val="FF0000"/>
                </a:solidFill>
              </a:rPr>
              <a:t>يحدث بشكل </a:t>
            </a:r>
            <a:r>
              <a:rPr lang="ar-IQ" sz="3200" b="1" dirty="0">
                <a:solidFill>
                  <a:srgbClr val="FF0000"/>
                </a:solidFill>
              </a:rPr>
              <a:t>دوائر متداخلة مشتركة </a:t>
            </a:r>
            <a:r>
              <a:rPr lang="ar-IQ" sz="3200" b="1" dirty="0" smtClean="0">
                <a:solidFill>
                  <a:srgbClr val="FF0000"/>
                </a:solidFill>
              </a:rPr>
              <a:t>المركز)</a:t>
            </a:r>
            <a:endParaRPr lang="ar-IQ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511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b="1" dirty="0" smtClean="0">
                <a:solidFill>
                  <a:srgbClr val="FFFF00"/>
                </a:solidFill>
              </a:rPr>
              <a:t>نظرية الدوائر المرتكزة</a:t>
            </a:r>
            <a:endParaRPr lang="ar-IQ" b="1" dirty="0">
              <a:solidFill>
                <a:srgbClr val="FFFF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564904"/>
            <a:ext cx="6264696" cy="3672408"/>
          </a:xfrm>
        </p:spPr>
      </p:pic>
    </p:spTree>
    <p:extLst>
      <p:ext uri="{BB962C8B-B14F-4D97-AF65-F5344CB8AC3E}">
        <p14:creationId xmlns:p14="http://schemas.microsoft.com/office/powerpoint/2010/main" val="2780153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b="1" dirty="0">
                <a:solidFill>
                  <a:srgbClr val="FFFF00"/>
                </a:solidFill>
              </a:rPr>
              <a:t>نظريات التركيب الداخلي للمدينة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sz="3200" b="1" dirty="0" smtClean="0">
                <a:solidFill>
                  <a:schemeClr val="tx1"/>
                </a:solidFill>
              </a:rPr>
              <a:t>ثانياً: </a:t>
            </a:r>
            <a:r>
              <a:rPr lang="ar-IQ" sz="3200" b="1" dirty="0">
                <a:solidFill>
                  <a:schemeClr val="tx1"/>
                </a:solidFill>
              </a:rPr>
              <a:t>نظرية </a:t>
            </a:r>
            <a:r>
              <a:rPr lang="ar-IQ" sz="3200" b="1" dirty="0" smtClean="0">
                <a:solidFill>
                  <a:schemeClr val="tx1"/>
                </a:solidFill>
              </a:rPr>
              <a:t>النمو المركزي </a:t>
            </a:r>
            <a:r>
              <a:rPr lang="ar-IQ" sz="3200" b="1" dirty="0">
                <a:solidFill>
                  <a:schemeClr val="tx1"/>
                </a:solidFill>
              </a:rPr>
              <a:t>: </a:t>
            </a:r>
          </a:p>
          <a:p>
            <a:pPr marL="0" indent="0">
              <a:buNone/>
            </a:pPr>
            <a:r>
              <a:rPr lang="ar-IQ" sz="3200" b="1" dirty="0">
                <a:solidFill>
                  <a:srgbClr val="FF0000"/>
                </a:solidFill>
              </a:rPr>
              <a:t>تعود فكرة هذه النظرية الى هارد في </a:t>
            </a:r>
            <a:r>
              <a:rPr lang="ar-IQ" sz="3200" b="1" dirty="0" smtClean="0">
                <a:solidFill>
                  <a:srgbClr val="FF0000"/>
                </a:solidFill>
              </a:rPr>
              <a:t>الأصل </a:t>
            </a:r>
            <a:r>
              <a:rPr lang="ar-IQ" sz="3200" b="1" dirty="0">
                <a:solidFill>
                  <a:srgbClr val="FF0000"/>
                </a:solidFill>
              </a:rPr>
              <a:t>عام </a:t>
            </a:r>
            <a:r>
              <a:rPr lang="ar-IQ" sz="3200" b="1" dirty="0" smtClean="0">
                <a:solidFill>
                  <a:srgbClr val="FF0000"/>
                </a:solidFill>
              </a:rPr>
              <a:t>1903م, حيث </a:t>
            </a:r>
            <a:r>
              <a:rPr lang="ar-IQ" sz="3200" b="1" dirty="0">
                <a:solidFill>
                  <a:srgbClr val="FF0000"/>
                </a:solidFill>
              </a:rPr>
              <a:t>ميز نوعين من النمو </a:t>
            </a:r>
            <a:r>
              <a:rPr lang="ar-IQ" sz="3200" b="1" dirty="0" smtClean="0">
                <a:solidFill>
                  <a:srgbClr val="FF0000"/>
                </a:solidFill>
              </a:rPr>
              <a:t>الحضري، النوع الأول </a:t>
            </a:r>
            <a:r>
              <a:rPr lang="ar-IQ" sz="3200" b="1" dirty="0">
                <a:solidFill>
                  <a:srgbClr val="FF0000"/>
                </a:solidFill>
              </a:rPr>
              <a:t>يسمى </a:t>
            </a:r>
            <a:r>
              <a:rPr lang="ar-IQ" sz="3200" b="1" dirty="0" smtClean="0">
                <a:solidFill>
                  <a:srgbClr val="FF0000"/>
                </a:solidFill>
              </a:rPr>
              <a:t>(النمو المحوري) </a:t>
            </a:r>
            <a:r>
              <a:rPr lang="ar-IQ" sz="3200" b="1" dirty="0">
                <a:solidFill>
                  <a:srgbClr val="FF0000"/>
                </a:solidFill>
              </a:rPr>
              <a:t>يحدث بتوسع </a:t>
            </a:r>
            <a:r>
              <a:rPr lang="ar-IQ" sz="3200" b="1" dirty="0" smtClean="0">
                <a:solidFill>
                  <a:srgbClr val="FF0000"/>
                </a:solidFill>
              </a:rPr>
              <a:t>المدينة من </a:t>
            </a:r>
            <a:r>
              <a:rPr lang="ar-IQ" sz="3200" b="1" dirty="0">
                <a:solidFill>
                  <a:srgbClr val="FF0000"/>
                </a:solidFill>
              </a:rPr>
              <a:t>المركز نحو الخارج على امتداد </a:t>
            </a:r>
            <a:r>
              <a:rPr lang="ar-IQ" sz="3200" b="1" dirty="0" smtClean="0">
                <a:solidFill>
                  <a:srgbClr val="FF0000"/>
                </a:solidFill>
              </a:rPr>
              <a:t>خطوط المواصالات الرئيسية.</a:t>
            </a:r>
            <a:endParaRPr lang="ar-IQ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8288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131</TotalTime>
  <Words>314</Words>
  <Application>Microsoft Office PowerPoint</Application>
  <PresentationFormat>On-screen Show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Waveform</vt:lpstr>
      <vt:lpstr>تركيب داخلي للمدن ونظريات خاصة بها</vt:lpstr>
      <vt:lpstr>مـحاور الـدرس</vt:lpstr>
      <vt:lpstr>التركيب الداخلي للمدينة</vt:lpstr>
      <vt:lpstr>خارطة العراق توضح توزيع المدن </vt:lpstr>
      <vt:lpstr>القطاعات الرئيسية للمدينة</vt:lpstr>
      <vt:lpstr>نموذج لقطاعات المدينة</vt:lpstr>
      <vt:lpstr>نظريات التركيب الداخلي للمدينة</vt:lpstr>
      <vt:lpstr>نظرية الدوائر المرتكزة</vt:lpstr>
      <vt:lpstr>نظريات التركيب الداخلي للمدينة</vt:lpstr>
      <vt:lpstr>نظريات التركيب الداخلي للمدينة</vt:lpstr>
      <vt:lpstr>نظرية النمو المركزي </vt:lpstr>
      <vt:lpstr>نظرية النوى المتعددة</vt:lpstr>
      <vt:lpstr>الـمـصـادر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2O14</dc:creator>
  <cp:lastModifiedBy>Maher</cp:lastModifiedBy>
  <cp:revision>11</cp:revision>
  <dcterms:created xsi:type="dcterms:W3CDTF">2023-05-12T17:58:05Z</dcterms:created>
  <dcterms:modified xsi:type="dcterms:W3CDTF">2024-03-21T21:18:52Z</dcterms:modified>
</cp:coreProperties>
</file>