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34"/>
  </p:notesMasterIdLst>
  <p:sldIdLst>
    <p:sldId id="256" r:id="rId2"/>
    <p:sldId id="257" r:id="rId3"/>
    <p:sldId id="258" r:id="rId4"/>
    <p:sldId id="259" r:id="rId5"/>
    <p:sldId id="260" r:id="rId6"/>
    <p:sldId id="266" r:id="rId7"/>
    <p:sldId id="267" r:id="rId8"/>
    <p:sldId id="261" r:id="rId9"/>
    <p:sldId id="262" r:id="rId10"/>
    <p:sldId id="263" r:id="rId11"/>
    <p:sldId id="264" r:id="rId12"/>
    <p:sldId id="265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4" r:id="rId29"/>
    <p:sldId id="286" r:id="rId30"/>
    <p:sldId id="287" r:id="rId31"/>
    <p:sldId id="285" r:id="rId32"/>
    <p:sldId id="283" r:id="rId3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2" d="100"/>
          <a:sy n="72" d="100"/>
        </p:scale>
        <p:origin x="-11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98F041A-D02B-40D8-ADCD-3842E6EC20B3}" type="datetimeFigureOut">
              <a:rPr lang="ar-SA" smtClean="0"/>
              <a:pPr/>
              <a:t>17/12/1434</a:t>
            </a:fld>
            <a:endParaRPr lang="ar-S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8AB44CD-B751-4DD7-9F1B-20DF79D39C63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243410-5F3F-447B-9AB6-AE70602CA8A2}" type="slidenum">
              <a:rPr lang="ar-SA"/>
              <a:pPr/>
              <a:t>28</a:t>
            </a:fld>
            <a:endParaRPr lang="en-US"/>
          </a:p>
        </p:txBody>
      </p:sp>
      <p:sp>
        <p:nvSpPr>
          <p:cNvPr id="374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4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3A2AC8-2209-48DD-826F-C860473BAD1A}" type="slidenum">
              <a:rPr lang="ar-SA"/>
              <a:pPr/>
              <a:t>31</a:t>
            </a:fld>
            <a:endParaRPr lang="en-US"/>
          </a:p>
        </p:txBody>
      </p:sp>
      <p:sp>
        <p:nvSpPr>
          <p:cNvPr id="454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4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17/12/1434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17/12/1434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17/12/1434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17/12/1434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17/12/1434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17/12/1434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17/12/1434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17/12/1434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17/12/1434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17/12/1434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17/12/1434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17/12/1434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مبادئ </a:t>
            </a:r>
            <a:r>
              <a:rPr lang="ar-SA" dirty="0" err="1" smtClean="0"/>
              <a:t>الإحتمالات</a:t>
            </a:r>
            <a:endParaRPr lang="ar-S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507288" cy="6336704"/>
          </a:xfrm>
        </p:spPr>
        <p:txBody>
          <a:bodyPr>
            <a:normAutofit fontScale="92500"/>
          </a:bodyPr>
          <a:lstStyle/>
          <a:p>
            <a:r>
              <a:rPr lang="ar-SA" sz="2800" u="sng" dirty="0" err="1" smtClean="0">
                <a:solidFill>
                  <a:srgbClr val="C00000"/>
                </a:solidFill>
              </a:rPr>
              <a:t>الحل:</a:t>
            </a:r>
            <a:endParaRPr lang="ar-SA" sz="2800" u="sng" dirty="0" smtClean="0">
              <a:solidFill>
                <a:srgbClr val="C00000"/>
              </a:solidFill>
            </a:endParaRPr>
          </a:p>
          <a:p>
            <a:pPr algn="l" rtl="0"/>
            <a:r>
              <a:rPr lang="en-US" sz="2800" dirty="0" smtClean="0"/>
              <a:t>S= {(</a:t>
            </a:r>
            <a:r>
              <a:rPr lang="ar-SA" sz="2800" dirty="0" err="1" smtClean="0"/>
              <a:t>الإختيار</a:t>
            </a:r>
            <a:r>
              <a:rPr lang="ar-SA" sz="2800" dirty="0" smtClean="0"/>
              <a:t> الثاني</a:t>
            </a:r>
            <a:r>
              <a:rPr lang="en-US" sz="2800" dirty="0" smtClean="0"/>
              <a:t>;</a:t>
            </a:r>
            <a:r>
              <a:rPr lang="ar-SA" sz="2800" dirty="0" err="1" smtClean="0"/>
              <a:t>الإختيار</a:t>
            </a:r>
            <a:r>
              <a:rPr lang="ar-SA" sz="2800" dirty="0" smtClean="0"/>
              <a:t> الأول</a:t>
            </a:r>
            <a:r>
              <a:rPr lang="en-US" sz="2800" dirty="0" smtClean="0"/>
              <a:t>)}</a:t>
            </a:r>
          </a:p>
          <a:p>
            <a:r>
              <a:rPr lang="ar-SA" sz="2800" u="sng" dirty="0" smtClean="0">
                <a:solidFill>
                  <a:srgbClr val="C00000"/>
                </a:solidFill>
              </a:rPr>
              <a:t>مع الإعادة</a:t>
            </a:r>
            <a:endParaRPr lang="en-US" sz="2800" u="sng" dirty="0" smtClean="0">
              <a:solidFill>
                <a:srgbClr val="C00000"/>
              </a:solidFill>
            </a:endParaRPr>
          </a:p>
          <a:p>
            <a:pPr algn="l" rtl="0"/>
            <a:r>
              <a:rPr lang="en-US" sz="2800" dirty="0" smtClean="0"/>
              <a:t>S= {(-1,-1),(-1,2),(-1,3),(2,-1),(2,2),(2,3),(3,-1), (3,2),(3,3)}</a:t>
            </a:r>
          </a:p>
          <a:p>
            <a:r>
              <a:rPr lang="ar-SA" sz="2800" b="1" dirty="0" smtClean="0">
                <a:solidFill>
                  <a:schemeClr val="accent5">
                    <a:lumMod val="75000"/>
                  </a:schemeClr>
                </a:solidFill>
              </a:rPr>
              <a:t>عدد عناصر فراغ العينة</a:t>
            </a:r>
          </a:p>
          <a:p>
            <a:pPr algn="l" rtl="0"/>
            <a:r>
              <a:rPr lang="en-US" sz="2800" dirty="0" smtClean="0"/>
              <a:t>n(s)=9</a:t>
            </a:r>
          </a:p>
          <a:p>
            <a:pPr algn="l" rtl="0"/>
            <a:r>
              <a:rPr lang="en-US" sz="2800" dirty="0" smtClean="0"/>
              <a:t>n(S)= </a:t>
            </a:r>
            <a:r>
              <a:rPr lang="ar-SA" sz="2800" dirty="0" smtClean="0"/>
              <a:t>عدد عناصر </a:t>
            </a:r>
            <a:r>
              <a:rPr lang="ar-SA" sz="2800" dirty="0" err="1" smtClean="0"/>
              <a:t>الإختيار</a:t>
            </a:r>
            <a:r>
              <a:rPr lang="ar-SA" sz="2800" dirty="0" smtClean="0"/>
              <a:t> الأول×عدد عناصر </a:t>
            </a:r>
            <a:r>
              <a:rPr lang="ar-SA" sz="2800" dirty="0" err="1" smtClean="0"/>
              <a:t>الإختيار</a:t>
            </a:r>
            <a:r>
              <a:rPr lang="ar-SA" sz="2800" dirty="0" smtClean="0"/>
              <a:t> الثاني</a:t>
            </a:r>
            <a:r>
              <a:rPr lang="en-US" sz="2800" dirty="0" smtClean="0"/>
              <a:t>=3x3=9</a:t>
            </a:r>
          </a:p>
          <a:p>
            <a:r>
              <a:rPr lang="ar-SA" sz="2800" u="sng" dirty="0" smtClean="0">
                <a:solidFill>
                  <a:srgbClr val="C00000"/>
                </a:solidFill>
              </a:rPr>
              <a:t>بدون </a:t>
            </a:r>
            <a:r>
              <a:rPr lang="ar-SA" sz="2800" u="sng" dirty="0" err="1" smtClean="0">
                <a:solidFill>
                  <a:srgbClr val="C00000"/>
                </a:solidFill>
              </a:rPr>
              <a:t>إعادة:</a:t>
            </a:r>
            <a:endParaRPr lang="ar-SA" sz="2800" u="sng" dirty="0" smtClean="0">
              <a:solidFill>
                <a:srgbClr val="C00000"/>
              </a:solidFill>
            </a:endParaRPr>
          </a:p>
          <a:p>
            <a:pPr algn="l" rtl="0"/>
            <a:r>
              <a:rPr lang="en-US" sz="2800" dirty="0" smtClean="0"/>
              <a:t>S= {(-1,2),(-1,3),(2,-1),(2,3),(3,-1),(3,2)}</a:t>
            </a:r>
          </a:p>
          <a:p>
            <a:pPr algn="l" rtl="0"/>
            <a:r>
              <a:rPr lang="en-US" sz="2800" dirty="0" smtClean="0"/>
              <a:t>n(S)=6=</a:t>
            </a:r>
            <a:r>
              <a:rPr lang="ar-SA" sz="2800" dirty="0" smtClean="0"/>
              <a:t> عدد عناصر </a:t>
            </a:r>
            <a:r>
              <a:rPr lang="ar-SA" sz="2800" dirty="0" err="1" smtClean="0"/>
              <a:t>الإختيار</a:t>
            </a:r>
            <a:r>
              <a:rPr lang="ar-SA" sz="2800" dirty="0" smtClean="0"/>
              <a:t> الأول×عدد عناصر </a:t>
            </a:r>
            <a:r>
              <a:rPr lang="ar-SA" sz="2800" dirty="0" err="1" smtClean="0"/>
              <a:t>الإختيار</a:t>
            </a:r>
            <a:r>
              <a:rPr lang="ar-SA" sz="2800" dirty="0" smtClean="0"/>
              <a:t> الثاني</a:t>
            </a:r>
            <a:endParaRPr lang="en-US" sz="2800" dirty="0" smtClean="0"/>
          </a:p>
          <a:p>
            <a:pPr algn="l" rtl="0"/>
            <a:r>
              <a:rPr lang="en-US" sz="2800" dirty="0" smtClean="0"/>
              <a:t>3X2=6</a:t>
            </a:r>
          </a:p>
          <a:p>
            <a:pPr algn="l" rtl="0"/>
            <a:r>
              <a:rPr lang="ar-SA" sz="2800" dirty="0" smtClean="0"/>
              <a:t>عدد عناصر الخيار الثاني 2 فقط لأن السحب بدون إرجاع، فإذا سحبنا كرت في </a:t>
            </a:r>
            <a:r>
              <a:rPr lang="ar-SA" sz="2800" dirty="0" err="1" smtClean="0"/>
              <a:t>الإختيار</a:t>
            </a:r>
            <a:r>
              <a:rPr lang="ar-SA" sz="2800" dirty="0" smtClean="0"/>
              <a:t> الأول سيكون لدينا فقط كرتين </a:t>
            </a:r>
            <a:r>
              <a:rPr lang="ar-SA" sz="2800" dirty="0" err="1" smtClean="0"/>
              <a:t>للإختيار</a:t>
            </a:r>
            <a:r>
              <a:rPr lang="ar-SA" sz="2800" dirty="0" smtClean="0"/>
              <a:t> الثاني.</a:t>
            </a:r>
            <a:endParaRPr lang="en-US" sz="2800" dirty="0" smtClean="0"/>
          </a:p>
          <a:p>
            <a:pPr algn="l" rtl="0"/>
            <a:endParaRPr lang="ar-SA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32656"/>
            <a:ext cx="9144000" cy="6192688"/>
          </a:xfrm>
        </p:spPr>
        <p:txBody>
          <a:bodyPr>
            <a:normAutofit lnSpcReduction="10000"/>
          </a:bodyPr>
          <a:lstStyle/>
          <a:p>
            <a:r>
              <a:rPr lang="ar-SA" b="1" u="sng" dirty="0" err="1" smtClean="0">
                <a:solidFill>
                  <a:schemeClr val="accent5">
                    <a:lumMod val="75000"/>
                  </a:schemeClr>
                </a:solidFill>
              </a:rPr>
              <a:t>مثال:</a:t>
            </a:r>
            <a:endParaRPr lang="ar-SA" b="1" u="sng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ar-SA" dirty="0" smtClean="0"/>
              <a:t>ثلاث سيدات ينتظرون الولادة، أكتب فراغ العينة لنوع المواليد الثلاثة.</a:t>
            </a:r>
          </a:p>
          <a:p>
            <a:r>
              <a:rPr lang="ar-SA" b="1" u="sng" dirty="0" err="1" smtClean="0">
                <a:solidFill>
                  <a:schemeClr val="accent5">
                    <a:lumMod val="75000"/>
                  </a:schemeClr>
                </a:solidFill>
              </a:rPr>
              <a:t>الحل:</a:t>
            </a:r>
            <a:endParaRPr lang="ar-SA" b="1" u="sng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l" rtl="0"/>
            <a:r>
              <a:rPr lang="en-US" sz="2800" dirty="0" smtClean="0"/>
              <a:t>S={(</a:t>
            </a:r>
            <a:r>
              <a:rPr lang="ar-SA" sz="2800" dirty="0" smtClean="0"/>
              <a:t>نوع المولود للسيدة 3</a:t>
            </a:r>
            <a:r>
              <a:rPr lang="en-US" sz="2800" dirty="0" smtClean="0"/>
              <a:t>,</a:t>
            </a:r>
            <a:r>
              <a:rPr lang="ar-SA" sz="2800" dirty="0" smtClean="0"/>
              <a:t>نوع المولود للسيدة 2</a:t>
            </a:r>
            <a:r>
              <a:rPr lang="en-US" sz="2800" dirty="0" smtClean="0"/>
              <a:t>,</a:t>
            </a:r>
            <a:r>
              <a:rPr lang="ar-SA" sz="2800" dirty="0" smtClean="0"/>
              <a:t>نوع المولود للسيدة 3</a:t>
            </a:r>
            <a:r>
              <a:rPr lang="en-US" sz="2800" dirty="0" smtClean="0"/>
              <a:t>)}</a:t>
            </a:r>
          </a:p>
          <a:p>
            <a:pPr algn="l" rtl="0"/>
            <a:r>
              <a:rPr lang="en-US" sz="2800" dirty="0" smtClean="0"/>
              <a:t>S={(</a:t>
            </a:r>
            <a:r>
              <a:rPr lang="ar-SA" sz="2800" dirty="0" smtClean="0"/>
              <a:t>ذكر</a:t>
            </a:r>
            <a:r>
              <a:rPr lang="en-US" sz="2800" dirty="0" smtClean="0"/>
              <a:t>,</a:t>
            </a:r>
            <a:r>
              <a:rPr lang="ar-SA" sz="2800" dirty="0" smtClean="0"/>
              <a:t>ذكر</a:t>
            </a:r>
            <a:r>
              <a:rPr lang="en-US" sz="2800" dirty="0" smtClean="0"/>
              <a:t>,</a:t>
            </a:r>
            <a:r>
              <a:rPr lang="ar-SA" sz="2800" dirty="0" smtClean="0"/>
              <a:t>ذكر</a:t>
            </a:r>
            <a:r>
              <a:rPr lang="en-US" sz="2800" dirty="0" smtClean="0"/>
              <a:t>),(</a:t>
            </a:r>
            <a:r>
              <a:rPr lang="ar-SA" sz="2800" dirty="0" smtClean="0"/>
              <a:t>أنثى</a:t>
            </a:r>
            <a:r>
              <a:rPr lang="en-US" sz="2800" dirty="0" smtClean="0"/>
              <a:t>,</a:t>
            </a:r>
            <a:r>
              <a:rPr lang="ar-SA" sz="2800" dirty="0" smtClean="0"/>
              <a:t>ذكر</a:t>
            </a:r>
            <a:r>
              <a:rPr lang="en-US" sz="2800" dirty="0" smtClean="0"/>
              <a:t>,</a:t>
            </a:r>
            <a:r>
              <a:rPr lang="ar-SA" sz="2800" dirty="0" smtClean="0"/>
              <a:t>ذكر</a:t>
            </a:r>
            <a:r>
              <a:rPr lang="en-US" sz="2800" dirty="0" smtClean="0"/>
              <a:t>),(</a:t>
            </a:r>
            <a:r>
              <a:rPr lang="ar-SA" sz="2800" dirty="0" smtClean="0"/>
              <a:t>أنثى</a:t>
            </a:r>
            <a:r>
              <a:rPr lang="en-US" sz="2800" dirty="0" smtClean="0"/>
              <a:t>,</a:t>
            </a:r>
            <a:r>
              <a:rPr lang="ar-SA" sz="2800" dirty="0" smtClean="0"/>
              <a:t>أنثى</a:t>
            </a:r>
            <a:r>
              <a:rPr lang="en-US" sz="2800" dirty="0" smtClean="0"/>
              <a:t>,</a:t>
            </a:r>
            <a:r>
              <a:rPr lang="ar-SA" sz="2800" dirty="0" smtClean="0"/>
              <a:t>ذكر</a:t>
            </a:r>
            <a:r>
              <a:rPr lang="en-US" sz="2800" dirty="0" smtClean="0"/>
              <a:t>),(</a:t>
            </a:r>
            <a:r>
              <a:rPr lang="ar-SA" sz="2800" dirty="0" smtClean="0"/>
              <a:t>ذكر</a:t>
            </a:r>
            <a:r>
              <a:rPr lang="en-US" sz="2800" dirty="0" smtClean="0"/>
              <a:t>,</a:t>
            </a:r>
            <a:r>
              <a:rPr lang="ar-SA" sz="2800" dirty="0" smtClean="0"/>
              <a:t>أنثى</a:t>
            </a:r>
            <a:r>
              <a:rPr lang="en-US" sz="2800" dirty="0" smtClean="0"/>
              <a:t>,</a:t>
            </a:r>
            <a:r>
              <a:rPr lang="ar-SA" sz="2800" dirty="0" smtClean="0"/>
              <a:t>ذكر</a:t>
            </a:r>
            <a:r>
              <a:rPr lang="en-US" sz="2800" dirty="0" smtClean="0"/>
              <a:t>), (</a:t>
            </a:r>
            <a:r>
              <a:rPr lang="ar-SA" sz="2800" dirty="0" smtClean="0"/>
              <a:t>ذكر</a:t>
            </a:r>
            <a:r>
              <a:rPr lang="en-US" sz="2800" dirty="0" smtClean="0"/>
              <a:t>,</a:t>
            </a:r>
            <a:r>
              <a:rPr lang="ar-SA" sz="2800" dirty="0" smtClean="0"/>
              <a:t>ذكر</a:t>
            </a:r>
            <a:r>
              <a:rPr lang="en-US" sz="2800" dirty="0" smtClean="0"/>
              <a:t>,</a:t>
            </a:r>
            <a:r>
              <a:rPr lang="ar-SA" sz="2800" dirty="0" smtClean="0"/>
              <a:t>أنثى</a:t>
            </a:r>
            <a:r>
              <a:rPr lang="en-US" sz="2800" dirty="0" smtClean="0"/>
              <a:t>),(</a:t>
            </a:r>
            <a:r>
              <a:rPr lang="ar-SA" sz="2800" dirty="0" smtClean="0"/>
              <a:t>أنثى</a:t>
            </a:r>
            <a:r>
              <a:rPr lang="en-US" sz="2800" dirty="0" smtClean="0"/>
              <a:t>,</a:t>
            </a:r>
            <a:r>
              <a:rPr lang="ar-SA" sz="2800" dirty="0" smtClean="0"/>
              <a:t>ذكر</a:t>
            </a:r>
            <a:r>
              <a:rPr lang="en-US" sz="2800" dirty="0" smtClean="0"/>
              <a:t>,</a:t>
            </a:r>
            <a:r>
              <a:rPr lang="ar-SA" sz="2800" dirty="0" smtClean="0"/>
              <a:t>أنثى</a:t>
            </a:r>
            <a:r>
              <a:rPr lang="en-US" sz="2800" dirty="0" smtClean="0"/>
              <a:t>),(</a:t>
            </a:r>
            <a:r>
              <a:rPr lang="ar-SA" sz="2800" dirty="0" smtClean="0"/>
              <a:t>ذكر</a:t>
            </a:r>
            <a:r>
              <a:rPr lang="en-US" sz="2800" dirty="0" smtClean="0"/>
              <a:t>,</a:t>
            </a:r>
            <a:r>
              <a:rPr lang="ar-SA" sz="2800" dirty="0" smtClean="0"/>
              <a:t>أنثى</a:t>
            </a:r>
            <a:r>
              <a:rPr lang="en-US" sz="2800" dirty="0" smtClean="0"/>
              <a:t>,</a:t>
            </a:r>
            <a:r>
              <a:rPr lang="ar-SA" sz="2800" dirty="0" smtClean="0"/>
              <a:t>أنثى</a:t>
            </a:r>
            <a:r>
              <a:rPr lang="en-US" sz="2800" dirty="0" smtClean="0"/>
              <a:t>),(</a:t>
            </a:r>
            <a:r>
              <a:rPr lang="ar-SA" sz="2800" dirty="0" smtClean="0"/>
              <a:t>أنثى</a:t>
            </a:r>
            <a:r>
              <a:rPr lang="en-US" sz="2800" dirty="0" smtClean="0"/>
              <a:t>,</a:t>
            </a:r>
            <a:r>
              <a:rPr lang="ar-SA" sz="2800" dirty="0" smtClean="0"/>
              <a:t>أنثى</a:t>
            </a:r>
            <a:r>
              <a:rPr lang="en-US" sz="2800" dirty="0" smtClean="0"/>
              <a:t>,</a:t>
            </a:r>
            <a:r>
              <a:rPr lang="ar-SA" sz="2800" dirty="0" smtClean="0"/>
              <a:t>أنثى</a:t>
            </a:r>
            <a:r>
              <a:rPr lang="en-US" sz="2800" dirty="0" smtClean="0"/>
              <a:t>)}</a:t>
            </a:r>
          </a:p>
          <a:p>
            <a:r>
              <a:rPr lang="ar-SA" b="1" u="sng" dirty="0" smtClean="0">
                <a:solidFill>
                  <a:schemeClr val="accent5">
                    <a:lumMod val="75000"/>
                  </a:schemeClr>
                </a:solidFill>
              </a:rPr>
              <a:t>عدد عناصر فراغ </a:t>
            </a:r>
            <a:r>
              <a:rPr lang="ar-SA" b="1" u="sng" dirty="0" err="1" smtClean="0">
                <a:solidFill>
                  <a:schemeClr val="accent5">
                    <a:lumMod val="75000"/>
                  </a:schemeClr>
                </a:solidFill>
              </a:rPr>
              <a:t>العينة:</a:t>
            </a:r>
            <a:endParaRPr lang="ar-SA" b="1" u="sng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r">
              <a:buNone/>
            </a:pPr>
            <a:r>
              <a:rPr lang="ar-SA" sz="2800" dirty="0" smtClean="0"/>
              <a:t>= عدد عناصر فراغ العينة </a:t>
            </a:r>
            <a:r>
              <a:rPr lang="ar-SA" sz="2800" dirty="0" err="1" smtClean="0"/>
              <a:t>للسيدة1</a:t>
            </a:r>
            <a:r>
              <a:rPr lang="ar-SA" sz="2800" dirty="0" smtClean="0"/>
              <a:t> ×عدد عناصر الفراغ للسيدة 2× عدد عناصر الفراغ </a:t>
            </a:r>
            <a:r>
              <a:rPr lang="ar-SA" sz="2800" dirty="0" err="1" smtClean="0"/>
              <a:t>للسيدة3</a:t>
            </a:r>
            <a:endParaRPr lang="ar-SA" sz="2800" dirty="0" smtClean="0"/>
          </a:p>
          <a:p>
            <a:pPr algn="r">
              <a:buNone/>
            </a:pPr>
            <a:r>
              <a:rPr lang="ar-SA" sz="2800" dirty="0" smtClean="0"/>
              <a:t>=2×2×2</a:t>
            </a:r>
          </a:p>
          <a:p>
            <a:pPr algn="r">
              <a:buNone/>
            </a:pPr>
            <a:r>
              <a:rPr lang="ar-SA" sz="2800" dirty="0" smtClean="0"/>
              <a:t>=8</a:t>
            </a:r>
            <a:endParaRPr lang="ar-SA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712" y="188640"/>
            <a:ext cx="6336704" cy="144016"/>
          </a:xfrm>
        </p:spPr>
        <p:txBody>
          <a:bodyPr>
            <a:normAutofit fontScale="90000"/>
          </a:bodyPr>
          <a:lstStyle/>
          <a:p>
            <a:r>
              <a:rPr lang="ar-SA" b="1" u="sng" dirty="0" smtClean="0">
                <a:solidFill>
                  <a:srgbClr val="FF0000"/>
                </a:solidFill>
              </a:rPr>
              <a:t>أنواع فراغ العينة</a:t>
            </a:r>
            <a:endParaRPr lang="ar-SA" b="1" u="sng" dirty="0">
              <a:solidFill>
                <a:srgbClr val="FF000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692696"/>
            <a:ext cx="8640960" cy="5869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5776" y="188640"/>
            <a:ext cx="5554960" cy="490066"/>
          </a:xfrm>
        </p:spPr>
        <p:txBody>
          <a:bodyPr>
            <a:normAutofit fontScale="90000"/>
          </a:bodyPr>
          <a:lstStyle/>
          <a:p>
            <a:r>
              <a:rPr lang="ar-SA" b="1" u="sng" dirty="0" smtClean="0">
                <a:solidFill>
                  <a:srgbClr val="FF0000"/>
                </a:solidFill>
              </a:rPr>
              <a:t>الحادثة أو الحدث</a:t>
            </a:r>
            <a:endParaRPr lang="ar-SA" b="1" u="sng" dirty="0">
              <a:solidFill>
                <a:srgbClr val="FF000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836712"/>
            <a:ext cx="775335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1988840"/>
            <a:ext cx="7658100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99592" y="2708920"/>
            <a:ext cx="766762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7584" y="3717032"/>
            <a:ext cx="7776864" cy="2801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404665"/>
            <a:ext cx="8229600" cy="720080"/>
          </a:xfrm>
        </p:spPr>
        <p:txBody>
          <a:bodyPr/>
          <a:lstStyle/>
          <a:p>
            <a:r>
              <a:rPr lang="ar-SA" b="1" u="sng" dirty="0" err="1" smtClean="0">
                <a:solidFill>
                  <a:srgbClr val="FF0000"/>
                </a:solidFill>
              </a:rPr>
              <a:t>مثال:</a:t>
            </a:r>
            <a:endParaRPr lang="ar-SA" b="1" u="sng" dirty="0" smtClean="0">
              <a:solidFill>
                <a:srgbClr val="FF0000"/>
              </a:solidFill>
            </a:endParaRPr>
          </a:p>
          <a:p>
            <a:endParaRPr lang="ar-SA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268760"/>
            <a:ext cx="7734300" cy="222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476672"/>
            <a:ext cx="7173838" cy="2912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411760" y="3717032"/>
            <a:ext cx="4392488" cy="2756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8163" y="290513"/>
            <a:ext cx="8067675" cy="627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08720"/>
            <a:ext cx="8703342" cy="3588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7704" y="4509120"/>
            <a:ext cx="6029325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0588" y="1038225"/>
            <a:ext cx="7362825" cy="478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3676" y="548680"/>
            <a:ext cx="7994024" cy="5356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u="sng" dirty="0" smtClean="0">
                <a:solidFill>
                  <a:srgbClr val="FF0000"/>
                </a:solidFill>
              </a:rPr>
              <a:t>مبادئ </a:t>
            </a:r>
            <a:r>
              <a:rPr lang="ar-SA" u="sng" dirty="0" err="1" smtClean="0">
                <a:solidFill>
                  <a:srgbClr val="FF0000"/>
                </a:solidFill>
              </a:rPr>
              <a:t>الإحتمالات</a:t>
            </a:r>
            <a:endParaRPr lang="ar-SA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تعتبر نظرية </a:t>
            </a:r>
            <a:r>
              <a:rPr lang="ar-SA" dirty="0" err="1" smtClean="0"/>
              <a:t>الإحتمال</a:t>
            </a:r>
            <a:r>
              <a:rPr lang="ar-SA" dirty="0" smtClean="0"/>
              <a:t> أساس علم الإحصاء.</a:t>
            </a:r>
          </a:p>
          <a:p>
            <a:r>
              <a:rPr lang="ar-SA" b="1" u="sng" dirty="0" smtClean="0">
                <a:solidFill>
                  <a:srgbClr val="00B050"/>
                </a:solidFill>
              </a:rPr>
              <a:t>احتمال وقوع حدث ما: </a:t>
            </a:r>
            <a:r>
              <a:rPr lang="ar-SA" dirty="0" smtClean="0"/>
              <a:t>هو قيمة عددية بين </a:t>
            </a:r>
            <a:r>
              <a:rPr lang="ar-SA" b="1" dirty="0" smtClean="0">
                <a:solidFill>
                  <a:srgbClr val="0070C0"/>
                </a:solidFill>
              </a:rPr>
              <a:t>0</a:t>
            </a:r>
            <a:r>
              <a:rPr lang="ar-SA" dirty="0" smtClean="0"/>
              <a:t> و </a:t>
            </a:r>
            <a:r>
              <a:rPr lang="ar-SA" b="1" dirty="0" smtClean="0">
                <a:solidFill>
                  <a:srgbClr val="0070C0"/>
                </a:solidFill>
              </a:rPr>
              <a:t>1</a:t>
            </a:r>
            <a:r>
              <a:rPr lang="ar-SA" dirty="0" smtClean="0"/>
              <a:t>، وكلما اقترب من الواحد كلما زادت فرصة وقوعه وكلما اقترب من الصفر قلت فرصة حدوثه.</a:t>
            </a:r>
          </a:p>
          <a:p>
            <a:r>
              <a:rPr lang="ar-SA" dirty="0" smtClean="0"/>
              <a:t>معظم أمثلة </a:t>
            </a:r>
            <a:r>
              <a:rPr lang="ar-SA" dirty="0" err="1" smtClean="0"/>
              <a:t>الإحتمالات</a:t>
            </a:r>
            <a:r>
              <a:rPr lang="ar-SA" dirty="0" smtClean="0"/>
              <a:t> مبنية على التجارب.</a:t>
            </a:r>
          </a:p>
          <a:p>
            <a:pPr>
              <a:buNone/>
            </a:pPr>
            <a:endParaRPr lang="ar-SA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484784"/>
            <a:ext cx="8652870" cy="3427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48264" y="404664"/>
            <a:ext cx="1738536" cy="1008112"/>
          </a:xfrm>
        </p:spPr>
        <p:txBody>
          <a:bodyPr/>
          <a:lstStyle/>
          <a:p>
            <a:r>
              <a:rPr lang="ar-SA" dirty="0" err="1" smtClean="0"/>
              <a:t>الحل:</a:t>
            </a:r>
            <a:endParaRPr lang="ar-SA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196752"/>
            <a:ext cx="80010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52736"/>
            <a:ext cx="8890950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5313" y="1714500"/>
            <a:ext cx="7953375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87313" y="404664"/>
            <a:ext cx="8256687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1412776"/>
            <a:ext cx="7705725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2152650"/>
            <a:ext cx="7772400" cy="255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u="sng" dirty="0" err="1" smtClean="0">
                <a:solidFill>
                  <a:srgbClr val="FF0000"/>
                </a:solidFill>
              </a:rPr>
              <a:t>الإحتمال</a:t>
            </a:r>
            <a:endParaRPr lang="ar-SA" b="1" u="sng" dirty="0">
              <a:solidFill>
                <a:srgbClr val="FF0000"/>
              </a:solidFill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700808"/>
            <a:ext cx="7820025" cy="436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620688"/>
            <a:ext cx="7774462" cy="508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767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323528" y="548680"/>
            <a:ext cx="8351838" cy="5400600"/>
          </a:xfrm>
        </p:spPr>
        <p:txBody>
          <a:bodyPr/>
          <a:lstStyle/>
          <a:p>
            <a:pPr marL="990600" lvl="1" indent="-533400" algn="r">
              <a:buClr>
                <a:srgbClr val="0066CC"/>
              </a:buClr>
            </a:pPr>
            <a:r>
              <a:rPr lang="ar-SA" sz="3600" u="sng" dirty="0" err="1">
                <a:solidFill>
                  <a:srgbClr val="333399"/>
                </a:solidFill>
                <a:cs typeface="Arabic Typesetting" pitchFamily="66" charset="-78"/>
              </a:rPr>
              <a:t>مثال1</a:t>
            </a:r>
            <a:r>
              <a:rPr lang="ar-SA" sz="3600" u="sng" dirty="0">
                <a:solidFill>
                  <a:srgbClr val="333399"/>
                </a:solidFill>
                <a:cs typeface="Arabic Typesetting" pitchFamily="66" charset="-78"/>
              </a:rPr>
              <a:t>:</a:t>
            </a:r>
            <a:r>
              <a:rPr lang="ar-SA" sz="2400" dirty="0">
                <a:cs typeface="Akhbar MT" pitchFamily="2" charset="-78"/>
              </a:rPr>
              <a:t> </a:t>
            </a:r>
            <a:r>
              <a:rPr lang="ar-SA" sz="3200" dirty="0">
                <a:solidFill>
                  <a:schemeClr val="tx1"/>
                </a:solidFill>
                <a:cs typeface="Akhbar MT" pitchFamily="2" charset="-78"/>
              </a:rPr>
              <a:t>اعتبري التجربة العشوائية المكونة من رمي قطعة نقود و زهرة نرد</a:t>
            </a:r>
          </a:p>
          <a:p>
            <a:pPr marL="990600" lvl="1" indent="-533400" algn="r">
              <a:buClr>
                <a:srgbClr val="0066CC"/>
              </a:buClr>
            </a:pPr>
            <a:r>
              <a:rPr lang="ar-SA" sz="3200" dirty="0" err="1">
                <a:solidFill>
                  <a:schemeClr val="tx1"/>
                </a:solidFill>
                <a:cs typeface="Akhbar MT" pitchFamily="2" charset="-78"/>
              </a:rPr>
              <a:t>أ</a:t>
            </a:r>
            <a:r>
              <a:rPr lang="ar-SA" dirty="0" err="1">
                <a:solidFill>
                  <a:schemeClr val="tx1"/>
                </a:solidFill>
                <a:cs typeface="Akhbar MT" pitchFamily="2" charset="-78"/>
              </a:rPr>
              <a:t>.</a:t>
            </a:r>
            <a:r>
              <a:rPr lang="ar-SA" dirty="0">
                <a:solidFill>
                  <a:schemeClr val="tx1"/>
                </a:solidFill>
                <a:cs typeface="Akhbar MT" pitchFamily="2" charset="-78"/>
              </a:rPr>
              <a:t> اكتبي فراغ العينة.</a:t>
            </a:r>
          </a:p>
          <a:p>
            <a:pPr marL="990600" lvl="1" indent="-533400" algn="r">
              <a:buClr>
                <a:srgbClr val="0066CC"/>
              </a:buClr>
            </a:pPr>
            <a:r>
              <a:rPr lang="ar-SA" dirty="0" err="1">
                <a:solidFill>
                  <a:schemeClr val="tx1"/>
                </a:solidFill>
                <a:cs typeface="Akhbar MT" pitchFamily="2" charset="-78"/>
              </a:rPr>
              <a:t>ب.</a:t>
            </a:r>
            <a:r>
              <a:rPr lang="ar-SA" dirty="0">
                <a:solidFill>
                  <a:schemeClr val="tx1"/>
                </a:solidFill>
                <a:cs typeface="Akhbar MT" pitchFamily="2" charset="-78"/>
              </a:rPr>
              <a:t> احسبي الاحتمالات للأحداث </a:t>
            </a:r>
            <a:r>
              <a:rPr lang="ar-SA" dirty="0" err="1">
                <a:solidFill>
                  <a:schemeClr val="tx1"/>
                </a:solidFill>
                <a:cs typeface="Akhbar MT" pitchFamily="2" charset="-78"/>
              </a:rPr>
              <a:t>التالية:</a:t>
            </a:r>
            <a:endParaRPr lang="ar-SA" dirty="0">
              <a:solidFill>
                <a:schemeClr val="tx1"/>
              </a:solidFill>
              <a:cs typeface="Akhbar MT" pitchFamily="2" charset="-78"/>
            </a:endParaRPr>
          </a:p>
          <a:p>
            <a:pPr marL="990600" lvl="1" indent="-533400" algn="r">
              <a:buClr>
                <a:srgbClr val="0066CC"/>
              </a:buClr>
            </a:pPr>
            <a:r>
              <a:rPr lang="en-US" dirty="0">
                <a:solidFill>
                  <a:schemeClr val="tx1"/>
                </a:solidFill>
                <a:cs typeface="Akhbar MT" pitchFamily="2" charset="-78"/>
              </a:rPr>
              <a:t>A</a:t>
            </a:r>
            <a:r>
              <a:rPr lang="ar-SA" dirty="0">
                <a:solidFill>
                  <a:schemeClr val="tx1"/>
                </a:solidFill>
                <a:cs typeface="Akhbar MT" pitchFamily="2" charset="-78"/>
              </a:rPr>
              <a:t>:الحصول على صورة</a:t>
            </a:r>
            <a:endParaRPr lang="en-US" dirty="0">
              <a:solidFill>
                <a:schemeClr val="tx1"/>
              </a:solidFill>
              <a:cs typeface="Akhbar MT" pitchFamily="2" charset="-78"/>
            </a:endParaRPr>
          </a:p>
          <a:p>
            <a:pPr marL="990600" lvl="1" indent="-533400" algn="r">
              <a:buClr>
                <a:srgbClr val="0066CC"/>
              </a:buClr>
            </a:pPr>
            <a:r>
              <a:rPr lang="en-US" dirty="0">
                <a:solidFill>
                  <a:schemeClr val="tx1"/>
                </a:solidFill>
                <a:cs typeface="Akhbar MT" pitchFamily="2" charset="-78"/>
              </a:rPr>
              <a:t>B</a:t>
            </a:r>
            <a:r>
              <a:rPr lang="ar-SA" dirty="0">
                <a:solidFill>
                  <a:schemeClr val="tx1"/>
                </a:solidFill>
                <a:cs typeface="Akhbar MT" pitchFamily="2" charset="-78"/>
              </a:rPr>
              <a:t>:الحصول على الوجه الذي عليه الرقم 3</a:t>
            </a:r>
            <a:endParaRPr lang="en-US" dirty="0">
              <a:solidFill>
                <a:schemeClr val="tx1"/>
              </a:solidFill>
              <a:cs typeface="Akhbar MT" pitchFamily="2" charset="-78"/>
            </a:endParaRPr>
          </a:p>
          <a:p>
            <a:pPr marL="990600" lvl="1" indent="-533400" algn="r">
              <a:buClr>
                <a:srgbClr val="0066CC"/>
              </a:buClr>
            </a:pPr>
            <a:r>
              <a:rPr lang="en-US" dirty="0">
                <a:solidFill>
                  <a:schemeClr val="tx1"/>
                </a:solidFill>
                <a:cs typeface="Akhbar MT" pitchFamily="2" charset="-78"/>
              </a:rPr>
              <a:t>C</a:t>
            </a:r>
            <a:r>
              <a:rPr lang="ar-SA" dirty="0">
                <a:solidFill>
                  <a:schemeClr val="tx1"/>
                </a:solidFill>
                <a:cs typeface="Akhbar MT" pitchFamily="2" charset="-78"/>
              </a:rPr>
              <a:t>:الحصول على صورة ورقم أكبر من 4</a:t>
            </a:r>
            <a:endParaRPr lang="en-US" dirty="0">
              <a:solidFill>
                <a:schemeClr val="tx1"/>
              </a:solidFill>
              <a:cs typeface="Akhbar MT" pitchFamily="2" charset="-78"/>
            </a:endParaRPr>
          </a:p>
          <a:p>
            <a:pPr marL="990600" lvl="1" indent="-533400" algn="r">
              <a:buClr>
                <a:srgbClr val="0066CC"/>
              </a:buClr>
            </a:pPr>
            <a:r>
              <a:rPr lang="en-US" dirty="0">
                <a:solidFill>
                  <a:schemeClr val="tx1"/>
                </a:solidFill>
                <a:cs typeface="Akhbar MT" pitchFamily="2" charset="-78"/>
              </a:rPr>
              <a:t>D</a:t>
            </a:r>
            <a:r>
              <a:rPr lang="ar-SA" dirty="0">
                <a:solidFill>
                  <a:schemeClr val="tx1"/>
                </a:solidFill>
                <a:cs typeface="Akhbar MT" pitchFamily="2" charset="-78"/>
              </a:rPr>
              <a:t>:الحصول على صورة ورقم أقل من </a:t>
            </a:r>
            <a:r>
              <a:rPr lang="ar-SA" dirty="0" smtClean="0">
                <a:solidFill>
                  <a:schemeClr val="tx1"/>
                </a:solidFill>
                <a:cs typeface="Akhbar MT" pitchFamily="2" charset="-78"/>
              </a:rPr>
              <a:t>3</a:t>
            </a:r>
          </a:p>
          <a:p>
            <a:pPr marL="990600" lvl="1" indent="-533400" algn="r">
              <a:buClr>
                <a:srgbClr val="0066CC"/>
              </a:buClr>
            </a:pPr>
            <a:r>
              <a:rPr lang="ar-SA" dirty="0" smtClean="0">
                <a:solidFill>
                  <a:schemeClr val="tx1"/>
                </a:solidFill>
                <a:cs typeface="Akhbar MT" pitchFamily="2" charset="-78"/>
              </a:rPr>
              <a:t>ثم </a:t>
            </a:r>
            <a:r>
              <a:rPr lang="ar-SA" dirty="0" err="1" smtClean="0">
                <a:solidFill>
                  <a:schemeClr val="tx1"/>
                </a:solidFill>
                <a:cs typeface="Akhbar MT" pitchFamily="2" charset="-78"/>
              </a:rPr>
              <a:t>احسبي:</a:t>
            </a:r>
            <a:endParaRPr lang="ar-SA" dirty="0" smtClean="0">
              <a:solidFill>
                <a:schemeClr val="tx1"/>
              </a:solidFill>
              <a:cs typeface="Akhbar MT" pitchFamily="2" charset="-78"/>
            </a:endParaRPr>
          </a:p>
          <a:p>
            <a:pPr marL="990600" lvl="1" indent="-533400" algn="l" rtl="0">
              <a:buClr>
                <a:srgbClr val="0066CC"/>
              </a:buClr>
            </a:pPr>
            <a:r>
              <a:rPr lang="en-US" dirty="0" smtClean="0">
                <a:solidFill>
                  <a:schemeClr val="tx1"/>
                </a:solidFill>
                <a:cs typeface="Akhbar MT" pitchFamily="2" charset="-78"/>
              </a:rPr>
              <a:t>P(A</a:t>
            </a:r>
            <a:r>
              <a:rPr lang="en-US" baseline="30000" dirty="0" smtClean="0">
                <a:solidFill>
                  <a:schemeClr val="tx1"/>
                </a:solidFill>
                <a:cs typeface="Akhbar MT" pitchFamily="2" charset="-78"/>
              </a:rPr>
              <a:t>c</a:t>
            </a:r>
            <a:r>
              <a:rPr lang="en-US" dirty="0" smtClean="0">
                <a:solidFill>
                  <a:schemeClr val="tx1"/>
                </a:solidFill>
                <a:cs typeface="Akhbar MT" pitchFamily="2" charset="-78"/>
              </a:rPr>
              <a:t> ),P(A∩B), P(AUB), P(</a:t>
            </a:r>
            <a:r>
              <a:rPr lang="en-US" dirty="0" err="1" smtClean="0">
                <a:solidFill>
                  <a:schemeClr val="tx1"/>
                </a:solidFill>
                <a:cs typeface="Akhbar MT" pitchFamily="2" charset="-78"/>
              </a:rPr>
              <a:t>A</a:t>
            </a:r>
            <a:r>
              <a:rPr lang="en-US" baseline="30000" dirty="0" err="1" smtClean="0">
                <a:solidFill>
                  <a:schemeClr val="tx1"/>
                </a:solidFill>
                <a:cs typeface="Akhbar MT" pitchFamily="2" charset="-78"/>
              </a:rPr>
              <a:t>c</a:t>
            </a:r>
            <a:r>
              <a:rPr lang="en-US" dirty="0" err="1" smtClean="0">
                <a:solidFill>
                  <a:schemeClr val="tx1"/>
                </a:solidFill>
                <a:cs typeface="Akhbar MT" pitchFamily="2" charset="-78"/>
              </a:rPr>
              <a:t>∩D</a:t>
            </a:r>
            <a:r>
              <a:rPr lang="en-US" dirty="0" smtClean="0">
                <a:solidFill>
                  <a:schemeClr val="tx1"/>
                </a:solidFill>
                <a:cs typeface="Akhbar MT" pitchFamily="2" charset="-78"/>
              </a:rPr>
              <a:t>), P(A ∩</a:t>
            </a:r>
            <a:r>
              <a:rPr lang="en-US" dirty="0" err="1" smtClean="0">
                <a:solidFill>
                  <a:schemeClr val="tx1"/>
                </a:solidFill>
                <a:cs typeface="Akhbar MT" pitchFamily="2" charset="-78"/>
              </a:rPr>
              <a:t>B</a:t>
            </a:r>
            <a:r>
              <a:rPr lang="en-US" baseline="30000" dirty="0" err="1" smtClean="0">
                <a:solidFill>
                  <a:schemeClr val="tx1"/>
                </a:solidFill>
                <a:cs typeface="Akhbar MT" pitchFamily="2" charset="-78"/>
              </a:rPr>
              <a:t>c</a:t>
            </a:r>
            <a:r>
              <a:rPr lang="en-US" dirty="0" smtClean="0">
                <a:solidFill>
                  <a:schemeClr val="tx1"/>
                </a:solidFill>
                <a:cs typeface="Akhbar MT" pitchFamily="2" charset="-78"/>
              </a:rPr>
              <a:t>), P(A ∩B)</a:t>
            </a:r>
            <a:r>
              <a:rPr lang="en-US" baseline="30000" dirty="0" smtClean="0">
                <a:solidFill>
                  <a:schemeClr val="tx1"/>
                </a:solidFill>
                <a:cs typeface="Akhbar MT" pitchFamily="2" charset="-78"/>
              </a:rPr>
              <a:t>c</a:t>
            </a:r>
          </a:p>
          <a:p>
            <a:pPr marL="990600" lvl="1" indent="-533400" algn="l" rtl="0">
              <a:buClr>
                <a:srgbClr val="0066CC"/>
              </a:buClr>
            </a:pPr>
            <a:r>
              <a:rPr lang="en-US" dirty="0" smtClean="0">
                <a:solidFill>
                  <a:schemeClr val="tx1"/>
                </a:solidFill>
                <a:cs typeface="Akhbar MT" pitchFamily="2" charset="-78"/>
              </a:rPr>
              <a:t>P(AUB)</a:t>
            </a:r>
            <a:r>
              <a:rPr lang="en-US" baseline="30000" dirty="0" smtClean="0">
                <a:solidFill>
                  <a:schemeClr val="tx1"/>
                </a:solidFill>
                <a:cs typeface="Akhbar MT" pitchFamily="2" charset="-78"/>
              </a:rPr>
              <a:t>c</a:t>
            </a:r>
            <a:endParaRPr lang="ar-SA" dirty="0">
              <a:solidFill>
                <a:schemeClr val="tx1"/>
              </a:solidFill>
              <a:cs typeface="Akhbar MT" pitchFamily="2" charset="-7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ar-SA" b="1" u="sng" dirty="0" err="1" smtClean="0">
                <a:solidFill>
                  <a:schemeClr val="accent3">
                    <a:lumMod val="50000"/>
                  </a:schemeClr>
                </a:solidFill>
              </a:rPr>
              <a:t>الحل:</a:t>
            </a:r>
            <a:endParaRPr lang="ar-SA" b="1" u="sng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l" rtl="0">
              <a:buNone/>
            </a:pPr>
            <a:r>
              <a:rPr lang="en-US" dirty="0" smtClean="0"/>
              <a:t>S1={H,T},  S2={1,2,3,4,5,6}</a:t>
            </a:r>
          </a:p>
          <a:p>
            <a:pPr algn="l" rtl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S={(H,1),(H,2),(H,3),(H,4),(H,5),(H,6), (T,1),(T,2),(T,3),(T,4),(T,5),(T,6)}</a:t>
            </a:r>
          </a:p>
          <a:p>
            <a:pPr algn="l" rtl="0">
              <a:buNone/>
            </a:pPr>
            <a:r>
              <a:rPr lang="en-US" dirty="0" smtClean="0">
                <a:solidFill>
                  <a:srgbClr val="002060"/>
                </a:solidFill>
              </a:rPr>
              <a:t>n(S)= n(S1)</a:t>
            </a:r>
            <a:r>
              <a:rPr lang="en-US" dirty="0" err="1" smtClean="0">
                <a:solidFill>
                  <a:srgbClr val="002060"/>
                </a:solidFill>
              </a:rPr>
              <a:t>xn</a:t>
            </a:r>
            <a:r>
              <a:rPr lang="en-US" dirty="0" smtClean="0">
                <a:solidFill>
                  <a:srgbClr val="002060"/>
                </a:solidFill>
              </a:rPr>
              <a:t>(S2)=2x6=12</a:t>
            </a:r>
          </a:p>
          <a:p>
            <a:pPr algn="l" rtl="0">
              <a:buNone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A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 ={(H,1),(H,2),(H,3),(H,4),(H,5),(H,6)},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l" rtl="0">
              <a:buNone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P(A)=n(A)/n(S)=6/12=1/2</a:t>
            </a:r>
          </a:p>
          <a:p>
            <a:pPr algn="l" rtl="0">
              <a:buNone/>
            </a:pP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B={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 (H,3),(T,3)}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, </a:t>
            </a:r>
          </a:p>
          <a:p>
            <a:pPr algn="l" rtl="0">
              <a:buNone/>
            </a:pP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P(B)= 2/12=1/6</a:t>
            </a:r>
          </a:p>
          <a:p>
            <a:pPr algn="l" rtl="0">
              <a:buNone/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C={ (H,5),(H,6)}</a:t>
            </a:r>
          </a:p>
          <a:p>
            <a:pPr algn="l" rtl="0">
              <a:buNone/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P(C)= 2/12=1/6</a:t>
            </a:r>
            <a:r>
              <a:rPr lang="en-US" dirty="0" smtClean="0"/>
              <a:t>,</a:t>
            </a:r>
          </a:p>
          <a:p>
            <a:pPr algn="l" rtl="0">
              <a:buNone/>
            </a:pP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D ={(H,1),(H,2)},</a:t>
            </a:r>
          </a:p>
          <a:p>
            <a:pPr algn="l" rtl="0">
              <a:buNone/>
            </a:pP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P(D)= 2/12=1/6</a:t>
            </a:r>
            <a:endParaRPr lang="ar-SA" b="1" dirty="0" smtClean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r>
              <a:rPr lang="ar-SA" u="sng" dirty="0" smtClean="0">
                <a:solidFill>
                  <a:srgbClr val="FF0000"/>
                </a:solidFill>
              </a:rPr>
              <a:t>أمثلة على </a:t>
            </a:r>
            <a:r>
              <a:rPr lang="ar-SA" u="sng" dirty="0" err="1" smtClean="0">
                <a:solidFill>
                  <a:srgbClr val="FF0000"/>
                </a:solidFill>
              </a:rPr>
              <a:t>الإحتمالات:</a:t>
            </a:r>
            <a:endParaRPr lang="ar-SA" u="sng" dirty="0" smtClean="0">
              <a:solidFill>
                <a:srgbClr val="FF0000"/>
              </a:solidFill>
            </a:endParaRPr>
          </a:p>
          <a:p>
            <a:r>
              <a:rPr lang="ar-SA" dirty="0" smtClean="0"/>
              <a:t>تجارب حجر النرد: وهو عبارة عن مكعب له 6 أوجه يأخذ رقماً من 1 إلى 6.</a:t>
            </a:r>
          </a:p>
          <a:p>
            <a:r>
              <a:rPr lang="ar-SA" dirty="0" smtClean="0"/>
              <a:t>تجارب قطعة النقود: لقطعة النقود وجهان الصورة ونرمز لها بالرمز </a:t>
            </a:r>
            <a:r>
              <a:rPr lang="en-US" dirty="0" smtClean="0"/>
              <a:t>H </a:t>
            </a:r>
            <a:r>
              <a:rPr lang="ar-SA" dirty="0" smtClean="0"/>
              <a:t>والكتابة ونرمز لها بالرمز </a:t>
            </a:r>
            <a:r>
              <a:rPr lang="en-US" dirty="0" smtClean="0"/>
              <a:t>T</a:t>
            </a:r>
            <a:r>
              <a:rPr lang="ar-SA" dirty="0" err="1" smtClean="0"/>
              <a:t>.</a:t>
            </a:r>
            <a:endParaRPr lang="ar-SA" dirty="0" smtClean="0"/>
          </a:p>
          <a:p>
            <a:r>
              <a:rPr lang="ar-SA" dirty="0" smtClean="0"/>
              <a:t>تجارب صندوق الكرات: يحتوي على كرات مختلفة.</a:t>
            </a:r>
          </a:p>
          <a:p>
            <a:endParaRPr lang="ar-SA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332656"/>
            <a:ext cx="8712968" cy="6336704"/>
          </a:xfrm>
        </p:spPr>
        <p:txBody>
          <a:bodyPr>
            <a:normAutofit fontScale="77500" lnSpcReduction="20000"/>
          </a:bodyPr>
          <a:lstStyle/>
          <a:p>
            <a:pPr marL="990600" lvl="1" indent="-533400" algn="l" rtl="0">
              <a:buClr>
                <a:srgbClr val="0066CC"/>
              </a:buClr>
              <a:buNone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cs typeface="Akhbar MT" pitchFamily="2" charset="-78"/>
              </a:rPr>
              <a:t>A</a:t>
            </a:r>
            <a:r>
              <a:rPr lang="en-US" baseline="30000" dirty="0" smtClean="0">
                <a:solidFill>
                  <a:schemeClr val="accent2">
                    <a:lumMod val="75000"/>
                  </a:schemeClr>
                </a:solidFill>
                <a:cs typeface="Akhbar MT" pitchFamily="2" charset="-78"/>
              </a:rPr>
              <a:t>c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cs typeface="Akhbar MT" pitchFamily="2" charset="-78"/>
              </a:rPr>
              <a:t> = S-A=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 {(T,1),(T,2),(T,3),(T,4),(T,5),(T,6)}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cs typeface="Akhbar MT" pitchFamily="2" charset="-78"/>
            </a:endParaRPr>
          </a:p>
          <a:p>
            <a:pPr marL="990600" lvl="1" indent="-533400" algn="l" rtl="0">
              <a:buClr>
                <a:srgbClr val="0066CC"/>
              </a:buClr>
              <a:buNone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cs typeface="Akhbar MT" pitchFamily="2" charset="-78"/>
              </a:rPr>
              <a:t>P(A</a:t>
            </a:r>
            <a:r>
              <a:rPr lang="en-US" baseline="30000" dirty="0" smtClean="0">
                <a:solidFill>
                  <a:schemeClr val="accent2">
                    <a:lumMod val="75000"/>
                  </a:schemeClr>
                </a:solidFill>
                <a:cs typeface="Akhbar MT" pitchFamily="2" charset="-78"/>
              </a:rPr>
              <a:t>c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cs typeface="Akhbar MT" pitchFamily="2" charset="-78"/>
              </a:rPr>
              <a:t> )=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6/12=1/2,</a:t>
            </a:r>
          </a:p>
          <a:p>
            <a:pPr marL="990600" lvl="1" indent="-533400" algn="l" rtl="0">
              <a:buClr>
                <a:srgbClr val="0066CC"/>
              </a:buClr>
              <a:buNone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……………………………………………………………………………………………</a:t>
            </a:r>
          </a:p>
          <a:p>
            <a:pPr marL="990600" lvl="1" indent="-533400" algn="l" rtl="0">
              <a:buClr>
                <a:srgbClr val="0066CC"/>
              </a:buClr>
              <a:buNone/>
            </a:pPr>
            <a:r>
              <a:rPr lang="en-US" dirty="0" smtClean="0">
                <a:solidFill>
                  <a:srgbClr val="0070C0"/>
                </a:solidFill>
                <a:cs typeface="Akhbar MT" pitchFamily="2" charset="-78"/>
              </a:rPr>
              <a:t>A∩B=</a:t>
            </a:r>
            <a:r>
              <a:rPr lang="en-US" dirty="0" smtClean="0">
                <a:solidFill>
                  <a:srgbClr val="0070C0"/>
                </a:solidFill>
              </a:rPr>
              <a:t> {</a:t>
            </a:r>
            <a:r>
              <a:rPr lang="en-US" b="1" dirty="0" smtClean="0">
                <a:solidFill>
                  <a:srgbClr val="0070C0"/>
                </a:solidFill>
              </a:rPr>
              <a:t> (H,3)}</a:t>
            </a:r>
            <a:r>
              <a:rPr lang="en-US" dirty="0" smtClean="0">
                <a:solidFill>
                  <a:srgbClr val="0070C0"/>
                </a:solidFill>
                <a:cs typeface="Akhbar MT" pitchFamily="2" charset="-78"/>
              </a:rPr>
              <a:t>, P(A∩B)=1/12,</a:t>
            </a:r>
          </a:p>
          <a:p>
            <a:pPr marL="990600" lvl="1" indent="-533400" algn="l" rtl="0">
              <a:buClr>
                <a:srgbClr val="0066CC"/>
              </a:buClr>
              <a:buNone/>
            </a:pPr>
            <a:r>
              <a:rPr lang="en-US" dirty="0" smtClean="0">
                <a:solidFill>
                  <a:srgbClr val="0070C0"/>
                </a:solidFill>
                <a:cs typeface="Akhbar MT" pitchFamily="2" charset="-78"/>
              </a:rPr>
              <a:t>…………………………………………………………………………………………..</a:t>
            </a:r>
          </a:p>
          <a:p>
            <a:pPr marL="990600" lvl="1" indent="-533400" algn="l" rtl="0">
              <a:buClr>
                <a:srgbClr val="0066CC"/>
              </a:buClr>
              <a:buNone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cs typeface="Akhbar MT" pitchFamily="2" charset="-78"/>
              </a:rPr>
              <a:t>AUB=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 {(H,1),(H,2),(H,3),(H,4),(H,5),(H,6),(T,3)},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cs typeface="Akhbar MT" pitchFamily="2" charset="-78"/>
            </a:endParaRPr>
          </a:p>
          <a:p>
            <a:pPr marL="990600" lvl="1" indent="-533400" algn="l" rtl="0">
              <a:buClr>
                <a:srgbClr val="0066CC"/>
              </a:buClr>
              <a:buNone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cs typeface="Akhbar MT" pitchFamily="2" charset="-78"/>
              </a:rPr>
              <a:t>P(AUB)=7/12</a:t>
            </a:r>
          </a:p>
          <a:p>
            <a:pPr marL="990600" lvl="1" indent="-533400" algn="l" rtl="0">
              <a:buClr>
                <a:srgbClr val="0066CC"/>
              </a:buClr>
              <a:buNone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cs typeface="Akhbar MT" pitchFamily="2" charset="-78"/>
              </a:rPr>
              <a:t>……………………………………………………………………………………………..</a:t>
            </a:r>
          </a:p>
          <a:p>
            <a:pPr marL="990600" lvl="1" indent="-533400" algn="l" rtl="0">
              <a:buClr>
                <a:srgbClr val="0066CC"/>
              </a:buClr>
              <a:buNone/>
            </a:pPr>
            <a:r>
              <a:rPr lang="en-US" dirty="0" err="1" smtClean="0">
                <a:solidFill>
                  <a:srgbClr val="0070C0"/>
                </a:solidFill>
                <a:cs typeface="Akhbar MT" pitchFamily="2" charset="-78"/>
              </a:rPr>
              <a:t>A</a:t>
            </a:r>
            <a:r>
              <a:rPr lang="en-US" baseline="30000" dirty="0" err="1" smtClean="0">
                <a:solidFill>
                  <a:srgbClr val="0070C0"/>
                </a:solidFill>
                <a:cs typeface="Akhbar MT" pitchFamily="2" charset="-78"/>
              </a:rPr>
              <a:t>c</a:t>
            </a:r>
            <a:r>
              <a:rPr lang="en-US" dirty="0" err="1" smtClean="0">
                <a:solidFill>
                  <a:srgbClr val="0070C0"/>
                </a:solidFill>
                <a:cs typeface="Akhbar MT" pitchFamily="2" charset="-78"/>
              </a:rPr>
              <a:t>∩D</a:t>
            </a:r>
            <a:r>
              <a:rPr lang="en-US" dirty="0" smtClean="0">
                <a:solidFill>
                  <a:srgbClr val="0070C0"/>
                </a:solidFill>
                <a:cs typeface="Akhbar MT" pitchFamily="2" charset="-78"/>
              </a:rPr>
              <a:t>= </a:t>
            </a:r>
            <a:r>
              <a:rPr lang="az-Cyrl-AZ" dirty="0" smtClean="0">
                <a:solidFill>
                  <a:srgbClr val="0070C0"/>
                </a:solidFill>
                <a:cs typeface="Akhbar MT" pitchFamily="2" charset="-78"/>
              </a:rPr>
              <a:t>ф</a:t>
            </a:r>
            <a:r>
              <a:rPr lang="en-US" dirty="0" smtClean="0">
                <a:solidFill>
                  <a:srgbClr val="0070C0"/>
                </a:solidFill>
                <a:cs typeface="Akhbar MT" pitchFamily="2" charset="-78"/>
              </a:rPr>
              <a:t>, P(</a:t>
            </a:r>
            <a:r>
              <a:rPr lang="en-US" dirty="0" err="1" smtClean="0">
                <a:solidFill>
                  <a:srgbClr val="0070C0"/>
                </a:solidFill>
                <a:cs typeface="Akhbar MT" pitchFamily="2" charset="-78"/>
              </a:rPr>
              <a:t>A</a:t>
            </a:r>
            <a:r>
              <a:rPr lang="en-US" baseline="30000" dirty="0" err="1" smtClean="0">
                <a:solidFill>
                  <a:srgbClr val="0070C0"/>
                </a:solidFill>
                <a:cs typeface="Akhbar MT" pitchFamily="2" charset="-78"/>
              </a:rPr>
              <a:t>c</a:t>
            </a:r>
            <a:r>
              <a:rPr lang="en-US" dirty="0" err="1" smtClean="0">
                <a:solidFill>
                  <a:srgbClr val="0070C0"/>
                </a:solidFill>
                <a:cs typeface="Akhbar MT" pitchFamily="2" charset="-78"/>
              </a:rPr>
              <a:t>∩D</a:t>
            </a:r>
            <a:r>
              <a:rPr lang="en-US" dirty="0" smtClean="0">
                <a:solidFill>
                  <a:srgbClr val="0070C0"/>
                </a:solidFill>
                <a:cs typeface="Akhbar MT" pitchFamily="2" charset="-78"/>
              </a:rPr>
              <a:t>)=0</a:t>
            </a:r>
          </a:p>
          <a:p>
            <a:pPr marL="990600" lvl="1" indent="-533400" algn="l" rtl="0">
              <a:buClr>
                <a:srgbClr val="0066CC"/>
              </a:buClr>
              <a:buNone/>
            </a:pPr>
            <a:r>
              <a:rPr lang="en-US" dirty="0" smtClean="0">
                <a:solidFill>
                  <a:srgbClr val="0070C0"/>
                </a:solidFill>
                <a:cs typeface="Akhbar MT" pitchFamily="2" charset="-78"/>
              </a:rPr>
              <a:t>……………………………………………………………………………………………</a:t>
            </a:r>
          </a:p>
          <a:p>
            <a:pPr marL="590550" indent="-533400" algn="l" rtl="0">
              <a:buClr>
                <a:srgbClr val="0066CC"/>
              </a:buClr>
              <a:buNone/>
            </a:pPr>
            <a:r>
              <a:rPr lang="en-US" sz="2400" b="1" dirty="0" err="1" smtClean="0">
                <a:solidFill>
                  <a:srgbClr val="FF0000"/>
                </a:solidFill>
              </a:rPr>
              <a:t>B</a:t>
            </a:r>
            <a:r>
              <a:rPr lang="en-US" sz="2400" b="1" baseline="30000" dirty="0" err="1" smtClean="0">
                <a:solidFill>
                  <a:srgbClr val="FF0000"/>
                </a:solidFill>
              </a:rPr>
              <a:t>c</a:t>
            </a:r>
            <a:r>
              <a:rPr lang="en-US" sz="2400" b="1" dirty="0" smtClean="0">
                <a:solidFill>
                  <a:srgbClr val="FF0000"/>
                </a:solidFill>
              </a:rPr>
              <a:t>={(H,1),(H,2),x,(H,4),(H,5),(H,6),(T,1),(T,2),x,(T,4),(T,5),(T,6)}</a:t>
            </a:r>
          </a:p>
          <a:p>
            <a:pPr marL="590550" indent="-533400" algn="l" rtl="0">
              <a:buClr>
                <a:srgbClr val="0066CC"/>
              </a:buClr>
              <a:buNone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cs typeface="Akhbar MT" pitchFamily="2" charset="-78"/>
              </a:rPr>
              <a:t>A ∩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cs typeface="Akhbar MT" pitchFamily="2" charset="-78"/>
              </a:rPr>
              <a:t>B</a:t>
            </a:r>
            <a:r>
              <a:rPr lang="en-US" sz="2400" baseline="30000" dirty="0" err="1" smtClean="0">
                <a:solidFill>
                  <a:schemeClr val="accent2">
                    <a:lumMod val="75000"/>
                  </a:schemeClr>
                </a:solidFill>
                <a:cs typeface="Akhbar MT" pitchFamily="2" charset="-78"/>
              </a:rPr>
              <a:t>c</a:t>
            </a:r>
            <a:r>
              <a:rPr lang="en-US" sz="2400" baseline="30000" dirty="0" smtClean="0">
                <a:solidFill>
                  <a:schemeClr val="accent2">
                    <a:lumMod val="75000"/>
                  </a:schemeClr>
                </a:solidFill>
                <a:cs typeface="Akhbar MT" pitchFamily="2" charset="-78"/>
              </a:rPr>
              <a:t> </a:t>
            </a: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</a:rPr>
              <a:t> ={(H,1),(H,2),(H,4),(H,5),(H,6)},</a:t>
            </a:r>
            <a:r>
              <a:rPr lang="en-US" dirty="0" smtClean="0">
                <a:cs typeface="Akhbar MT" pitchFamily="2" charset="-78"/>
              </a:rPr>
              <a:t>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P(A ∩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</a:rPr>
              <a:t>B</a:t>
            </a:r>
            <a:r>
              <a:rPr lang="en-US" b="1" baseline="30000" dirty="0" err="1" smtClean="0">
                <a:solidFill>
                  <a:schemeClr val="accent2">
                    <a:lumMod val="75000"/>
                  </a:schemeClr>
                </a:solidFill>
              </a:rPr>
              <a:t>c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)=5/12</a:t>
            </a:r>
          </a:p>
          <a:p>
            <a:pPr marL="590550" indent="-533400" algn="l" rtl="0">
              <a:buClr>
                <a:srgbClr val="0066CC"/>
              </a:buClr>
              <a:buNone/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………………………………………………………………………………………</a:t>
            </a:r>
          </a:p>
          <a:p>
            <a:pPr marL="590550" indent="-533400" algn="l" rtl="0">
              <a:buClr>
                <a:srgbClr val="0066CC"/>
              </a:buClr>
              <a:buNone/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(A ∩B)</a:t>
            </a:r>
            <a:r>
              <a:rPr lang="en-US" b="1" baseline="30000" dirty="0" smtClean="0">
                <a:solidFill>
                  <a:schemeClr val="accent2">
                    <a:lumMod val="75000"/>
                  </a:schemeClr>
                </a:solidFill>
              </a:rPr>
              <a:t>c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 =S-(A∩B)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={(H,1),(H,2),x,(H,4),(H,5),(H,6), (T,1),(T,2),(T,3),(T,4),(T,5),(T,6)}  , P(A ∩B)c =11/12</a:t>
            </a:r>
          </a:p>
          <a:p>
            <a:pPr marL="590550" indent="-533400" algn="l" rtl="0">
              <a:buClr>
                <a:srgbClr val="0066CC"/>
              </a:buClr>
              <a:buNone/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……………………………………………………………………………………….</a:t>
            </a:r>
          </a:p>
          <a:p>
            <a:pPr marL="990600" lvl="1" indent="-533400" algn="l" rtl="0">
              <a:buClr>
                <a:srgbClr val="0066CC"/>
              </a:buClr>
              <a:buNone/>
            </a:pPr>
            <a:r>
              <a:rPr lang="en-US" dirty="0" smtClean="0">
                <a:solidFill>
                  <a:srgbClr val="0070C0"/>
                </a:solidFill>
                <a:cs typeface="Akhbar MT" pitchFamily="2" charset="-78"/>
              </a:rPr>
              <a:t>(AUB)</a:t>
            </a:r>
            <a:r>
              <a:rPr lang="en-US" baseline="30000" dirty="0" smtClean="0">
                <a:solidFill>
                  <a:srgbClr val="0070C0"/>
                </a:solidFill>
                <a:cs typeface="Akhbar MT" pitchFamily="2" charset="-78"/>
              </a:rPr>
              <a:t>c </a:t>
            </a:r>
            <a:r>
              <a:rPr lang="en-US" b="1" dirty="0" smtClean="0">
                <a:solidFill>
                  <a:srgbClr val="0070C0"/>
                </a:solidFill>
              </a:rPr>
              <a:t>=S-(AUB)= {(T,1),(T,2),(T,4),(T,5),(T,6)}</a:t>
            </a:r>
          </a:p>
          <a:p>
            <a:pPr marL="990600" lvl="1" indent="-533400" algn="l" rtl="0">
              <a:buClr>
                <a:srgbClr val="0066CC"/>
              </a:buClr>
              <a:buNone/>
            </a:pPr>
            <a:r>
              <a:rPr lang="en-US" b="1" dirty="0" smtClean="0">
                <a:solidFill>
                  <a:srgbClr val="0070C0"/>
                </a:solidFill>
              </a:rPr>
              <a:t>P(AUB)</a:t>
            </a:r>
            <a:r>
              <a:rPr lang="en-US" b="1" baseline="30000" dirty="0" smtClean="0">
                <a:solidFill>
                  <a:srgbClr val="0070C0"/>
                </a:solidFill>
              </a:rPr>
              <a:t>c</a:t>
            </a:r>
            <a:r>
              <a:rPr lang="en-US" b="1" dirty="0" smtClean="0">
                <a:solidFill>
                  <a:srgbClr val="0070C0"/>
                </a:solidFill>
              </a:rPr>
              <a:t>=5/12</a:t>
            </a:r>
            <a:endParaRPr lang="ar-SA" b="1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639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828675" y="1341438"/>
            <a:ext cx="8351838" cy="4824412"/>
          </a:xfrm>
        </p:spPr>
        <p:txBody>
          <a:bodyPr/>
          <a:lstStyle/>
          <a:p>
            <a:pPr marL="990600" lvl="1" indent="-533400" algn="r">
              <a:buClr>
                <a:srgbClr val="0066CC"/>
              </a:buClr>
            </a:pPr>
            <a:r>
              <a:rPr lang="ar-SA" sz="3600" u="sng">
                <a:solidFill>
                  <a:srgbClr val="333399"/>
                </a:solidFill>
                <a:cs typeface="Arabic Typesetting" pitchFamily="66" charset="-78"/>
              </a:rPr>
              <a:t>مثال1:</a:t>
            </a:r>
            <a:r>
              <a:rPr lang="ar-SA" sz="2400">
                <a:cs typeface="Akhbar MT" pitchFamily="2" charset="-78"/>
              </a:rPr>
              <a:t> </a:t>
            </a:r>
            <a:r>
              <a:rPr lang="ar-SA">
                <a:cs typeface="Akhbar MT" pitchFamily="2" charset="-78"/>
              </a:rPr>
              <a:t>أعلنت الجامعة عن حاجتها إلى عدد من الموظفات وبعد تصنيف المتقدمات لهذه الوظيفة وفقا للمؤهل ولسنوات الخبرة حصلنا على الجدول التالي:</a:t>
            </a:r>
          </a:p>
          <a:p>
            <a:pPr marL="990600" lvl="1" indent="-533400" algn="r">
              <a:buClr>
                <a:srgbClr val="0066CC"/>
              </a:buClr>
            </a:pPr>
            <a:endParaRPr lang="ar-SA" sz="3200">
              <a:cs typeface="Akhbar MT" pitchFamily="2" charset="-78"/>
            </a:endParaRPr>
          </a:p>
          <a:p>
            <a:pPr marL="990600" lvl="1" indent="-533400" algn="r">
              <a:buClr>
                <a:srgbClr val="0066CC"/>
              </a:buClr>
            </a:pPr>
            <a:endParaRPr lang="ar-SA" sz="3200">
              <a:cs typeface="Akhbar MT" pitchFamily="2" charset="-78"/>
            </a:endParaRPr>
          </a:p>
          <a:p>
            <a:pPr marL="990600" lvl="1" indent="-533400" algn="r">
              <a:buClr>
                <a:srgbClr val="0066CC"/>
              </a:buClr>
            </a:pPr>
            <a:r>
              <a:rPr lang="ar-SA">
                <a:cs typeface="Akhbar MT" pitchFamily="2" charset="-78"/>
              </a:rPr>
              <a:t>اخترنا شخصا بصورة عشوائية:</a:t>
            </a:r>
          </a:p>
          <a:p>
            <a:pPr marL="990600" lvl="1" indent="-533400" algn="r">
              <a:buClr>
                <a:srgbClr val="0066CC"/>
              </a:buClr>
            </a:pPr>
            <a:r>
              <a:rPr lang="ar-SA">
                <a:cs typeface="Akhbar MT" pitchFamily="2" charset="-78"/>
              </a:rPr>
              <a:t>أ)ما احتمال أن تكون ممن يحملن شهادة جامعية.</a:t>
            </a:r>
          </a:p>
          <a:p>
            <a:pPr marL="990600" lvl="1" indent="-533400" algn="r">
              <a:buClr>
                <a:srgbClr val="0066CC"/>
              </a:buClr>
            </a:pPr>
            <a:r>
              <a:rPr lang="ar-SA">
                <a:cs typeface="Akhbar MT" pitchFamily="2" charset="-78"/>
              </a:rPr>
              <a:t>ب)ما </a:t>
            </a:r>
            <a:r>
              <a:rPr lang="ar-SA" sz="2400">
                <a:cs typeface="Akhbar MT" pitchFamily="2" charset="-78"/>
              </a:rPr>
              <a:t>احتمال أن تكون لديها خبرة ولا تحمل شهادة جامعية.</a:t>
            </a:r>
          </a:p>
          <a:p>
            <a:pPr marL="990600" lvl="1" indent="-533400" algn="r">
              <a:buClr>
                <a:srgbClr val="0066CC"/>
              </a:buClr>
            </a:pPr>
            <a:endParaRPr lang="ar-SA" sz="2400">
              <a:cs typeface="Akhbar MT" pitchFamily="2" charset="-78"/>
            </a:endParaRPr>
          </a:p>
        </p:txBody>
      </p:sp>
      <p:graphicFrame>
        <p:nvGraphicFramePr>
          <p:cNvPr id="453697" name="Group 65"/>
          <p:cNvGraphicFramePr>
            <a:graphicFrameLocks noGrp="1"/>
          </p:cNvGraphicFramePr>
          <p:nvPr/>
        </p:nvGraphicFramePr>
        <p:xfrm>
          <a:off x="827088" y="2349500"/>
          <a:ext cx="4824412" cy="1692276"/>
        </p:xfrm>
        <a:graphic>
          <a:graphicData uri="http://schemas.openxmlformats.org/drawingml/2006/table">
            <a:tbl>
              <a:tblPr rtl="1"/>
              <a:tblGrid>
                <a:gridCol w="1206500"/>
                <a:gridCol w="1204912"/>
                <a:gridCol w="1206500"/>
                <a:gridCol w="1206500"/>
              </a:tblGrid>
              <a:tr h="30003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المجموع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لا تحمل شهادة جامعية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تحمل شهادة جامعية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لديها خبرة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ليس لديها خبرة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495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المجموع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>
              <a:buNone/>
            </a:pPr>
            <a:r>
              <a:rPr lang="ar-SA" dirty="0" err="1" smtClean="0"/>
              <a:t>الحل:</a:t>
            </a:r>
            <a:endParaRPr lang="ar-SA" dirty="0" smtClean="0"/>
          </a:p>
          <a:p>
            <a:pPr>
              <a:buNone/>
            </a:pPr>
            <a:r>
              <a:rPr lang="ar-SA" dirty="0" smtClean="0"/>
              <a:t>1) احتمال أن تكون ممن يحملن شهادة جامعية.</a:t>
            </a:r>
          </a:p>
          <a:p>
            <a:pPr algn="l" rtl="0">
              <a:buNone/>
            </a:pPr>
            <a:r>
              <a:rPr lang="en-US" dirty="0" smtClean="0"/>
              <a:t>P(A)=30/100=3/10</a:t>
            </a:r>
          </a:p>
          <a:p>
            <a:pPr algn="r">
              <a:buNone/>
            </a:pPr>
            <a:r>
              <a:rPr lang="ar-SA" dirty="0" smtClean="0"/>
              <a:t>2) احتمال أن تكون لديها خبرة ولا تحمل شهادة جامعية.</a:t>
            </a:r>
          </a:p>
          <a:p>
            <a:pPr algn="l" rtl="0">
              <a:buNone/>
            </a:pPr>
            <a:r>
              <a:rPr lang="en-US" dirty="0" smtClean="0"/>
              <a:t>P(B)=40/100=2/5</a:t>
            </a:r>
            <a:endParaRPr lang="ar-S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499176" cy="778098"/>
          </a:xfrm>
        </p:spPr>
        <p:txBody>
          <a:bodyPr>
            <a:normAutofit/>
          </a:bodyPr>
          <a:lstStyle/>
          <a:p>
            <a:r>
              <a:rPr lang="ar-SA" dirty="0" smtClean="0">
                <a:solidFill>
                  <a:srgbClr val="FF0000"/>
                </a:solidFill>
              </a:rPr>
              <a:t>مصطلحات </a:t>
            </a:r>
            <a:r>
              <a:rPr lang="ar-SA" dirty="0" err="1" smtClean="0">
                <a:solidFill>
                  <a:srgbClr val="FF0000"/>
                </a:solidFill>
              </a:rPr>
              <a:t>وتعاريف</a:t>
            </a:r>
            <a:endParaRPr lang="ar-SA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24744"/>
            <a:ext cx="8291264" cy="5001419"/>
          </a:xfrm>
        </p:spPr>
        <p:txBody>
          <a:bodyPr/>
          <a:lstStyle/>
          <a:p>
            <a:r>
              <a:rPr lang="ar-SA" b="1" dirty="0" smtClean="0">
                <a:solidFill>
                  <a:schemeClr val="accent4">
                    <a:lumMod val="75000"/>
                  </a:schemeClr>
                </a:solidFill>
              </a:rPr>
              <a:t>التجربة العشوائية: </a:t>
            </a:r>
            <a:r>
              <a:rPr lang="ar-SA" dirty="0" smtClean="0"/>
              <a:t>هي التجربة التي تكون جميع نتائجها معلومة مسبقاً ولكن لا يمكن التنبؤ بحدوث أي من هذه النتائج اولاً.</a:t>
            </a:r>
          </a:p>
          <a:p>
            <a:r>
              <a:rPr lang="ar-SA" b="1" dirty="0" smtClean="0">
                <a:solidFill>
                  <a:schemeClr val="accent3">
                    <a:lumMod val="75000"/>
                  </a:schemeClr>
                </a:solidFill>
              </a:rPr>
              <a:t>أمثلة على التجربة </a:t>
            </a:r>
            <a:r>
              <a:rPr lang="ar-SA" b="1" dirty="0" err="1" smtClean="0">
                <a:solidFill>
                  <a:schemeClr val="accent3">
                    <a:lumMod val="75000"/>
                  </a:schemeClr>
                </a:solidFill>
              </a:rPr>
              <a:t>العشوائية:</a:t>
            </a:r>
            <a:endParaRPr lang="ar-SA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ar-SA" dirty="0" smtClean="0"/>
              <a:t>1/ رمي قطعة النقود.</a:t>
            </a:r>
          </a:p>
          <a:p>
            <a:r>
              <a:rPr lang="ar-SA" dirty="0" smtClean="0"/>
              <a:t>2/ رمي حجر النرد.</a:t>
            </a:r>
          </a:p>
          <a:p>
            <a:r>
              <a:rPr lang="ar-SA" dirty="0" smtClean="0"/>
              <a:t>3/ قياس ضغط الدم لمريض.</a:t>
            </a:r>
          </a:p>
          <a:p>
            <a:r>
              <a:rPr lang="ar-SA" dirty="0" smtClean="0"/>
              <a:t>4/ نوع </a:t>
            </a:r>
            <a:r>
              <a:rPr lang="ar-SA" dirty="0" err="1" smtClean="0"/>
              <a:t>المولود </a:t>
            </a:r>
            <a:r>
              <a:rPr lang="ar-SA" dirty="0" smtClean="0"/>
              <a:t>(ولد أو بنت</a:t>
            </a:r>
            <a:r>
              <a:rPr lang="ar-SA" dirty="0" err="1" smtClean="0"/>
              <a:t>).</a:t>
            </a:r>
            <a:endParaRPr lang="ar-S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435280" cy="6408712"/>
          </a:xfrm>
        </p:spPr>
        <p:txBody>
          <a:bodyPr/>
          <a:lstStyle/>
          <a:p>
            <a:r>
              <a:rPr lang="ar-SA" b="1" u="sng" dirty="0" smtClean="0">
                <a:solidFill>
                  <a:schemeClr val="accent4">
                    <a:lumMod val="75000"/>
                  </a:schemeClr>
                </a:solidFill>
              </a:rPr>
              <a:t>فضاء </a:t>
            </a:r>
            <a:r>
              <a:rPr lang="ar-SA" b="1" u="sng" dirty="0" err="1" smtClean="0">
                <a:solidFill>
                  <a:schemeClr val="accent4">
                    <a:lumMod val="75000"/>
                  </a:schemeClr>
                </a:solidFill>
              </a:rPr>
              <a:t>أوفراغ</a:t>
            </a:r>
            <a:r>
              <a:rPr lang="ar-SA" b="1" u="sng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ar-SA" b="1" u="sng" dirty="0" err="1" smtClean="0">
                <a:solidFill>
                  <a:schemeClr val="accent4">
                    <a:lumMod val="75000"/>
                  </a:schemeClr>
                </a:solidFill>
              </a:rPr>
              <a:t>العينة:</a:t>
            </a:r>
            <a:endParaRPr lang="ar-SA" b="1" u="sng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ar-SA" dirty="0" smtClean="0"/>
              <a:t>هو مجموعة جميع النتائج الممكنة للتجربة العشوائية ويرمز لها بالرمز 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S</a:t>
            </a:r>
            <a:r>
              <a:rPr lang="ar-SA" dirty="0" err="1" smtClean="0"/>
              <a:t>.</a:t>
            </a:r>
            <a:endParaRPr lang="ar-SA" dirty="0" smtClean="0"/>
          </a:p>
          <a:p>
            <a:r>
              <a:rPr lang="ar-SA" u="sng" dirty="0" err="1" smtClean="0">
                <a:solidFill>
                  <a:srgbClr val="C00000"/>
                </a:solidFill>
              </a:rPr>
              <a:t>مثال:</a:t>
            </a:r>
            <a:endParaRPr lang="ar-SA" u="sng" dirty="0" smtClean="0">
              <a:solidFill>
                <a:srgbClr val="C00000"/>
              </a:solidFill>
            </a:endParaRPr>
          </a:p>
          <a:p>
            <a:r>
              <a:rPr lang="ar-SA" dirty="0" smtClean="0"/>
              <a:t>عند رمي حجر نرد مرة واحدة فإن فضاء العينة هو </a:t>
            </a:r>
          </a:p>
          <a:p>
            <a:pPr algn="ctr">
              <a:buNone/>
            </a:pPr>
            <a:r>
              <a:rPr lang="en-US" dirty="0" smtClean="0"/>
              <a:t>S={1,2,3,4,5,6}</a:t>
            </a:r>
            <a:endParaRPr lang="ar-SA" dirty="0" smtClean="0"/>
          </a:p>
          <a:p>
            <a:r>
              <a:rPr lang="ar-SA" u="sng" dirty="0" err="1" smtClean="0">
                <a:solidFill>
                  <a:srgbClr val="C00000"/>
                </a:solidFill>
              </a:rPr>
              <a:t>مثال:</a:t>
            </a:r>
            <a:endParaRPr lang="ar-SA" u="sng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ar-SA" dirty="0" smtClean="0"/>
              <a:t>أوجد فراغ العينة عند رمي قطعة نقود مرتين.</a:t>
            </a:r>
          </a:p>
          <a:p>
            <a:r>
              <a:rPr lang="ar-SA" u="sng" dirty="0" err="1" smtClean="0">
                <a:solidFill>
                  <a:srgbClr val="C00000"/>
                </a:solidFill>
              </a:rPr>
              <a:t>الحل:</a:t>
            </a:r>
            <a:endParaRPr lang="ar-SA" u="sng" dirty="0" smtClean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en-US" dirty="0" smtClean="0"/>
              <a:t>S={(H,H),(H,T),(T,H),(T,T)}</a:t>
            </a:r>
            <a:endParaRPr lang="ar-SA" dirty="0" smtClean="0"/>
          </a:p>
          <a:p>
            <a:pPr>
              <a:buNone/>
            </a:pPr>
            <a:endParaRPr lang="ar-S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8784976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4869160"/>
            <a:ext cx="7762875" cy="1620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00808"/>
            <a:ext cx="8822946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60648"/>
            <a:ext cx="8892480" cy="6597352"/>
          </a:xfrm>
        </p:spPr>
        <p:txBody>
          <a:bodyPr>
            <a:normAutofit/>
          </a:bodyPr>
          <a:lstStyle/>
          <a:p>
            <a:r>
              <a:rPr lang="ar-SA" sz="2400" dirty="0" err="1" smtClean="0">
                <a:solidFill>
                  <a:srgbClr val="C00000"/>
                </a:solidFill>
              </a:rPr>
              <a:t>مثال:</a:t>
            </a:r>
            <a:endParaRPr lang="ar-SA" sz="2400" dirty="0" smtClean="0">
              <a:solidFill>
                <a:srgbClr val="C00000"/>
              </a:solidFill>
            </a:endParaRPr>
          </a:p>
          <a:p>
            <a:r>
              <a:rPr lang="ar-SA" sz="2400" dirty="0" smtClean="0"/>
              <a:t>أوجدي فراغ العينة لتجربة عشوائية مكونة من إلقاء حجر نرد ثم سحب كرت عشوائياً من بين كروت عليها الأرقام </a:t>
            </a:r>
            <a:r>
              <a:rPr lang="en-US" sz="2400" dirty="0" smtClean="0"/>
              <a:t>1,3,5</a:t>
            </a:r>
            <a:endParaRPr lang="ar-SA" sz="2400" dirty="0" smtClean="0"/>
          </a:p>
          <a:p>
            <a:r>
              <a:rPr lang="ar-SA" sz="2400" dirty="0" smtClean="0">
                <a:solidFill>
                  <a:srgbClr val="C00000"/>
                </a:solidFill>
              </a:rPr>
              <a:t>الحل:</a:t>
            </a:r>
            <a:endParaRPr lang="en-US" sz="2400" dirty="0" smtClean="0">
              <a:solidFill>
                <a:srgbClr val="C00000"/>
              </a:solidFill>
            </a:endParaRPr>
          </a:p>
          <a:p>
            <a:pPr algn="l" rtl="0"/>
            <a:r>
              <a:rPr lang="en-US" sz="2400" dirty="0" smtClean="0"/>
              <a:t>S= </a:t>
            </a:r>
            <a:r>
              <a:rPr lang="ar-SA" sz="2400" dirty="0" err="1" smtClean="0"/>
              <a:t>{</a:t>
            </a:r>
            <a:r>
              <a:rPr lang="ar-SA" sz="2400" dirty="0" smtClean="0"/>
              <a:t>(كرت,حجر نرد</a:t>
            </a:r>
            <a:r>
              <a:rPr lang="ar-SA" sz="2400" dirty="0" err="1" smtClean="0"/>
              <a:t>)}</a:t>
            </a:r>
            <a:endParaRPr lang="ar-SA" sz="2400" dirty="0" smtClean="0"/>
          </a:p>
          <a:p>
            <a:pPr algn="l" rtl="0"/>
            <a:r>
              <a:rPr lang="en-US" sz="2400" dirty="0" smtClean="0"/>
              <a:t>S={(1,1),(1,3),(1,5),(2,1),(2,3),(2,5),(3,1),(3,3),(3,5)</a:t>
            </a:r>
            <a:endParaRPr lang="ar-SA" sz="2400" dirty="0" smtClean="0"/>
          </a:p>
          <a:p>
            <a:pPr algn="l">
              <a:buNone/>
            </a:pPr>
            <a:r>
              <a:rPr lang="en-US" sz="2400" dirty="0" smtClean="0"/>
              <a:t>,(4,1),(4,3),(4,5),(5,1),(5,3),(5,5),(6,1),(6,3),(6,5)}</a:t>
            </a:r>
          </a:p>
          <a:p>
            <a:r>
              <a:rPr lang="ar-SA" sz="2400" dirty="0" smtClean="0"/>
              <a:t>عدد عناصر فضاء </a:t>
            </a:r>
            <a:r>
              <a:rPr lang="ar-SA" sz="2400" dirty="0" err="1" smtClean="0"/>
              <a:t>العينة:</a:t>
            </a:r>
            <a:endParaRPr lang="ar-SA" sz="2400" dirty="0" smtClean="0"/>
          </a:p>
          <a:p>
            <a:pPr algn="l" rtl="0"/>
            <a:r>
              <a:rPr lang="en-US" sz="2400" dirty="0" smtClean="0"/>
              <a:t>n(s)= 18</a:t>
            </a:r>
            <a:endParaRPr lang="ar-SA" sz="2400" dirty="0" smtClean="0"/>
          </a:p>
          <a:p>
            <a:r>
              <a:rPr lang="ar-SA" sz="2400" dirty="0" smtClean="0"/>
              <a:t>ويمكن الحصول عليه من عدد عناصر فضاء العينة </a:t>
            </a:r>
            <a:r>
              <a:rPr lang="ar-SA" sz="2400" dirty="0" err="1" smtClean="0"/>
              <a:t>للكروت </a:t>
            </a:r>
            <a:r>
              <a:rPr lang="ar-SA" sz="2400" dirty="0" smtClean="0"/>
              <a:t>× عدد عناصر فضاء العينة لحجر النرد</a:t>
            </a:r>
          </a:p>
          <a:p>
            <a:pPr algn="l" rtl="0"/>
            <a:r>
              <a:rPr lang="en-US" sz="2400" dirty="0" smtClean="0"/>
              <a:t>S1={1,2,3,4,5,6},  S2={1,3,5}</a:t>
            </a:r>
          </a:p>
          <a:p>
            <a:pPr algn="l" rtl="0"/>
            <a:r>
              <a:rPr lang="en-US" sz="2400" dirty="0" smtClean="0"/>
              <a:t>n(S1)=6, n(S2)=3</a:t>
            </a:r>
          </a:p>
          <a:p>
            <a:pPr algn="l" rtl="0"/>
            <a:r>
              <a:rPr lang="en-US" sz="2400" dirty="0" smtClean="0"/>
              <a:t>n(s)=3x6=18</a:t>
            </a:r>
            <a:endParaRPr lang="ar-SA" sz="2400" dirty="0" smtClean="0"/>
          </a:p>
          <a:p>
            <a:pPr algn="l" rtl="0"/>
            <a:endParaRPr lang="ar-SA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800" decel="100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800" decel="100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800" decel="100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800" decel="100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800" decel="100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800" decel="100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800" decel="100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800" decel="100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800" decel="100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800" decel="100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800" decel="100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800" decel="100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800" decel="100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800" decel="100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800" decel="100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r>
              <a:rPr lang="ar-SA" dirty="0" err="1" smtClean="0">
                <a:solidFill>
                  <a:srgbClr val="C00000"/>
                </a:solidFill>
              </a:rPr>
              <a:t>مثال:</a:t>
            </a:r>
            <a:endParaRPr lang="ar-SA" dirty="0" smtClean="0">
              <a:solidFill>
                <a:srgbClr val="C00000"/>
              </a:solidFill>
            </a:endParaRPr>
          </a:p>
          <a:p>
            <a:r>
              <a:rPr lang="ar-SA" dirty="0" smtClean="0"/>
              <a:t>أوجدي فراغ العينة لتجربة عشوائية مكونة من اختيار بطاقتين مع الإعادة من مجموعة من ثلاث بطاقات عليها الأرقام </a:t>
            </a:r>
            <a:r>
              <a:rPr lang="en-US" dirty="0" smtClean="0"/>
              <a:t>-1,2,3 </a:t>
            </a:r>
            <a:endParaRPr lang="ar-SA" dirty="0" smtClean="0"/>
          </a:p>
          <a:p>
            <a:r>
              <a:rPr lang="ar-SA" dirty="0" smtClean="0"/>
              <a:t>أوجد فراغ العينة إذا كان </a:t>
            </a:r>
            <a:r>
              <a:rPr lang="ar-SA" dirty="0" err="1" smtClean="0"/>
              <a:t>الإختيار</a:t>
            </a:r>
            <a:r>
              <a:rPr lang="ar-SA" dirty="0" smtClean="0"/>
              <a:t> بدون إعادة.</a:t>
            </a:r>
            <a:endParaRPr lang="ar-S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1040</Words>
  <Application>Microsoft Office PowerPoint</Application>
  <PresentationFormat>On-screen Show (4:3)</PresentationFormat>
  <Paragraphs>133</Paragraphs>
  <Slides>32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سمة Office</vt:lpstr>
      <vt:lpstr>مبادئ الإحتمالات</vt:lpstr>
      <vt:lpstr>مبادئ الإحتمالات</vt:lpstr>
      <vt:lpstr>Slide 3</vt:lpstr>
      <vt:lpstr>مصطلحات وتعاريف</vt:lpstr>
      <vt:lpstr>Slide 5</vt:lpstr>
      <vt:lpstr>Slide 6</vt:lpstr>
      <vt:lpstr>Slide 7</vt:lpstr>
      <vt:lpstr>Slide 8</vt:lpstr>
      <vt:lpstr>Slide 9</vt:lpstr>
      <vt:lpstr>Slide 10</vt:lpstr>
      <vt:lpstr>Slide 11</vt:lpstr>
      <vt:lpstr>أنواع فراغ العينة</vt:lpstr>
      <vt:lpstr>الحادثة أو الحدث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الإحتمال</vt:lpstr>
      <vt:lpstr>Slide 27</vt:lpstr>
      <vt:lpstr>Slide 28</vt:lpstr>
      <vt:lpstr>Slide 29</vt:lpstr>
      <vt:lpstr>Slide 30</vt:lpstr>
      <vt:lpstr>Slide 31</vt:lpstr>
      <vt:lpstr>Slide 32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مبادئ الإحتمالات</dc:title>
  <dc:creator>Zainab</dc:creator>
  <cp:lastModifiedBy>Windows User</cp:lastModifiedBy>
  <cp:revision>69</cp:revision>
  <dcterms:created xsi:type="dcterms:W3CDTF">2013-10-04T17:56:35Z</dcterms:created>
  <dcterms:modified xsi:type="dcterms:W3CDTF">2013-10-21T18:23:47Z</dcterms:modified>
</cp:coreProperties>
</file>