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1" d="100"/>
          <a:sy n="81" d="100"/>
        </p:scale>
        <p:origin x="29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B6293E6-0B59-4ADF-AFC8-9E555CA3FD40}"/>
              </a:ext>
            </a:extLst>
          </p:cNvPr>
          <p:cNvSpPr>
            <a:spLocks noGrp="1"/>
          </p:cNvSpPr>
          <p:nvPr>
            <p:ph type="ctrTitle"/>
          </p:nvPr>
        </p:nvSpPr>
        <p:spPr/>
        <p:txBody>
          <a:bodyPr>
            <a:normAutofit/>
          </a:bodyPr>
          <a:lstStyle/>
          <a:p>
            <a:r>
              <a:rPr lang="ar-IQ" sz="8000" dirty="0">
                <a:latin typeface="Frutiger LT Arabic 55 Roman" panose="01000000000000000000" pitchFamily="2" charset="-78"/>
                <a:cs typeface="Frutiger LT Arabic 55 Roman" panose="01000000000000000000" pitchFamily="2" charset="-78"/>
              </a:rPr>
              <a:t>الإصابات الرياضية </a:t>
            </a:r>
            <a:endParaRPr lang="en-US" sz="8000" dirty="0">
              <a:latin typeface="Frutiger LT Arabic 55 Roman" panose="01000000000000000000" pitchFamily="2" charset="-78"/>
              <a:cs typeface="Frutiger LT Arabic 55 Roman" panose="01000000000000000000" pitchFamily="2" charset="-78"/>
            </a:endParaRPr>
          </a:p>
        </p:txBody>
      </p:sp>
      <p:sp>
        <p:nvSpPr>
          <p:cNvPr id="3" name="عنوان فرعي 2">
            <a:extLst>
              <a:ext uri="{FF2B5EF4-FFF2-40B4-BE49-F238E27FC236}">
                <a16:creationId xmlns:a16="http://schemas.microsoft.com/office/drawing/2014/main" id="{A2EEE2C9-BA24-443A-82EF-3C8C3913CF00}"/>
              </a:ext>
            </a:extLst>
          </p:cNvPr>
          <p:cNvSpPr>
            <a:spLocks noGrp="1"/>
          </p:cNvSpPr>
          <p:nvPr>
            <p:ph type="subTitle" idx="1"/>
          </p:nvPr>
        </p:nvSpPr>
        <p:spPr/>
        <p:txBody>
          <a:bodyPr>
            <a:noAutofit/>
          </a:bodyPr>
          <a:lstStyle/>
          <a:p>
            <a:r>
              <a:rPr lang="ar-IQ" sz="2800" b="1" dirty="0">
                <a:solidFill>
                  <a:schemeClr val="tx1"/>
                </a:solidFill>
                <a:latin typeface="Monotype Koufi" pitchFamily="2" charset="-78"/>
                <a:ea typeface="Monotype Koufi" pitchFamily="2" charset="-78"/>
                <a:cs typeface="Monotype Koufi" pitchFamily="2" charset="-78"/>
              </a:rPr>
              <a:t>المحاضرة الأولى </a:t>
            </a:r>
          </a:p>
          <a:p>
            <a:r>
              <a:rPr lang="ar-IQ" sz="2800" b="1" dirty="0" err="1">
                <a:solidFill>
                  <a:schemeClr val="tx1"/>
                </a:solidFill>
                <a:latin typeface="Monotype Koufi" pitchFamily="2" charset="-78"/>
                <a:ea typeface="Monotype Koufi" pitchFamily="2" charset="-78"/>
                <a:cs typeface="Monotype Koufi" pitchFamily="2" charset="-78"/>
              </a:rPr>
              <a:t>أ,د</a:t>
            </a:r>
            <a:r>
              <a:rPr lang="ar-IQ" sz="2800" b="1" dirty="0">
                <a:solidFill>
                  <a:schemeClr val="tx1"/>
                </a:solidFill>
                <a:latin typeface="Monotype Koufi" pitchFamily="2" charset="-78"/>
                <a:ea typeface="Monotype Koufi" pitchFamily="2" charset="-78"/>
                <a:cs typeface="Monotype Koufi" pitchFamily="2" charset="-78"/>
              </a:rPr>
              <a:t> لينا صباح متي </a:t>
            </a:r>
          </a:p>
          <a:p>
            <a:r>
              <a:rPr lang="ar-IQ" sz="2800" b="1" dirty="0" err="1">
                <a:solidFill>
                  <a:schemeClr val="tx1"/>
                </a:solidFill>
                <a:latin typeface="Monotype Koufi" pitchFamily="2" charset="-78"/>
                <a:ea typeface="Monotype Koufi" pitchFamily="2" charset="-78"/>
                <a:cs typeface="Monotype Koufi" pitchFamily="2" charset="-78"/>
              </a:rPr>
              <a:t>م.م</a:t>
            </a:r>
            <a:r>
              <a:rPr lang="ar-IQ" sz="2800" b="1" dirty="0">
                <a:solidFill>
                  <a:schemeClr val="tx1"/>
                </a:solidFill>
                <a:latin typeface="Monotype Koufi" pitchFamily="2" charset="-78"/>
                <a:ea typeface="Monotype Koufi" pitchFamily="2" charset="-78"/>
                <a:cs typeface="Monotype Koufi" pitchFamily="2" charset="-78"/>
              </a:rPr>
              <a:t> رنا قيس سلطان </a:t>
            </a:r>
            <a:endParaRPr lang="en-US" sz="2800" b="1" dirty="0">
              <a:solidFill>
                <a:schemeClr val="tx1"/>
              </a:solidFill>
              <a:latin typeface="Adobe Naskh Medium" panose="01010101010101010101" pitchFamily="50" charset="-78"/>
              <a:ea typeface="Monotype Koufi" pitchFamily="2" charset="-78"/>
              <a:cs typeface="Monotype Koufi" pitchFamily="2" charset="-78"/>
            </a:endParaRPr>
          </a:p>
        </p:txBody>
      </p:sp>
    </p:spTree>
    <p:extLst>
      <p:ext uri="{BB962C8B-B14F-4D97-AF65-F5344CB8AC3E}">
        <p14:creationId xmlns:p14="http://schemas.microsoft.com/office/powerpoint/2010/main" val="55713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9EAE760-6E32-4721-BBD6-2EA0C0449514}"/>
              </a:ext>
            </a:extLst>
          </p:cNvPr>
          <p:cNvSpPr>
            <a:spLocks noGrp="1"/>
          </p:cNvSpPr>
          <p:nvPr>
            <p:ph type="title"/>
          </p:nvPr>
        </p:nvSpPr>
        <p:spPr>
          <a:xfrm>
            <a:off x="1805048" y="25396"/>
            <a:ext cx="4545674" cy="1280890"/>
          </a:xfrm>
        </p:spPr>
        <p:txBody>
          <a:bodyPr/>
          <a:lstStyle/>
          <a:p>
            <a:pPr algn="r"/>
            <a:r>
              <a:rPr lang="ar-IQ" dirty="0"/>
              <a:t>الإصابات الرياضية </a:t>
            </a:r>
            <a:endParaRPr lang="en-US" dirty="0"/>
          </a:p>
        </p:txBody>
      </p:sp>
      <p:sp>
        <p:nvSpPr>
          <p:cNvPr id="3" name="عنصر نائب للمحتوى 2">
            <a:extLst>
              <a:ext uri="{FF2B5EF4-FFF2-40B4-BE49-F238E27FC236}">
                <a16:creationId xmlns:a16="http://schemas.microsoft.com/office/drawing/2014/main" id="{7B320C4D-AEFA-4C2A-A5BA-1D51620CF611}"/>
              </a:ext>
            </a:extLst>
          </p:cNvPr>
          <p:cNvSpPr>
            <a:spLocks noGrp="1"/>
          </p:cNvSpPr>
          <p:nvPr>
            <p:ph idx="1"/>
          </p:nvPr>
        </p:nvSpPr>
        <p:spPr>
          <a:xfrm>
            <a:off x="178129" y="1306286"/>
            <a:ext cx="7327076" cy="5551714"/>
          </a:xfrm>
        </p:spPr>
        <p:txBody>
          <a:bodyPr>
            <a:normAutofit/>
          </a:bodyPr>
          <a:lstStyle/>
          <a:p>
            <a:pPr algn="r"/>
            <a:r>
              <a:rPr lang="ar-IQ" sz="3200" b="1" dirty="0">
                <a:latin typeface="Adobe Arabic" panose="02040503050201020203" pitchFamily="18" charset="-78"/>
                <a:cs typeface="Adobe Arabic" panose="02040503050201020203" pitchFamily="18" charset="-78"/>
              </a:rPr>
              <a:t>أن إصابات الملاعب تعد من الأجزاء المهمة لموضوع الطب الرياضي، وقد تطورت بتطور التشخيص ووسائل العلاج، ويعد علم الإصابات الرياضية أساساً في تطوير قابلية الرياضي ووقايته من الإصابات لأن معرفة أسباب حدوث الإصابة تجعل المدرب ملماً بطرق تفاديها وتوفير الأمان والسلامة أثناء النشاط البدني والوقاية الملائمة</a:t>
            </a:r>
          </a:p>
          <a:p>
            <a:pPr algn="r"/>
            <a:r>
              <a:rPr lang="ar-IQ" sz="3200" b="1" dirty="0">
                <a:latin typeface="Adobe Arabic" panose="02040503050201020203" pitchFamily="18" charset="-78"/>
                <a:cs typeface="Adobe Arabic" panose="02040503050201020203" pitchFamily="18" charset="-78"/>
              </a:rPr>
              <a:t>إن الإصابات الرياضية ترتبط ارتباطاً وثيقا بمجموعة من العلوم الرياضية والطبية مثل علم التدريب الرياضي وعلم الاختبارات وعلم النفس وعلم </a:t>
            </a:r>
            <a:r>
              <a:rPr lang="ar-IQ" sz="3200" b="1" dirty="0" err="1">
                <a:latin typeface="Adobe Arabic" panose="02040503050201020203" pitchFamily="18" charset="-78"/>
                <a:cs typeface="Adobe Arabic" panose="02040503050201020203" pitchFamily="18" charset="-78"/>
              </a:rPr>
              <a:t>البايوميكانيك</a:t>
            </a:r>
            <a:r>
              <a:rPr lang="ar-IQ" sz="3200" b="1" dirty="0">
                <a:latin typeface="Adobe Arabic" panose="02040503050201020203" pitchFamily="18" charset="-78"/>
                <a:cs typeface="Adobe Arabic" panose="02040503050201020203" pitchFamily="18" charset="-78"/>
              </a:rPr>
              <a:t> وعلم التشريح </a:t>
            </a:r>
            <a:r>
              <a:rPr lang="ar-IQ" sz="3200" b="1" dirty="0" err="1">
                <a:latin typeface="Adobe Arabic" panose="02040503050201020203" pitchFamily="18" charset="-78"/>
                <a:cs typeface="Adobe Arabic" panose="02040503050201020203" pitchFamily="18" charset="-78"/>
              </a:rPr>
              <a:t>والفسلجة</a:t>
            </a:r>
            <a:r>
              <a:rPr lang="ar-IQ" sz="3200" b="1" dirty="0">
                <a:latin typeface="Adobe Arabic" panose="02040503050201020203" pitchFamily="18" charset="-78"/>
                <a:cs typeface="Adobe Arabic" panose="02040503050201020203" pitchFamily="18" charset="-78"/>
              </a:rPr>
              <a:t>.</a:t>
            </a:r>
            <a:endParaRPr lang="en-US" sz="3200" b="1" dirty="0">
              <a:latin typeface="Adobe Arabic" panose="02040503050201020203" pitchFamily="18" charset="-78"/>
              <a:cs typeface="Adobe Arabic" panose="02040503050201020203" pitchFamily="18" charset="-78"/>
            </a:endParaRPr>
          </a:p>
        </p:txBody>
      </p:sp>
      <p:pic>
        <p:nvPicPr>
          <p:cNvPr id="5" name="صورة 4">
            <a:extLst>
              <a:ext uri="{FF2B5EF4-FFF2-40B4-BE49-F238E27FC236}">
                <a16:creationId xmlns:a16="http://schemas.microsoft.com/office/drawing/2014/main" id="{BA83BFB5-2E22-4AC1-8FCC-6C69B7F94167}"/>
              </a:ext>
            </a:extLst>
          </p:cNvPr>
          <p:cNvPicPr>
            <a:picLocks noChangeAspect="1"/>
          </p:cNvPicPr>
          <p:nvPr/>
        </p:nvPicPr>
        <p:blipFill>
          <a:blip r:embed="rId2"/>
          <a:stretch>
            <a:fillRect/>
          </a:stretch>
        </p:blipFill>
        <p:spPr>
          <a:xfrm>
            <a:off x="7386452" y="225630"/>
            <a:ext cx="4545673" cy="6424551"/>
          </a:xfrm>
          <a:prstGeom prst="rect">
            <a:avLst/>
          </a:prstGeom>
        </p:spPr>
      </p:pic>
    </p:spTree>
    <p:extLst>
      <p:ext uri="{BB962C8B-B14F-4D97-AF65-F5344CB8AC3E}">
        <p14:creationId xmlns:p14="http://schemas.microsoft.com/office/powerpoint/2010/main" val="1105380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FA2E4E9-EE52-4058-8E26-CE5239240BFE}"/>
              </a:ext>
            </a:extLst>
          </p:cNvPr>
          <p:cNvSpPr>
            <a:spLocks noGrp="1"/>
          </p:cNvSpPr>
          <p:nvPr>
            <p:ph type="title"/>
          </p:nvPr>
        </p:nvSpPr>
        <p:spPr>
          <a:xfrm>
            <a:off x="1650670" y="0"/>
            <a:ext cx="1911927" cy="1163781"/>
          </a:xfrm>
        </p:spPr>
        <p:txBody>
          <a:bodyPr>
            <a:normAutofit fontScale="90000"/>
          </a:bodyPr>
          <a:lstStyle/>
          <a:p>
            <a:br>
              <a:rPr lang="ar-IQ" dirty="0"/>
            </a:br>
            <a:r>
              <a:rPr lang="ar-IQ" dirty="0"/>
              <a:t> الإصابة</a:t>
            </a:r>
            <a:endParaRPr lang="en-US" dirty="0"/>
          </a:p>
        </p:txBody>
      </p:sp>
      <p:sp>
        <p:nvSpPr>
          <p:cNvPr id="3" name="عنصر نائب للمحتوى 2">
            <a:extLst>
              <a:ext uri="{FF2B5EF4-FFF2-40B4-BE49-F238E27FC236}">
                <a16:creationId xmlns:a16="http://schemas.microsoft.com/office/drawing/2014/main" id="{4CB939A5-E5C4-4463-ABAE-19925DEF1578}"/>
              </a:ext>
            </a:extLst>
          </p:cNvPr>
          <p:cNvSpPr>
            <a:spLocks noGrp="1"/>
          </p:cNvSpPr>
          <p:nvPr>
            <p:ph idx="1"/>
          </p:nvPr>
        </p:nvSpPr>
        <p:spPr>
          <a:xfrm>
            <a:off x="570017" y="985653"/>
            <a:ext cx="7849588" cy="5872348"/>
          </a:xfrm>
        </p:spPr>
        <p:txBody>
          <a:bodyPr>
            <a:noAutofit/>
          </a:bodyPr>
          <a:lstStyle/>
          <a:p>
            <a:pPr algn="r"/>
            <a:r>
              <a:rPr lang="ar-IQ" sz="2400" b="1" dirty="0">
                <a:latin typeface="Arial" panose="020B0604020202020204" pitchFamily="34" charset="0"/>
                <a:cs typeface="Arial" panose="020B0604020202020204" pitchFamily="34" charset="0"/>
              </a:rPr>
              <a:t>هي تلف أو أعاقة، وتعرف على أنها تعرض أنسجة الجسم المختلفة المؤثرات وعوامل خارجية أو داخلية تؤدي إلى إحداث تغيرات تشريحية وفسيولوجية في الجزء المصاب مما يعطل عمل أو وظيفة ذلك النسيج بشكل وقتي أو دائمي وفقاً لشدة الإصابة.</a:t>
            </a:r>
          </a:p>
          <a:p>
            <a:pPr algn="r"/>
            <a:r>
              <a:rPr lang="ar-IQ" sz="2400" b="1" dirty="0">
                <a:highlight>
                  <a:srgbClr val="FFFF00"/>
                </a:highlight>
                <a:latin typeface="Arial" panose="020B0604020202020204" pitchFamily="34" charset="0"/>
                <a:cs typeface="Arial" panose="020B0604020202020204" pitchFamily="34" charset="0"/>
              </a:rPr>
              <a:t>أنواع المؤثرات يمكن أن تقسم إلى:</a:t>
            </a:r>
          </a:p>
          <a:p>
            <a:pPr algn="r"/>
            <a:r>
              <a:rPr lang="ar-IQ" sz="2400" b="1" dirty="0">
                <a:latin typeface="Arial" panose="020B0604020202020204" pitchFamily="34" charset="0"/>
                <a:cs typeface="Arial" panose="020B0604020202020204" pitchFamily="34" charset="0"/>
              </a:rPr>
              <a:t>١-مؤثر خارجي: أي تعرض اللاعب إلى شدة خارجية كاصطدام اللاعب بزميله أو المنافس أو بالأرض أو بالأدوات والأجهزة الرياضية المستخدمة في النشاط الممارس</a:t>
            </a:r>
          </a:p>
          <a:p>
            <a:pPr algn="r"/>
            <a:r>
              <a:rPr lang="ar-IQ" sz="2400" b="1" dirty="0">
                <a:latin typeface="Arial" panose="020B0604020202020204" pitchFamily="34" charset="0"/>
                <a:cs typeface="Arial" panose="020B0604020202020204" pitchFamily="34" charset="0"/>
              </a:rPr>
              <a:t>. 2 مؤثر ذاتي : أي إصابة اللاعب نفسه بنفسه نتيجة الأداء الفني الخاطئ </a:t>
            </a:r>
            <a:r>
              <a:rPr lang="ar-IQ" sz="2400" b="1" dirty="0" err="1">
                <a:latin typeface="Arial" panose="020B0604020202020204" pitchFamily="34" charset="0"/>
                <a:cs typeface="Arial" panose="020B0604020202020204" pitchFamily="34" charset="0"/>
              </a:rPr>
              <a:t>أوعدم</a:t>
            </a:r>
            <a:r>
              <a:rPr lang="ar-IQ" sz="2400" b="1" dirty="0">
                <a:latin typeface="Arial" panose="020B0604020202020204" pitchFamily="34" charset="0"/>
                <a:cs typeface="Arial" panose="020B0604020202020204" pitchFamily="34" charset="0"/>
              </a:rPr>
              <a:t> إجراء الإحماء بما يتناسب ونوع النشاط أو أية أسباب أخرى. </a:t>
            </a:r>
          </a:p>
          <a:p>
            <a:pPr algn="r"/>
            <a:r>
              <a:rPr lang="ar-IQ" sz="2400" b="1" dirty="0">
                <a:latin typeface="Arial" panose="020B0604020202020204" pitchFamily="34" charset="0"/>
                <a:cs typeface="Arial" panose="020B0604020202020204" pitchFamily="34" charset="0"/>
              </a:rPr>
              <a:t>.3 </a:t>
            </a:r>
            <a:r>
              <a:rPr lang="ar-IQ" sz="2400" b="1" dirty="0" err="1">
                <a:latin typeface="Arial" panose="020B0604020202020204" pitchFamily="34" charset="0"/>
                <a:cs typeface="Arial" panose="020B0604020202020204" pitchFamily="34" charset="0"/>
              </a:rPr>
              <a:t>مؤثرداخلی</a:t>
            </a:r>
            <a:endParaRPr lang="ar-IQ" sz="2400" b="1" dirty="0">
              <a:latin typeface="Arial" panose="020B0604020202020204" pitchFamily="34" charset="0"/>
              <a:cs typeface="Arial" panose="020B0604020202020204" pitchFamily="34" charset="0"/>
            </a:endParaRPr>
          </a:p>
          <a:p>
            <a:pPr algn="r"/>
            <a:r>
              <a:rPr lang="ar-IQ" sz="2400" b="1" dirty="0">
                <a:latin typeface="Arial" panose="020B0604020202020204" pitchFamily="34" charset="0"/>
                <a:cs typeface="Arial" panose="020B0604020202020204" pitchFamily="34" charset="0"/>
              </a:rPr>
              <a:t> مثل تراكم حامض </a:t>
            </a:r>
            <a:r>
              <a:rPr lang="ar-IQ" sz="2400" b="1" dirty="0" err="1">
                <a:latin typeface="Arial" panose="020B0604020202020204" pitchFamily="34" charset="0"/>
                <a:cs typeface="Arial" panose="020B0604020202020204" pitchFamily="34" charset="0"/>
              </a:rPr>
              <a:t>اللبنيك</a:t>
            </a:r>
            <a:r>
              <a:rPr lang="ar-IQ" sz="2400" b="1" dirty="0">
                <a:latin typeface="Arial" panose="020B0604020202020204" pitchFamily="34" charset="0"/>
                <a:cs typeface="Arial" panose="020B0604020202020204" pitchFamily="34" charset="0"/>
              </a:rPr>
              <a:t> في العضلات أو الإرهاق العضلي أو فقدان الماء والأملاح ونقص الصوديوم في الدم، مما يؤدي إلى أحداث تقلصات عضلية شديدة.</a:t>
            </a:r>
            <a:endParaRPr lang="en-US" sz="2400" b="1" dirty="0">
              <a:latin typeface="Arial" panose="020B0604020202020204" pitchFamily="34" charset="0"/>
              <a:cs typeface="Arial" panose="020B0604020202020204" pitchFamily="34" charset="0"/>
            </a:endParaRPr>
          </a:p>
        </p:txBody>
      </p:sp>
      <p:pic>
        <p:nvPicPr>
          <p:cNvPr id="5" name="صورة 4">
            <a:extLst>
              <a:ext uri="{FF2B5EF4-FFF2-40B4-BE49-F238E27FC236}">
                <a16:creationId xmlns:a16="http://schemas.microsoft.com/office/drawing/2014/main" id="{26E3224B-0C8C-4EF8-A0A3-79A32470BE42}"/>
              </a:ext>
            </a:extLst>
          </p:cNvPr>
          <p:cNvPicPr>
            <a:picLocks noChangeAspect="1"/>
          </p:cNvPicPr>
          <p:nvPr/>
        </p:nvPicPr>
        <p:blipFill>
          <a:blip r:embed="rId2"/>
          <a:stretch>
            <a:fillRect/>
          </a:stretch>
        </p:blipFill>
        <p:spPr>
          <a:xfrm>
            <a:off x="8629405" y="83127"/>
            <a:ext cx="4077192" cy="6662058"/>
          </a:xfrm>
          <a:prstGeom prst="rect">
            <a:avLst/>
          </a:prstGeom>
        </p:spPr>
      </p:pic>
    </p:spTree>
    <p:extLst>
      <p:ext uri="{BB962C8B-B14F-4D97-AF65-F5344CB8AC3E}">
        <p14:creationId xmlns:p14="http://schemas.microsoft.com/office/powerpoint/2010/main" val="723002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2CC5941-78C7-4EF7-94C3-261A9CDF4ACC}"/>
              </a:ext>
            </a:extLst>
          </p:cNvPr>
          <p:cNvSpPr>
            <a:spLocks noGrp="1"/>
          </p:cNvSpPr>
          <p:nvPr>
            <p:ph type="title"/>
          </p:nvPr>
        </p:nvSpPr>
        <p:spPr>
          <a:xfrm>
            <a:off x="1615045" y="118754"/>
            <a:ext cx="10414660" cy="700644"/>
          </a:xfrm>
        </p:spPr>
        <p:txBody>
          <a:bodyPr>
            <a:normAutofit/>
          </a:bodyPr>
          <a:lstStyle/>
          <a:p>
            <a:r>
              <a:rPr lang="ar-IQ" sz="3200" dirty="0"/>
              <a:t>التغيرات الفسيولوجية للإصابة الرياضية</a:t>
            </a:r>
            <a:endParaRPr lang="en-US" sz="3200" dirty="0"/>
          </a:p>
        </p:txBody>
      </p:sp>
      <p:sp>
        <p:nvSpPr>
          <p:cNvPr id="3" name="عنصر نائب للمحتوى 2">
            <a:extLst>
              <a:ext uri="{FF2B5EF4-FFF2-40B4-BE49-F238E27FC236}">
                <a16:creationId xmlns:a16="http://schemas.microsoft.com/office/drawing/2014/main" id="{F8657BF5-1604-41E3-B23F-56AE5706884F}"/>
              </a:ext>
            </a:extLst>
          </p:cNvPr>
          <p:cNvSpPr>
            <a:spLocks noGrp="1"/>
          </p:cNvSpPr>
          <p:nvPr>
            <p:ph idx="1"/>
          </p:nvPr>
        </p:nvSpPr>
        <p:spPr>
          <a:xfrm>
            <a:off x="1721922" y="819398"/>
            <a:ext cx="9782689" cy="6038602"/>
          </a:xfrm>
        </p:spPr>
        <p:txBody>
          <a:bodyPr>
            <a:noAutofit/>
          </a:bodyPr>
          <a:lstStyle/>
          <a:p>
            <a:pPr algn="ctr"/>
            <a:r>
              <a:rPr lang="ar-IQ" sz="1600" b="1" dirty="0"/>
              <a:t>عند حدوث الإصابة</a:t>
            </a:r>
          </a:p>
          <a:p>
            <a:pPr algn="ctr"/>
            <a:r>
              <a:rPr lang="ar-IQ" sz="1600" b="1" dirty="0"/>
              <a:t>↓</a:t>
            </a:r>
          </a:p>
          <a:p>
            <a:pPr algn="ctr"/>
            <a:r>
              <a:rPr lang="ar-IQ" sz="1600" b="1" dirty="0"/>
              <a:t>تتحطم التراكيب الآتية ألياف عضلية، أنسجة رابطة، أعصاب)</a:t>
            </a:r>
          </a:p>
          <a:p>
            <a:pPr algn="ctr"/>
            <a:r>
              <a:rPr lang="ar-IQ" sz="1600" b="1" dirty="0"/>
              <a:t>↓</a:t>
            </a:r>
          </a:p>
          <a:p>
            <a:pPr algn="ctr"/>
            <a:r>
              <a:rPr lang="ar-IQ" sz="1600" b="1" dirty="0"/>
              <a:t>نزف</a:t>
            </a:r>
          </a:p>
          <a:p>
            <a:pPr algn="ctr"/>
            <a:r>
              <a:rPr lang="ar-IQ" sz="1600" b="1" dirty="0"/>
              <a:t>↓</a:t>
            </a:r>
          </a:p>
          <a:p>
            <a:pPr algn="ctr"/>
            <a:r>
              <a:rPr lang="ar-IQ" sz="1600" b="1" dirty="0"/>
              <a:t>تورم</a:t>
            </a:r>
          </a:p>
          <a:p>
            <a:pPr algn="ctr"/>
            <a:r>
              <a:rPr lang="ar-IQ" sz="1600" b="1" dirty="0"/>
              <a:t>↓</a:t>
            </a:r>
          </a:p>
          <a:p>
            <a:pPr algn="ctr"/>
            <a:r>
              <a:rPr lang="ar-IQ" sz="1600" b="1" dirty="0"/>
              <a:t>ضغط</a:t>
            </a:r>
          </a:p>
          <a:p>
            <a:pPr algn="ctr"/>
            <a:r>
              <a:rPr lang="ar-IQ" sz="1600" b="1" dirty="0"/>
              <a:t>↓</a:t>
            </a:r>
          </a:p>
          <a:p>
            <a:pPr algn="ctr"/>
            <a:r>
              <a:rPr lang="ar-IQ" sz="1600" b="1" dirty="0"/>
              <a:t>تحدث تغيرات )( بنفس الوقت)( استجابات خارجية كالخدر والغثيان) </a:t>
            </a:r>
          </a:p>
          <a:p>
            <a:pPr algn="ctr"/>
            <a:r>
              <a:rPr lang="ar-IQ" sz="1600" b="1" dirty="0"/>
              <a:t>حيث تقوم الأعصاب إرسال ايعازات للدماغ البشري على شكل الجسم</a:t>
            </a:r>
          </a:p>
          <a:p>
            <a:pPr algn="ctr"/>
            <a:r>
              <a:rPr lang="ar-IQ" sz="1600" b="1" dirty="0"/>
              <a:t>↓</a:t>
            </a:r>
          </a:p>
          <a:p>
            <a:pPr algn="ctr"/>
            <a:r>
              <a:rPr lang="ar-IQ" sz="1600" b="1" dirty="0"/>
              <a:t>تقلصات تسبب (تشنجات)</a:t>
            </a:r>
          </a:p>
          <a:p>
            <a:pPr algn="ctr"/>
            <a:r>
              <a:rPr lang="ar-IQ" sz="1600" b="1" dirty="0"/>
              <a:t>↓</a:t>
            </a:r>
          </a:p>
          <a:p>
            <a:pPr algn="ctr"/>
            <a:r>
              <a:rPr lang="ar-IQ" sz="1600" b="1" dirty="0"/>
              <a:t>تنشيط عمل العضلات الأخرى</a:t>
            </a:r>
          </a:p>
          <a:p>
            <a:pPr algn="ctr"/>
            <a:r>
              <a:rPr lang="ar-IQ" sz="1600" b="1" dirty="0"/>
              <a:t>                                                                                                                                                         </a:t>
            </a:r>
            <a:endParaRPr lang="en-US" sz="1600" b="1" dirty="0"/>
          </a:p>
        </p:txBody>
      </p:sp>
    </p:spTree>
    <p:extLst>
      <p:ext uri="{BB962C8B-B14F-4D97-AF65-F5344CB8AC3E}">
        <p14:creationId xmlns:p14="http://schemas.microsoft.com/office/powerpoint/2010/main" val="287869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541F4AAA-9C17-4D91-85FB-C8551CAEF760}"/>
              </a:ext>
            </a:extLst>
          </p:cNvPr>
          <p:cNvSpPr>
            <a:spLocks noGrp="1"/>
          </p:cNvSpPr>
          <p:nvPr>
            <p:ph idx="1"/>
          </p:nvPr>
        </p:nvSpPr>
        <p:spPr>
          <a:xfrm>
            <a:off x="1935678" y="0"/>
            <a:ext cx="9592685" cy="6947065"/>
          </a:xfrm>
        </p:spPr>
        <p:txBody>
          <a:bodyPr>
            <a:noAutofit/>
          </a:bodyPr>
          <a:lstStyle/>
          <a:p>
            <a:pPr algn="ctr"/>
            <a:r>
              <a:rPr lang="ar-IQ" sz="1600" b="1" dirty="0"/>
              <a:t>نقل قوة العضلات</a:t>
            </a:r>
          </a:p>
          <a:p>
            <a:pPr algn="ctr"/>
            <a:r>
              <a:rPr lang="ar-IQ" sz="1600" b="1" dirty="0"/>
              <a:t>↓</a:t>
            </a:r>
          </a:p>
          <a:p>
            <a:pPr algn="ctr"/>
            <a:r>
              <a:rPr lang="ar-IQ" sz="1600" b="1" dirty="0"/>
              <a:t>تحدد حركتها</a:t>
            </a:r>
          </a:p>
          <a:p>
            <a:pPr algn="ctr"/>
            <a:r>
              <a:rPr lang="ar-IQ" sz="1600" b="1" dirty="0"/>
              <a:t>↓</a:t>
            </a:r>
          </a:p>
          <a:p>
            <a:pPr algn="ctr"/>
            <a:r>
              <a:rPr lang="ar-IQ" sz="1600" b="1" dirty="0"/>
              <a:t>استجابات دفاعية الخلايا البيضاء لتقليل التورم</a:t>
            </a:r>
          </a:p>
          <a:p>
            <a:pPr algn="ctr"/>
            <a:r>
              <a:rPr lang="ar-IQ" sz="1600" b="1" dirty="0"/>
              <a:t>↓</a:t>
            </a:r>
          </a:p>
          <a:p>
            <a:pPr algn="ctr"/>
            <a:r>
              <a:rPr lang="ar-IQ" sz="1600" b="1" dirty="0"/>
              <a:t>نقلل الدم في المناطق المجاورة</a:t>
            </a:r>
          </a:p>
          <a:p>
            <a:pPr algn="ctr"/>
            <a:r>
              <a:rPr lang="ar-IQ" sz="1600" b="1" dirty="0"/>
              <a:t>↓</a:t>
            </a:r>
          </a:p>
          <a:p>
            <a:pPr algn="ctr"/>
            <a:r>
              <a:rPr lang="ar-IQ" sz="1600" b="1" dirty="0"/>
              <a:t>تحدث تغيرات غير ايجابية </a:t>
            </a:r>
            <a:r>
              <a:rPr lang="ar-IQ" sz="1600" b="1" dirty="0" err="1"/>
              <a:t>فى</a:t>
            </a:r>
            <a:r>
              <a:rPr lang="ar-IQ" sz="1600" b="1" dirty="0"/>
              <a:t> أجهزة الجسم الداخلية متجه لقلة ورود الدم -</a:t>
            </a:r>
            <a:r>
              <a:rPr lang="en-US" sz="1600" b="1" dirty="0"/>
              <a:t>  </a:t>
            </a:r>
            <a:endParaRPr lang="ar-IQ" sz="1600" b="1" dirty="0"/>
          </a:p>
          <a:p>
            <a:pPr algn="ctr"/>
            <a:r>
              <a:rPr lang="ar-IQ" sz="1600" b="1" dirty="0"/>
              <a:t>↓</a:t>
            </a:r>
          </a:p>
          <a:p>
            <a:pPr algn="ctr"/>
            <a:r>
              <a:rPr lang="ar-IQ" sz="1600" b="1" dirty="0"/>
              <a:t>عن المستوى المطلوب بفي الخلايا القريبة من الإصابة 02 يقل</a:t>
            </a:r>
          </a:p>
          <a:p>
            <a:pPr algn="ctr"/>
            <a:r>
              <a:rPr lang="ar-IQ" sz="1600" b="1" dirty="0"/>
              <a:t>↓</a:t>
            </a:r>
          </a:p>
          <a:p>
            <a:pPr algn="ctr"/>
            <a:r>
              <a:rPr lang="ar-IQ" sz="1600" b="1" dirty="0"/>
              <a:t>استمرار نقص 02</a:t>
            </a:r>
          </a:p>
          <a:p>
            <a:pPr algn="ctr"/>
            <a:r>
              <a:rPr lang="ar-IQ" sz="1600" b="1" dirty="0"/>
              <a:t>↓</a:t>
            </a:r>
          </a:p>
          <a:p>
            <a:pPr algn="ctr"/>
            <a:r>
              <a:rPr lang="ar-IQ" sz="1600" b="1" dirty="0"/>
              <a:t>موت الخلايا بسبب قلة 02</a:t>
            </a:r>
          </a:p>
          <a:p>
            <a:pPr algn="ctr"/>
            <a:r>
              <a:rPr lang="ar-IQ" sz="1600" b="1" dirty="0"/>
              <a:t>↓</a:t>
            </a:r>
          </a:p>
          <a:p>
            <a:pPr algn="ctr"/>
            <a:r>
              <a:rPr lang="ar-IQ" sz="1600" b="1" dirty="0"/>
              <a:t>هدم أنسجة أخرى</a:t>
            </a:r>
          </a:p>
          <a:p>
            <a:pPr algn="ctr"/>
            <a:r>
              <a:rPr lang="ar-IQ" sz="1600" b="1" dirty="0"/>
              <a:t>↓</a:t>
            </a:r>
          </a:p>
          <a:p>
            <a:pPr algn="ctr"/>
            <a:r>
              <a:rPr lang="ar-IQ" sz="1600" b="1" dirty="0"/>
              <a:t>تزداد المنطقة المصابة (مساحتها) ويزداد التورم</a:t>
            </a:r>
            <a:endParaRPr lang="en-US" sz="1600" b="1" dirty="0"/>
          </a:p>
        </p:txBody>
      </p:sp>
    </p:spTree>
    <p:extLst>
      <p:ext uri="{BB962C8B-B14F-4D97-AF65-F5344CB8AC3E}">
        <p14:creationId xmlns:p14="http://schemas.microsoft.com/office/powerpoint/2010/main" val="346090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7A33DE8-31A0-45EC-8D2A-99B4AAAB524F}"/>
              </a:ext>
            </a:extLst>
          </p:cNvPr>
          <p:cNvSpPr>
            <a:spLocks noGrp="1"/>
          </p:cNvSpPr>
          <p:nvPr>
            <p:ph idx="1"/>
          </p:nvPr>
        </p:nvSpPr>
        <p:spPr>
          <a:xfrm>
            <a:off x="1401287" y="0"/>
            <a:ext cx="10790713" cy="6858000"/>
          </a:xfrm>
        </p:spPr>
        <p:txBody>
          <a:bodyPr>
            <a:noAutofit/>
          </a:bodyPr>
          <a:lstStyle/>
          <a:p>
            <a:pPr marL="0" indent="0" algn="r">
              <a:buNone/>
            </a:pPr>
            <a:r>
              <a:rPr lang="ar-IQ" b="1" dirty="0">
                <a:highlight>
                  <a:srgbClr val="FFFF00"/>
                </a:highlight>
                <a:latin typeface="Dubai" panose="020B0503030403030204" pitchFamily="34" charset="-78"/>
                <a:cs typeface="Dubai" panose="020B0503030403030204" pitchFamily="34" charset="-78"/>
              </a:rPr>
              <a:t>ماذا يحصل عند حدوث الإصابة ؟</a:t>
            </a:r>
            <a:endParaRPr lang="ar-IQ" b="1" dirty="0">
              <a:latin typeface="Dubai" panose="020B0503030403030204" pitchFamily="34" charset="-78"/>
              <a:cs typeface="Dubai" panose="020B0503030403030204" pitchFamily="34" charset="-78"/>
            </a:endParaRPr>
          </a:p>
          <a:p>
            <a:pPr algn="r"/>
            <a:r>
              <a:rPr lang="ar-IQ" b="1" dirty="0">
                <a:latin typeface="Dubai" panose="020B0503030403030204" pitchFamily="34" charset="-78"/>
                <a:cs typeface="Dubai" panose="020B0503030403030204" pitchFamily="34" charset="-78"/>
              </a:rPr>
              <a:t>1-تتحطم التراكيب الآتية الألياف العضلية – الأنسجة الرابطة – الأعصاب خارج الأوعية الدموية)</a:t>
            </a:r>
          </a:p>
          <a:p>
            <a:pPr algn="r"/>
            <a:r>
              <a:rPr lang="ar-IQ" b="1" dirty="0">
                <a:latin typeface="Dubai" panose="020B0503030403030204" pitchFamily="34" charset="-78"/>
                <a:cs typeface="Dubai" panose="020B0503030403030204" pitchFamily="34" charset="-78"/>
              </a:rPr>
              <a:t>2-نزف نتيجة تمزق الأوعية الدموية (قصر أمد ميكانيكية التخثر على الأوعية الدموية وتوقف النزف)</a:t>
            </a:r>
          </a:p>
          <a:p>
            <a:pPr algn="r"/>
            <a:r>
              <a:rPr lang="ar-IQ" b="1" dirty="0">
                <a:latin typeface="Dubai" panose="020B0503030403030204" pitchFamily="34" charset="-78"/>
                <a:cs typeface="Dubai" panose="020B0503030403030204" pitchFamily="34" charset="-78"/>
              </a:rPr>
              <a:t>-3- تورم المنطقة المصابة كتلة المخلفات الدموية والخلوية (التورم الرئوي).</a:t>
            </a:r>
          </a:p>
          <a:p>
            <a:pPr algn="r"/>
            <a:r>
              <a:rPr lang="ar-IQ" b="1" dirty="0">
                <a:latin typeface="Dubai" panose="020B0503030403030204" pitchFamily="34" charset="-78"/>
                <a:cs typeface="Dubai" panose="020B0503030403030204" pitchFamily="34" charset="-78"/>
              </a:rPr>
              <a:t>-4- التورم يولد ضغطا على مساحة اكبر تتجاوز منطقة الإصابة. ود الدم</a:t>
            </a:r>
          </a:p>
          <a:p>
            <a:pPr algn="r"/>
            <a:r>
              <a:rPr lang="ar-IQ" b="1" dirty="0">
                <a:latin typeface="Dubai" panose="020B0503030403030204" pitchFamily="34" charset="-78"/>
                <a:cs typeface="Dubai" panose="020B0503030403030204" pitchFamily="34" charset="-78"/>
              </a:rPr>
              <a:t>5- بنفس الوقت تتولد استجابات خارجية كالخدر والغثيان وتحدث تغيرات خارجية.</a:t>
            </a:r>
            <a:r>
              <a:rPr lang="en-US" b="1">
                <a:latin typeface="Dubai" panose="020B0503030403030204" pitchFamily="34" charset="-78"/>
                <a:cs typeface="Dubai" panose="020B0503030403030204" pitchFamily="34" charset="-78"/>
              </a:rPr>
              <a:t> </a:t>
            </a:r>
            <a:endParaRPr lang="ar-IQ" b="1" dirty="0">
              <a:latin typeface="Dubai" panose="020B0503030403030204" pitchFamily="34" charset="-78"/>
              <a:cs typeface="Dubai" panose="020B0503030403030204" pitchFamily="34" charset="-78"/>
            </a:endParaRPr>
          </a:p>
          <a:p>
            <a:pPr algn="r"/>
            <a:r>
              <a:rPr lang="ar-IQ" b="1" dirty="0">
                <a:latin typeface="Dubai" panose="020B0503030403030204" pitchFamily="34" charset="-78"/>
                <a:cs typeface="Dubai" panose="020B0503030403030204" pitchFamily="34" charset="-78"/>
              </a:rPr>
              <a:t>6- ترسل الأعصاب الحسية ايعازات للدماغ تفسر على شكل الم (حماية للمنطقة المصابة) حيث عند الشعور بالألم تتم المعالجة.</a:t>
            </a:r>
          </a:p>
          <a:p>
            <a:pPr algn="r"/>
            <a:r>
              <a:rPr lang="ar-IQ" b="1" dirty="0">
                <a:latin typeface="Dubai" panose="020B0503030403030204" pitchFamily="34" charset="-78"/>
                <a:cs typeface="Dubai" panose="020B0503030403030204" pitchFamily="34" charset="-78"/>
              </a:rPr>
              <a:t>-7- تحدث تقلصات في بعض العضلات مما يسبب تشنجات فيها.</a:t>
            </a:r>
          </a:p>
          <a:p>
            <a:pPr algn="r"/>
            <a:r>
              <a:rPr lang="ar-IQ" b="1" dirty="0">
                <a:latin typeface="Dubai" panose="020B0503030403030204" pitchFamily="34" charset="-78"/>
                <a:cs typeface="Dubai" panose="020B0503030403030204" pitchFamily="34" charset="-78"/>
              </a:rPr>
              <a:t>8- تنشيط في عمل العضلات الأخرى مما يؤدي إلى انخفاض القدرة العضلية وتحدد حركتها.</a:t>
            </a:r>
          </a:p>
          <a:p>
            <a:pPr algn="r"/>
            <a:r>
              <a:rPr lang="ar-IQ" b="1" dirty="0">
                <a:latin typeface="Dubai" panose="020B0503030403030204" pitchFamily="34" charset="-78"/>
                <a:cs typeface="Dubai" panose="020B0503030403030204" pitchFamily="34" charset="-78"/>
              </a:rPr>
              <a:t>9- تحدث استجابات دفاعية من اجل التخلص من التورم الدموي حيث تحدث عدة تغيرات تحدث بالأوعية الدموية في المنطقة المصابة والمحيطة بها.</a:t>
            </a:r>
          </a:p>
          <a:p>
            <a:pPr algn="r"/>
            <a:r>
              <a:rPr lang="ar-IQ" b="1" dirty="0">
                <a:latin typeface="Dubai" panose="020B0503030403030204" pitchFamily="34" charset="-78"/>
                <a:cs typeface="Dubai" panose="020B0503030403030204" pitchFamily="34" charset="-78"/>
              </a:rPr>
              <a:t>10 – السماح للخلايا الدموية البيضاء بالتحرك إلى المنطقة المصابة لالتهام المخلفات هذا ضروري من اجل اكتساب الشفاء</a:t>
            </a:r>
          </a:p>
          <a:p>
            <a:pPr algn="r"/>
            <a:r>
              <a:rPr lang="ar-IQ" b="1" dirty="0">
                <a:latin typeface="Dubai" panose="020B0503030403030204" pitchFamily="34" charset="-78"/>
                <a:cs typeface="Dubai" panose="020B0503030403030204" pitchFamily="34" charset="-78"/>
              </a:rPr>
              <a:t>11- التغيرات الحادثة بالأوعية الدموية نتيجة تقلصها وحدوث التورم هي غير ايجابية لأجهزة الجسم الأخرى وخاصة الداخلية لأنها تقلل من جريان الدم في المناطق الطرفية تبعا لقلة جريان الدم في المناطق الطرفية نتيجة قلة جريان الدم في الأوعية الدموية الممزقة.</a:t>
            </a:r>
          </a:p>
          <a:p>
            <a:pPr algn="r"/>
            <a:r>
              <a:rPr lang="ar-IQ" b="1" dirty="0">
                <a:latin typeface="Dubai" panose="020B0503030403030204" pitchFamily="34" charset="-78"/>
                <a:cs typeface="Dubai" panose="020B0503030403030204" pitchFamily="34" charset="-78"/>
              </a:rPr>
              <a:t>12- يقل الأوكسجين في الخلايا القريبة من الإصابة (خارج منطقة الإصابة) إذ يتم تجهيز الخلايا القريبة بالأوكسجين تكون اقل من المطلوب.</a:t>
            </a:r>
          </a:p>
          <a:p>
            <a:pPr algn="r"/>
            <a:r>
              <a:rPr lang="ar-IQ" b="1" dirty="0">
                <a:latin typeface="Dubai" panose="020B0503030403030204" pitchFamily="34" charset="-78"/>
                <a:cs typeface="Dubai" panose="020B0503030403030204" pitchFamily="34" charset="-78"/>
              </a:rPr>
              <a:t>13 – عند استمرا ذلك فان الخلايا تموت ويحدث الإصابة الثانوية بسبب قلة الأوكسجين.</a:t>
            </a:r>
          </a:p>
          <a:p>
            <a:pPr algn="r"/>
            <a:endParaRPr lang="ar-IQ" b="1" dirty="0">
              <a:latin typeface="Dubai" panose="020B0503030403030204" pitchFamily="34" charset="-78"/>
              <a:cs typeface="Dubai" panose="020B0503030403030204" pitchFamily="34" charset="-78"/>
            </a:endParaRPr>
          </a:p>
          <a:p>
            <a:pPr algn="r"/>
            <a:endParaRPr lang="ar-IQ" b="1" dirty="0">
              <a:latin typeface="Dubai" panose="020B0503030403030204" pitchFamily="34" charset="-78"/>
              <a:cs typeface="Dubai" panose="020B0503030403030204" pitchFamily="34" charset="-78"/>
            </a:endParaRPr>
          </a:p>
          <a:p>
            <a:pPr algn="r"/>
            <a:endParaRPr lang="en-US" b="1" dirty="0">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62202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16F30D-7452-4E05-972F-21285AEF53FA}"/>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25E2DEE8-C8E6-447A-872C-1D899416C20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19040832"/>
      </p:ext>
    </p:extLst>
  </p:cSld>
  <p:clrMapOvr>
    <a:masterClrMapping/>
  </p:clrMapOvr>
</p:sld>
</file>

<file path=ppt/theme/theme1.xml><?xml version="1.0" encoding="utf-8"?>
<a:theme xmlns:a="http://schemas.openxmlformats.org/drawingml/2006/main" name="ربطة">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91</TotalTime>
  <Words>593</Words>
  <Application>Microsoft Office PowerPoint</Application>
  <PresentationFormat>شاشة عريضة</PresentationFormat>
  <Paragraphs>66</Paragraphs>
  <Slides>7</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7</vt:i4>
      </vt:variant>
    </vt:vector>
  </HeadingPairs>
  <TitlesOfParts>
    <vt:vector size="16" baseType="lpstr">
      <vt:lpstr>Adobe Arabic</vt:lpstr>
      <vt:lpstr>Adobe Naskh Medium</vt:lpstr>
      <vt:lpstr>Arial</vt:lpstr>
      <vt:lpstr>Century Gothic</vt:lpstr>
      <vt:lpstr>Dubai</vt:lpstr>
      <vt:lpstr>Frutiger LT Arabic 55 Roman</vt:lpstr>
      <vt:lpstr>Monotype Koufi</vt:lpstr>
      <vt:lpstr>Wingdings 3</vt:lpstr>
      <vt:lpstr>ربطة</vt:lpstr>
      <vt:lpstr>الإصابات الرياضية </vt:lpstr>
      <vt:lpstr>الإصابات الرياضية </vt:lpstr>
      <vt:lpstr>  الإصابة</vt:lpstr>
      <vt:lpstr>التغيرات الفسيولوجية للإصابة الرياضية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الإصابات الرياضية</dc:title>
  <dc:creator>Max</dc:creator>
  <cp:lastModifiedBy>Max</cp:lastModifiedBy>
  <cp:revision>9</cp:revision>
  <dcterms:created xsi:type="dcterms:W3CDTF">2024-09-29T20:42:08Z</dcterms:created>
  <dcterms:modified xsi:type="dcterms:W3CDTF">2024-09-30T10:38:20Z</dcterms:modified>
</cp:coreProperties>
</file>