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1"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0" d="100"/>
          <a:sy n="40" d="100"/>
        </p:scale>
        <p:origin x="-12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1"/>
      </p:bgRef>
    </p:bg>
    <p:spTree>
      <p:nvGrpSpPr>
        <p:cNvPr id="1" name=""/>
        <p:cNvGrpSpPr/>
        <p:nvPr/>
      </p:nvGrpSpPr>
      <p:grpSpPr>
        <a:xfrm>
          <a:off x="0" y="0"/>
          <a:ext cx="0" cy="0"/>
          <a:chOff x="0" y="0"/>
          <a:chExt cx="0" cy="0"/>
        </a:xfrm>
      </p:grpSpPr>
      <p:sp>
        <p:nvSpPr>
          <p:cNvPr id="8" name="مستطيل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رابط مستقيم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عنوان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ar-SA" smtClean="0"/>
              <a:t>انقر لتحرير نمط العنوان الرئيسي</a:t>
            </a:r>
            <a:endParaRPr kumimoji="0" lang="en-US"/>
          </a:p>
        </p:txBody>
      </p:sp>
      <p:sp>
        <p:nvSpPr>
          <p:cNvPr id="25" name="عنوان فرعي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31" name="عنصر نائب للتاريخ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F703DED-C97A-4B9C-A978-4DF47A94219E}" type="datetimeFigureOut">
              <a:rPr lang="ar-IQ" smtClean="0"/>
              <a:t>13/07/1441</a:t>
            </a:fld>
            <a:endParaRPr lang="ar-IQ"/>
          </a:p>
        </p:txBody>
      </p:sp>
      <p:sp>
        <p:nvSpPr>
          <p:cNvPr id="18" name="عنصر نائب للتذييل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IQ"/>
          </a:p>
        </p:txBody>
      </p:sp>
      <p:sp>
        <p:nvSpPr>
          <p:cNvPr id="29" name="عنصر نائب لرقم الشريحة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2C6275A3-16D7-44EE-905E-56DC927FF1A4}"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F703DED-C97A-4B9C-A978-4DF47A94219E}" type="datetimeFigureOut">
              <a:rPr lang="ar-IQ" smtClean="0"/>
              <a:t>13/07/1441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2C6275A3-16D7-44EE-905E-56DC927FF1A4}"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274955"/>
            <a:ext cx="1524000" cy="5851525"/>
          </a:xfrm>
        </p:spPr>
        <p:txBody>
          <a:bodyPr vert="eaVert" ancho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2"/>
            <a:ext cx="60198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242816" y="6557946"/>
            <a:ext cx="2002464" cy="226902"/>
          </a:xfrm>
        </p:spPr>
        <p:txBody>
          <a:bodyPr/>
          <a:lstStyle>
            <a:extLst/>
          </a:lstStyle>
          <a:p>
            <a:fld id="{6F703DED-C97A-4B9C-A978-4DF47A94219E}" type="datetimeFigureOut">
              <a:rPr lang="ar-IQ" smtClean="0"/>
              <a:t>13/07/1441</a:t>
            </a:fld>
            <a:endParaRPr lang="ar-IQ"/>
          </a:p>
        </p:txBody>
      </p:sp>
      <p:sp>
        <p:nvSpPr>
          <p:cNvPr id="5" name="عنصر نائب للتذييل 4"/>
          <p:cNvSpPr>
            <a:spLocks noGrp="1"/>
          </p:cNvSpPr>
          <p:nvPr>
            <p:ph type="ftr" sz="quarter" idx="11"/>
          </p:nvPr>
        </p:nvSpPr>
        <p:spPr>
          <a:xfrm>
            <a:off x="457200" y="6556248"/>
            <a:ext cx="3657600" cy="228600"/>
          </a:xfrm>
        </p:spPr>
        <p:txBody>
          <a:bodyPr/>
          <a:lstStyle>
            <a:extLst/>
          </a:lstStyle>
          <a:p>
            <a:endParaRPr lang="ar-IQ"/>
          </a:p>
        </p:txBody>
      </p:sp>
      <p:sp>
        <p:nvSpPr>
          <p:cNvPr id="6" name="عنصر نائب لرقم الشريحة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2C6275A3-16D7-44EE-905E-56DC927FF1A4}" type="slidenum">
              <a:rPr lang="ar-IQ" smtClean="0"/>
              <a:t>‹#›</a:t>
            </a:fld>
            <a:endParaRPr lang="ar-IQ"/>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عنوان ونص">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F703DED-C97A-4B9C-A978-4DF47A94219E}" type="datetimeFigureOut">
              <a:rPr lang="ar-IQ" smtClean="0"/>
              <a:t>13/07/1441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C6275A3-16D7-44EE-905E-56DC927FF1A4}" type="slidenum">
              <a:rPr lang="ar-IQ" smtClean="0"/>
              <a:t>‹#›</a:t>
            </a:fld>
            <a:endParaRPr lang="ar-IQ"/>
          </a:p>
        </p:txBody>
      </p:sp>
    </p:spTree>
    <p:extLst>
      <p:ext uri="{BB962C8B-B14F-4D97-AF65-F5344CB8AC3E}">
        <p14:creationId xmlns:p14="http://schemas.microsoft.com/office/powerpoint/2010/main" val="1206226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F703DED-C97A-4B9C-A978-4DF47A94219E}" type="datetimeFigureOut">
              <a:rPr lang="ar-IQ" smtClean="0"/>
              <a:t>13/07/1441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2C6275A3-16D7-44EE-905E-56DC927FF1A4}"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1">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F703DED-C97A-4B9C-A978-4DF47A94219E}" type="datetimeFigureOut">
              <a:rPr lang="ar-IQ" smtClean="0"/>
              <a:t>13/07/1441</a:t>
            </a:fld>
            <a:endParaRPr lang="ar-IQ"/>
          </a:p>
        </p:txBody>
      </p:sp>
      <p:sp>
        <p:nvSpPr>
          <p:cNvPr id="5" name="عنصر نائب للتذييل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IQ"/>
          </a:p>
        </p:txBody>
      </p:sp>
      <p:sp>
        <p:nvSpPr>
          <p:cNvPr id="6" name="عنصر نائب لرقم الشريحة 5"/>
          <p:cNvSpPr>
            <a:spLocks noGrp="1"/>
          </p:cNvSpPr>
          <p:nvPr>
            <p:ph type="sldNum" sz="quarter" idx="12"/>
          </p:nvPr>
        </p:nvSpPr>
        <p:spPr>
          <a:xfrm>
            <a:off x="6733952" y="6555112"/>
            <a:ext cx="588336" cy="228600"/>
          </a:xfrm>
        </p:spPr>
        <p:txBody>
          <a:bodyPr/>
          <a:lstStyle>
            <a:extLst/>
          </a:lstStyle>
          <a:p>
            <a:fld id="{2C6275A3-16D7-44EE-905E-56DC927FF1A4}"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F703DED-C97A-4B9C-A978-4DF47A94219E}" type="datetimeFigureOut">
              <a:rPr lang="ar-IQ" smtClean="0"/>
              <a:t>13/07/1441</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2C6275A3-16D7-44EE-905E-56DC927FF1A4}"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nchor="b"/>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6F703DED-C97A-4B9C-A978-4DF47A94219E}" type="datetimeFigureOut">
              <a:rPr lang="ar-IQ" smtClean="0"/>
              <a:t>13/07/1441</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2C6275A3-16D7-44EE-905E-56DC927FF1A4}"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6F703DED-C97A-4B9C-A978-4DF47A94219E}" type="datetimeFigureOut">
              <a:rPr lang="ar-IQ" smtClean="0"/>
              <a:t>13/07/1441</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2C6275A3-16D7-44EE-905E-56DC927FF1A4}"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solidFill>
                  <a:schemeClr val="tx2"/>
                </a:solidFill>
              </a:defRPr>
            </a:lvl1pPr>
            <a:extLst/>
          </a:lstStyle>
          <a:p>
            <a:fld id="{6F703DED-C97A-4B9C-A978-4DF47A94219E}" type="datetimeFigureOut">
              <a:rPr lang="ar-IQ" smtClean="0"/>
              <a:t>13/07/1441</a:t>
            </a:fld>
            <a:endParaRPr lang="ar-IQ"/>
          </a:p>
        </p:txBody>
      </p:sp>
      <p:sp>
        <p:nvSpPr>
          <p:cNvPr id="3" name="عنصر نائب للتذييل 2"/>
          <p:cNvSpPr>
            <a:spLocks noGrp="1"/>
          </p:cNvSpPr>
          <p:nvPr>
            <p:ph type="ftr" sz="quarter" idx="11"/>
          </p:nvPr>
        </p:nvSpPr>
        <p:spPr/>
        <p:txBody>
          <a:bodyPr/>
          <a:lstStyle>
            <a:lvl1pPr>
              <a:defRPr>
                <a:solidFill>
                  <a:schemeClr val="tx2"/>
                </a:solidFill>
              </a:defRPr>
            </a:lvl1pPr>
            <a:extLst/>
          </a:lstStyle>
          <a:p>
            <a:endParaRPr lang="ar-IQ"/>
          </a:p>
        </p:txBody>
      </p:sp>
      <p:sp>
        <p:nvSpPr>
          <p:cNvPr id="4" name="عنصر نائب لرقم الشريحة 3"/>
          <p:cNvSpPr>
            <a:spLocks noGrp="1"/>
          </p:cNvSpPr>
          <p:nvPr>
            <p:ph type="sldNum" sz="quarter" idx="12"/>
          </p:nvPr>
        </p:nvSpPr>
        <p:spPr/>
        <p:txBody>
          <a:bodyPr/>
          <a:lstStyle>
            <a:extLst/>
          </a:lstStyle>
          <a:p>
            <a:fld id="{2C6275A3-16D7-44EE-905E-56DC927FF1A4}"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F703DED-C97A-4B9C-A978-4DF47A94219E}" type="datetimeFigureOut">
              <a:rPr lang="ar-IQ" smtClean="0"/>
              <a:t>13/07/1441</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2C6275A3-16D7-44EE-905E-56DC927FF1A4}"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2"/>
      </p:bgRef>
    </p:bg>
    <p:spTree>
      <p:nvGrpSpPr>
        <p:cNvPr id="1" name=""/>
        <p:cNvGrpSpPr/>
        <p:nvPr/>
      </p:nvGrpSpPr>
      <p:grpSpPr>
        <a:xfrm>
          <a:off x="0" y="0"/>
          <a:ext cx="0" cy="0"/>
          <a:chOff x="0" y="0"/>
          <a:chExt cx="0" cy="0"/>
        </a:xfrm>
      </p:grpSpPr>
      <p:sp>
        <p:nvSpPr>
          <p:cNvPr id="8" name="مستطيل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مستطيل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عنوان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ar-SA" smtClean="0"/>
              <a:t>انقر لتحرير نمط العنوان الرئيسي</a:t>
            </a:r>
            <a:endParaRPr kumimoji="0" lang="en-US" dirty="0"/>
          </a:p>
        </p:txBody>
      </p:sp>
      <p:sp>
        <p:nvSpPr>
          <p:cNvPr id="4" name="عنصر نائب للنص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extLst/>
          </a:lstStyle>
          <a:p>
            <a:fld id="{6F703DED-C97A-4B9C-A978-4DF47A94219E}" type="datetimeFigureOut">
              <a:rPr lang="ar-IQ" smtClean="0"/>
              <a:t>13/07/1441</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2C6275A3-16D7-44EE-905E-56DC927FF1A4}" type="slidenum">
              <a:rPr lang="ar-IQ" smtClean="0"/>
              <a:t>‹#›</a:t>
            </a:fld>
            <a:endParaRPr lang="ar-IQ"/>
          </a:p>
        </p:txBody>
      </p:sp>
      <p:sp>
        <p:nvSpPr>
          <p:cNvPr id="10" name="عنصر نائب للصورة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ar-SA" smtClean="0"/>
              <a:t>انقر فوق الأيقونة لإضافة صورة</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flipH="1">
            <a:off x="8153400" y="0"/>
            <a:ext cx="990600" cy="6858000"/>
          </a:xfrm>
          <a:prstGeom prst="rect">
            <a:avLst/>
          </a:prstGeom>
          <a:blipFill>
            <a:blip r:embed="rId14">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عنصر نائب للعنوان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ar-SA" smtClean="0"/>
              <a:t>انقر لتحرير نمط العنوان الرئيسي</a:t>
            </a:r>
            <a:endParaRPr kumimoji="0" lang="en-US"/>
          </a:p>
        </p:txBody>
      </p:sp>
      <p:sp>
        <p:nvSpPr>
          <p:cNvPr id="31" name="عنصر نائب للنص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7" name="عنصر نائب للتاريخ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F703DED-C97A-4B9C-A978-4DF47A94219E}" type="datetimeFigureOut">
              <a:rPr lang="ar-IQ" smtClean="0"/>
              <a:t>13/07/1441</a:t>
            </a:fld>
            <a:endParaRPr lang="ar-IQ"/>
          </a:p>
        </p:txBody>
      </p:sp>
      <p:sp>
        <p:nvSpPr>
          <p:cNvPr id="4" name="عنصر نائب للتذييل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IQ"/>
          </a:p>
        </p:txBody>
      </p:sp>
      <p:sp>
        <p:nvSpPr>
          <p:cNvPr id="16" name="عنصر نائب لرقم الشريحة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2C6275A3-16D7-44EE-905E-56DC927FF1A4}"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SA" b="0" i="0" u="none" strike="noStrike" kern="1400" baseline="0" dirty="0" smtClean="0">
                <a:solidFill>
                  <a:srgbClr val="17365D"/>
                </a:solidFill>
                <a:latin typeface="Times New Roman"/>
              </a:rPr>
              <a:t> </a:t>
            </a:r>
            <a:r>
              <a:rPr lang="ar-IQ" b="0" i="0" u="none" strike="noStrike" kern="1400" baseline="0" dirty="0" smtClean="0">
                <a:solidFill>
                  <a:srgbClr val="17365D"/>
                </a:solidFill>
                <a:latin typeface="Times New Roman"/>
              </a:rPr>
              <a:t/>
            </a:r>
            <a:br>
              <a:rPr lang="ar-IQ" b="0" i="0" u="none" strike="noStrike" kern="1400" baseline="0" dirty="0" smtClean="0">
                <a:solidFill>
                  <a:srgbClr val="17365D"/>
                </a:solidFill>
                <a:latin typeface="Times New Roman"/>
              </a:rPr>
            </a:br>
            <a:r>
              <a:rPr lang="ar-IQ" kern="1400" dirty="0">
                <a:solidFill>
                  <a:srgbClr val="17365D"/>
                </a:solidFill>
                <a:latin typeface="Times New Roman"/>
              </a:rPr>
              <a:t/>
            </a:r>
            <a:br>
              <a:rPr lang="ar-IQ" kern="1400" dirty="0">
                <a:solidFill>
                  <a:srgbClr val="17365D"/>
                </a:solidFill>
                <a:latin typeface="Times New Roman"/>
              </a:rPr>
            </a:br>
            <a:r>
              <a:rPr lang="ar-IQ" kern="1400" dirty="0" smtClean="0">
                <a:solidFill>
                  <a:srgbClr val="17365D"/>
                </a:solidFill>
                <a:latin typeface="Times New Roman"/>
              </a:rPr>
              <a:t/>
            </a:r>
            <a:br>
              <a:rPr lang="ar-IQ" kern="1400" dirty="0" smtClean="0">
                <a:solidFill>
                  <a:srgbClr val="17365D"/>
                </a:solidFill>
                <a:latin typeface="Times New Roman"/>
              </a:rPr>
            </a:br>
            <a:r>
              <a:rPr lang="ar-IQ" kern="1400" dirty="0">
                <a:solidFill>
                  <a:srgbClr val="17365D"/>
                </a:solidFill>
                <a:latin typeface="Times New Roman"/>
              </a:rPr>
              <a:t/>
            </a:r>
            <a:br>
              <a:rPr lang="ar-IQ" kern="1400" dirty="0">
                <a:solidFill>
                  <a:srgbClr val="17365D"/>
                </a:solidFill>
                <a:latin typeface="Times New Roman"/>
              </a:rPr>
            </a:br>
            <a:r>
              <a:rPr lang="ar-IQ" kern="1400" dirty="0" smtClean="0">
                <a:solidFill>
                  <a:srgbClr val="17365D"/>
                </a:solidFill>
                <a:latin typeface="Times New Roman"/>
              </a:rPr>
              <a:t/>
            </a:r>
            <a:br>
              <a:rPr lang="ar-IQ" kern="1400" dirty="0" smtClean="0">
                <a:solidFill>
                  <a:srgbClr val="17365D"/>
                </a:solidFill>
                <a:latin typeface="Times New Roman"/>
              </a:rPr>
            </a:br>
            <a:r>
              <a:rPr lang="ar-IQ" kern="1400" dirty="0">
                <a:solidFill>
                  <a:srgbClr val="17365D"/>
                </a:solidFill>
                <a:latin typeface="Times New Roman"/>
              </a:rPr>
              <a:t/>
            </a:r>
            <a:br>
              <a:rPr lang="ar-IQ" kern="1400" dirty="0">
                <a:solidFill>
                  <a:srgbClr val="17365D"/>
                </a:solidFill>
                <a:latin typeface="Times New Roman"/>
              </a:rPr>
            </a:br>
            <a:r>
              <a:rPr lang="ar-IQ" kern="1400" dirty="0" smtClean="0">
                <a:solidFill>
                  <a:srgbClr val="17365D"/>
                </a:solidFill>
                <a:latin typeface="Times New Roman"/>
              </a:rPr>
              <a:t/>
            </a:r>
            <a:br>
              <a:rPr lang="ar-IQ" kern="1400" dirty="0" smtClean="0">
                <a:solidFill>
                  <a:srgbClr val="17365D"/>
                </a:solidFill>
                <a:latin typeface="Times New Roman"/>
              </a:rPr>
            </a:br>
            <a:r>
              <a:rPr lang="ar-IQ" b="0" i="0" u="none" strike="noStrike" kern="1400" baseline="0" dirty="0" smtClean="0">
                <a:solidFill>
                  <a:srgbClr val="17365D"/>
                </a:solidFill>
                <a:latin typeface="Times New Roman"/>
                <a:cs typeface="Times New Roman"/>
              </a:rPr>
              <a:t>الصحة المدرسية هي جزء صغير من برنامج الصحة العامة الذي لابد من توفيره داخل جميع </a:t>
            </a:r>
            <a:br>
              <a:rPr lang="ar-IQ" b="0" i="0" u="none" strike="noStrike" kern="1400" baseline="0" dirty="0" smtClean="0">
                <a:solidFill>
                  <a:srgbClr val="17365D"/>
                </a:solidFill>
                <a:latin typeface="Times New Roman"/>
                <a:cs typeface="Times New Roman"/>
              </a:rPr>
            </a:br>
            <a:r>
              <a:rPr lang="ar-IQ" b="0" i="0" u="none" strike="noStrike" kern="1400" baseline="0" dirty="0" smtClean="0">
                <a:solidFill>
                  <a:srgbClr val="17365D"/>
                </a:solidFill>
                <a:latin typeface="Times New Roman"/>
                <a:cs typeface="Times New Roman"/>
              </a:rPr>
              <a:t>المدارس عملا على رفع المستوى الصحي داخل المدارس لجميع الطلاب ويتم خلال مفهوم الصحة المدرسية التعاون بين كل من المدرسة والمنزل من أجل الارتقاء بصحة الأطفال والبيئة المحيطة بهم وبالطبع فإن للصحة اهمية كبرى فلا عقل سليم بدون صحة جيدة للطفل.</a:t>
            </a:r>
          </a:p>
        </p:txBody>
      </p:sp>
      <p:sp>
        <p:nvSpPr>
          <p:cNvPr id="3" name="عنصر نائب للنص 2"/>
          <p:cNvSpPr>
            <a:spLocks noGrp="1"/>
          </p:cNvSpPr>
          <p:nvPr>
            <p:ph type="body" idx="1"/>
          </p:nvPr>
        </p:nvSpPr>
        <p:spPr/>
        <p:txBody>
          <a:bodyPr/>
          <a:lstStyle/>
          <a:p>
            <a:endParaRPr lang="ar-IQ" dirty="0"/>
          </a:p>
        </p:txBody>
      </p:sp>
    </p:spTree>
    <p:extLst>
      <p:ext uri="{BB962C8B-B14F-4D97-AF65-F5344CB8AC3E}">
        <p14:creationId xmlns:p14="http://schemas.microsoft.com/office/powerpoint/2010/main" val="1939391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R="0" rtl="1"/>
            <a:r>
              <a:rPr lang="ar-IQ" b="1" i="0" u="none" strike="noStrike" baseline="0" smtClean="0">
                <a:solidFill>
                  <a:srgbClr val="365F91"/>
                </a:solidFill>
                <a:latin typeface="Times New Roman"/>
                <a:cs typeface="Times New Roman"/>
              </a:rPr>
              <a:t>أهداف برنامج الصحة المدرسية :</a:t>
            </a:r>
          </a:p>
        </p:txBody>
      </p:sp>
      <p:sp>
        <p:nvSpPr>
          <p:cNvPr id="3" name="عنصر نائب للنص 2"/>
          <p:cNvSpPr>
            <a:spLocks noGrp="1"/>
          </p:cNvSpPr>
          <p:nvPr>
            <p:ph type="body" idx="1"/>
          </p:nvPr>
        </p:nvSpPr>
        <p:spPr/>
        <p:txBody>
          <a:bodyPr/>
          <a:lstStyle/>
          <a:p>
            <a:endParaRPr lang="ar-IQ"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5163" y="2054225"/>
            <a:ext cx="5273675" cy="2755900"/>
          </a:xfrm>
          <a:prstGeom prst="rect">
            <a:avLst/>
          </a:prstGeom>
          <a:ln w="2286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882125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IQ" b="1" i="0" u="none" strike="noStrike" baseline="0" smtClean="0">
                <a:solidFill>
                  <a:srgbClr val="365F91"/>
                </a:solidFill>
                <a:latin typeface="Times New Roman"/>
              </a:rPr>
              <a:t>1- </a:t>
            </a:r>
            <a:r>
              <a:rPr lang="ar-IQ" b="1" i="0" u="none" strike="noStrike" baseline="0" smtClean="0">
                <a:solidFill>
                  <a:srgbClr val="365F91"/>
                </a:solidFill>
                <a:latin typeface="Times New Roman"/>
                <a:cs typeface="Times New Roman"/>
              </a:rPr>
              <a:t>العمل على تحديد الأولويات الخاصة بالمشاكل الصحية التي توجد داخل المجتمع المدرسي.</a:t>
            </a:r>
          </a:p>
        </p:txBody>
      </p:sp>
      <p:sp>
        <p:nvSpPr>
          <p:cNvPr id="3" name="عنصر نائب للنص 2"/>
          <p:cNvSpPr>
            <a:spLocks noGrp="1"/>
          </p:cNvSpPr>
          <p:nvPr>
            <p:ph type="body" idx="1"/>
          </p:nvPr>
        </p:nvSpPr>
        <p:spPr/>
        <p:txBody>
          <a:bodyPr/>
          <a:lstStyle/>
          <a:p>
            <a:endParaRPr lang="ar-IQ"/>
          </a:p>
        </p:txBody>
      </p:sp>
    </p:spTree>
    <p:extLst>
      <p:ext uri="{BB962C8B-B14F-4D97-AF65-F5344CB8AC3E}">
        <p14:creationId xmlns:p14="http://schemas.microsoft.com/office/powerpoint/2010/main" val="683802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IQ" b="1" i="0" u="none" strike="noStrike" baseline="0" smtClean="0">
                <a:solidFill>
                  <a:srgbClr val="365F91"/>
                </a:solidFill>
                <a:latin typeface="Times New Roman"/>
              </a:rPr>
              <a:t>2- </a:t>
            </a:r>
            <a:r>
              <a:rPr lang="ar-IQ" b="1" i="0" u="none" strike="noStrike" baseline="0" smtClean="0">
                <a:solidFill>
                  <a:srgbClr val="365F91"/>
                </a:solidFill>
                <a:latin typeface="Times New Roman"/>
                <a:cs typeface="Times New Roman"/>
              </a:rPr>
              <a:t>العمل على تدريب التربويين على الكشف المبكر عن بعض الأمراض التي من الممكن أن تصيب الطلاب.</a:t>
            </a:r>
          </a:p>
        </p:txBody>
      </p:sp>
      <p:sp>
        <p:nvSpPr>
          <p:cNvPr id="3" name="عنصر نائب للنص 2"/>
          <p:cNvSpPr>
            <a:spLocks noGrp="1"/>
          </p:cNvSpPr>
          <p:nvPr>
            <p:ph type="body" idx="1"/>
          </p:nvPr>
        </p:nvSpPr>
        <p:spPr/>
        <p:txBody>
          <a:bodyPr/>
          <a:lstStyle/>
          <a:p>
            <a:endParaRPr lang="ar-IQ"/>
          </a:p>
        </p:txBody>
      </p:sp>
    </p:spTree>
    <p:extLst>
      <p:ext uri="{BB962C8B-B14F-4D97-AF65-F5344CB8AC3E}">
        <p14:creationId xmlns:p14="http://schemas.microsoft.com/office/powerpoint/2010/main" val="3936576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IQ" b="1" i="0" u="none" strike="noStrike" baseline="0" smtClean="0">
                <a:solidFill>
                  <a:srgbClr val="365F91"/>
                </a:solidFill>
                <a:latin typeface="Times New Roman"/>
              </a:rPr>
              <a:t>3- </a:t>
            </a:r>
            <a:r>
              <a:rPr lang="ar-IQ" b="1" i="0" u="none" strike="noStrike" baseline="0" smtClean="0">
                <a:solidFill>
                  <a:srgbClr val="365F91"/>
                </a:solidFill>
                <a:latin typeface="Times New Roman"/>
                <a:cs typeface="Times New Roman"/>
              </a:rPr>
              <a:t>العمل على تعديل السلوك الصحي الخاطئ للاطفال والكادر المدرسي بأكمله.</a:t>
            </a:r>
          </a:p>
        </p:txBody>
      </p:sp>
      <p:sp>
        <p:nvSpPr>
          <p:cNvPr id="3" name="عنصر نائب للنص 2"/>
          <p:cNvSpPr>
            <a:spLocks noGrp="1"/>
          </p:cNvSpPr>
          <p:nvPr>
            <p:ph type="body" idx="1"/>
          </p:nvPr>
        </p:nvSpPr>
        <p:spPr/>
        <p:txBody>
          <a:bodyPr/>
          <a:lstStyle/>
          <a:p>
            <a:endParaRPr lang="ar-IQ"/>
          </a:p>
        </p:txBody>
      </p:sp>
    </p:spTree>
    <p:extLst>
      <p:ext uri="{BB962C8B-B14F-4D97-AF65-F5344CB8AC3E}">
        <p14:creationId xmlns:p14="http://schemas.microsoft.com/office/powerpoint/2010/main" val="3117183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IQ" b="1" i="0" u="none" strike="noStrike" baseline="0" smtClean="0">
                <a:solidFill>
                  <a:srgbClr val="365F91"/>
                </a:solidFill>
                <a:latin typeface="Times New Roman"/>
              </a:rPr>
              <a:t>4- </a:t>
            </a:r>
            <a:r>
              <a:rPr lang="ar-IQ" b="1" i="0" u="none" strike="noStrike" baseline="0" smtClean="0">
                <a:solidFill>
                  <a:srgbClr val="365F91"/>
                </a:solidFill>
                <a:latin typeface="Times New Roman"/>
                <a:cs typeface="Times New Roman"/>
              </a:rPr>
              <a:t>العمل على التعاون بين كل من التربويين والمهتمين بالصحة المدرسية من أجل الاهتمام بصحة الأطفال.</a:t>
            </a:r>
          </a:p>
        </p:txBody>
      </p:sp>
      <p:sp>
        <p:nvSpPr>
          <p:cNvPr id="3" name="عنصر نائب للنص 2"/>
          <p:cNvSpPr>
            <a:spLocks noGrp="1"/>
          </p:cNvSpPr>
          <p:nvPr>
            <p:ph type="body" idx="1"/>
          </p:nvPr>
        </p:nvSpPr>
        <p:spPr/>
        <p:txBody>
          <a:bodyPr/>
          <a:lstStyle/>
          <a:p>
            <a:endParaRPr lang="ar-IQ"/>
          </a:p>
        </p:txBody>
      </p:sp>
    </p:spTree>
    <p:extLst>
      <p:ext uri="{BB962C8B-B14F-4D97-AF65-F5344CB8AC3E}">
        <p14:creationId xmlns:p14="http://schemas.microsoft.com/office/powerpoint/2010/main" val="3763909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IQ" b="1" i="0" u="none" strike="noStrike" baseline="0" smtClean="0">
                <a:solidFill>
                  <a:srgbClr val="365F91"/>
                </a:solidFill>
                <a:latin typeface="Times New Roman"/>
              </a:rPr>
              <a:t>5- </a:t>
            </a:r>
            <a:r>
              <a:rPr lang="ar-IQ" b="1" i="0" u="none" strike="noStrike" baseline="0" smtClean="0">
                <a:solidFill>
                  <a:srgbClr val="365F91"/>
                </a:solidFill>
                <a:latin typeface="Times New Roman"/>
                <a:cs typeface="Times New Roman"/>
              </a:rPr>
              <a:t>العمل على توفير كافة الخدمات الصحية الهامة للتلاميذ داخل المدرسة.</a:t>
            </a:r>
          </a:p>
        </p:txBody>
      </p:sp>
      <p:sp>
        <p:nvSpPr>
          <p:cNvPr id="3" name="عنصر نائب للنص 2"/>
          <p:cNvSpPr>
            <a:spLocks noGrp="1"/>
          </p:cNvSpPr>
          <p:nvPr>
            <p:ph type="body" idx="1"/>
          </p:nvPr>
        </p:nvSpPr>
        <p:spPr/>
        <p:txBody>
          <a:bodyPr/>
          <a:lstStyle/>
          <a:p>
            <a:endParaRPr lang="ar-IQ"/>
          </a:p>
        </p:txBody>
      </p:sp>
    </p:spTree>
    <p:extLst>
      <p:ext uri="{BB962C8B-B14F-4D97-AF65-F5344CB8AC3E}">
        <p14:creationId xmlns:p14="http://schemas.microsoft.com/office/powerpoint/2010/main" val="214378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R="0" rtl="1"/>
            <a:endParaRPr lang="ar-IQ" b="1" i="0" u="none" strike="noStrike" baseline="0" smtClean="0">
              <a:solidFill>
                <a:srgbClr val="365F91"/>
              </a:solidFill>
              <a:latin typeface="Times New Roman"/>
            </a:endParaRPr>
          </a:p>
        </p:txBody>
      </p:sp>
      <p:sp>
        <p:nvSpPr>
          <p:cNvPr id="3" name="عنصر نائب للنص 2"/>
          <p:cNvSpPr>
            <a:spLocks noGrp="1"/>
          </p:cNvSpPr>
          <p:nvPr>
            <p:ph type="body" idx="1"/>
          </p:nvPr>
        </p:nvSpPr>
        <p:spPr/>
        <p:txBody>
          <a:bodyPr/>
          <a:lstStyle/>
          <a:p>
            <a:endParaRPr lang="ar-IQ"/>
          </a:p>
        </p:txBody>
      </p:sp>
    </p:spTree>
    <p:extLst>
      <p:ext uri="{BB962C8B-B14F-4D97-AF65-F5344CB8AC3E}">
        <p14:creationId xmlns:p14="http://schemas.microsoft.com/office/powerpoint/2010/main" val="18042628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افر">
  <a:themeElements>
    <a:clrScheme name="واف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واف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واف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0</TotalTime>
  <Words>79</Words>
  <Application>Microsoft Office PowerPoint</Application>
  <PresentationFormat>عرض على الشاشة (3:4)‏</PresentationFormat>
  <Paragraphs>7</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وافر</vt:lpstr>
      <vt:lpstr>        الصحة المدرسية هي جزء صغير من برنامج الصحة العامة الذي لابد من توفيره داخل جميع  المدارس عملا على رفع المستوى الصحي داخل المدارس لجميع الطلاب ويتم خلال مفهوم الصحة المدرسية التعاون بين كل من المدرسة والمنزل من أجل الارتقاء بصحة الأطفال والبيئة المحيطة بهم وبالطبع فإن للصحة اهمية كبرى فلا عقل سليم بدون صحة جيدة للطفل.</vt:lpstr>
      <vt:lpstr>أهداف برنامج الصحة المدرسية :</vt:lpstr>
      <vt:lpstr>1- العمل على تحديد الأولويات الخاصة بالمشاكل الصحية التي توجد داخل المجتمع المدرسي.</vt:lpstr>
      <vt:lpstr>2- العمل على تدريب التربويين على الكشف المبكر عن بعض الأمراض التي من الممكن أن تصيب الطلاب.</vt:lpstr>
      <vt:lpstr>3- العمل على تعديل السلوك الصحي الخاطئ للاطفال والكادر المدرسي بأكمله.</vt:lpstr>
      <vt:lpstr>4- العمل على التعاون بين كل من التربويين والمهتمين بالصحة المدرسية من أجل الاهتمام بصحة الأطفال.</vt:lpstr>
      <vt:lpstr>5- العمل على توفير كافة الخدمات الصحية الهامة للتلاميذ داخل المدرسة.</vt:lpstr>
      <vt:lpstr>عرض تقديمي في PowerPoint</vt:lpstr>
    </vt:vector>
  </TitlesOfParts>
  <Company>Naim Al Hussaini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الصحة المدرسية هي جزء صغير من برنامج الصحة العامة الذي لابد من توفيره داخل جميع المدارس عملا على رفع المستوى الصحي داخل المدارس لجميع الطلاب ويتم خلال مفهوم الصحة المدرسية التعاون بين كل من المدرسة والمنزل من أجل الارتقاء بصحة الأطفال والبيئة المحيطة بهم وبالطبع فإن للصحة اهمية كبرى فلا عقل سليم بدون صحة جيدة للطفل.</dc:title>
  <dc:creator>النرجس</dc:creator>
  <cp:lastModifiedBy>النرجس</cp:lastModifiedBy>
  <cp:revision>3</cp:revision>
  <dcterms:created xsi:type="dcterms:W3CDTF">2018-12-22T09:22:56Z</dcterms:created>
  <dcterms:modified xsi:type="dcterms:W3CDTF">2020-03-07T14:57:41Z</dcterms:modified>
</cp:coreProperties>
</file>