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8" d="100"/>
          <a:sy n="48" d="100"/>
        </p:scale>
        <p:origin x="-4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862CBA0-EFA7-45DC-B9A1-C4335ABBD725}" type="datetimeFigureOut">
              <a:rPr lang="ar-IQ" smtClean="0"/>
              <a:t>15/04/1440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FBF3-0717-4E2A-BD5F-8E122685C48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CBA0-EFA7-45DC-B9A1-C4335ABBD725}" type="datetimeFigureOut">
              <a:rPr lang="ar-IQ" smtClean="0"/>
              <a:t>15/04/1440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FBF3-0717-4E2A-BD5F-8E122685C48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CBA0-EFA7-45DC-B9A1-C4335ABBD725}" type="datetimeFigureOut">
              <a:rPr lang="ar-IQ" smtClean="0"/>
              <a:t>15/04/1440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FBF3-0717-4E2A-BD5F-8E122685C48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CBA0-EFA7-45DC-B9A1-C4335ABBD725}" type="datetimeFigureOut">
              <a:rPr lang="ar-IQ" smtClean="0"/>
              <a:t>15/04/1440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FBF3-0717-4E2A-BD5F-8E122685C485}" type="slidenum">
              <a:rPr lang="ar-IQ" smtClean="0"/>
              <a:t>‹#›</a:t>
            </a:fld>
            <a:endParaRPr lang="ar-IQ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CBA0-EFA7-45DC-B9A1-C4335ABBD725}" type="datetimeFigureOut">
              <a:rPr lang="ar-IQ" smtClean="0"/>
              <a:t>15/04/1440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FBF3-0717-4E2A-BD5F-8E122685C485}" type="slidenum">
              <a:rPr lang="ar-IQ" smtClean="0"/>
              <a:t>‹#›</a:t>
            </a:fld>
            <a:endParaRPr lang="ar-IQ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CBA0-EFA7-45DC-B9A1-C4335ABBD725}" type="datetimeFigureOut">
              <a:rPr lang="ar-IQ" smtClean="0"/>
              <a:t>15/04/1440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FBF3-0717-4E2A-BD5F-8E122685C485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CBA0-EFA7-45DC-B9A1-C4335ABBD725}" type="datetimeFigureOut">
              <a:rPr lang="ar-IQ" smtClean="0"/>
              <a:t>15/04/1440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FBF3-0717-4E2A-BD5F-8E122685C48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CBA0-EFA7-45DC-B9A1-C4335ABBD725}" type="datetimeFigureOut">
              <a:rPr lang="ar-IQ" smtClean="0"/>
              <a:t>15/04/1440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FBF3-0717-4E2A-BD5F-8E122685C485}" type="slidenum">
              <a:rPr lang="ar-IQ" smtClean="0"/>
              <a:t>‹#›</a:t>
            </a:fld>
            <a:endParaRPr lang="ar-IQ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CBA0-EFA7-45DC-B9A1-C4335ABBD725}" type="datetimeFigureOut">
              <a:rPr lang="ar-IQ" smtClean="0"/>
              <a:t>15/04/1440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FBF3-0717-4E2A-BD5F-8E122685C48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CBA0-EFA7-45DC-B9A1-C4335ABBD725}" type="datetimeFigureOut">
              <a:rPr lang="ar-IQ" smtClean="0"/>
              <a:t>15/04/1440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FBF3-0717-4E2A-BD5F-8E122685C485}" type="slidenum">
              <a:rPr lang="ar-IQ" smtClean="0"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CBA0-EFA7-45DC-B9A1-C4335ABBD725}" type="datetimeFigureOut">
              <a:rPr lang="ar-IQ" smtClean="0"/>
              <a:t>15/04/1440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FBF3-0717-4E2A-BD5F-8E122685C48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862CBA0-EFA7-45DC-B9A1-C4335ABBD725}" type="datetimeFigureOut">
              <a:rPr lang="ar-IQ" smtClean="0"/>
              <a:t>15/04/1440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A77FBF3-0717-4E2A-BD5F-8E122685C485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/>
              <a:t>مبررات الاهتمام ببرامج الصحة المدرسية :- 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57370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مستطيل 3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IQ" dirty="0" smtClean="0"/>
              <a:t>)  الصحة المدرسية واسعة الاهتمامات وتتناول موضوعات كبيرة وواسعة ومتشبعة مما يدعو إلى برمجة هذه الاهتمامات في برامج محددة الأطر والأهداف . </a:t>
            </a:r>
          </a:p>
          <a:p>
            <a:r>
              <a:rPr lang="ar-IQ" dirty="0" smtClean="0"/>
              <a:t>2)    مفهوم برامج الصحة المدرسية مفهوم مرن يمكن من خلاله معالجة شتى المشكلات التي تثبت أولوياتها من بين الاهتمامات الصحية 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225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ar-IQ" dirty="0" smtClean="0"/>
              <a:t>3)    إن من الضروري برمجة الأفكار وبلورتها والتخطيط جيداً ليسهل تبنيها وتسويقها . </a:t>
            </a:r>
          </a:p>
          <a:p>
            <a:r>
              <a:rPr lang="ar-IQ" dirty="0" smtClean="0"/>
              <a:t>4)  يمكن اللجوء إلى برامج الصحة المدرسية كمرحلة انتقالية لتحول الخدمات الصحية المدرسية من نمطها العلاجي السائد إلى نمط وقائي منشود ، فنجاح برنامج ما من برامج الصحة المدرسية يمهد لتغيير السياسات المعمول بها بطريقة علمية . </a:t>
            </a:r>
          </a:p>
          <a:p>
            <a:r>
              <a:rPr lang="ar-IQ" dirty="0" smtClean="0"/>
              <a:t>5)  أسر الطلاب ومنسوبو  الأسرة التربوية في حاجة ماسة للتدريب والتعريف بالصحة المدرسية ، ويتحقق ذلك من خلال مشاركتهم في أحد برامجها ، مما يؤدي إلى جذب انتباههم واستقطاب اهتمامهم . 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4951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المكونات الثمانية للصحة المدرسية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أولا : التربية الصحية *تعنى مجموعة الأنشطة التي تقدم بطريقة مدروسة في إطار واضح بهدف تغيير ثلاث جوانب في الفئة المستهدفة </a:t>
            </a:r>
          </a:p>
          <a:p>
            <a:r>
              <a:rPr lang="ar-IQ" dirty="0" smtClean="0"/>
              <a:t> ( المعرفة – الاتجاه – السلوك ). 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8656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* مواصفات التربية الصحية المثالية :</a:t>
            </a:r>
          </a:p>
          <a:p>
            <a:r>
              <a:rPr lang="ar-IQ" dirty="0" smtClean="0"/>
              <a:t>أ- تركز على :</a:t>
            </a:r>
          </a:p>
          <a:p>
            <a:r>
              <a:rPr lang="ar-IQ" dirty="0" smtClean="0"/>
              <a:t> . الظروف والسلوكيات التي تعزز الصحة، والتي تعيق الصحة  </a:t>
            </a:r>
          </a:p>
          <a:p>
            <a:r>
              <a:rPr lang="ar-IQ" dirty="0" smtClean="0"/>
              <a:t>. المهارات اللازمة لتطوير السلوك الصحي ، وإيجاد مناخ معزز للصحة </a:t>
            </a:r>
          </a:p>
          <a:p>
            <a:r>
              <a:rPr lang="ar-IQ" dirty="0" smtClean="0"/>
              <a:t>. المعرفة والاستعداد والمعتقدات  والقيم المرتبطة بالسلوك الصحي وتدعيمه .</a:t>
            </a:r>
          </a:p>
          <a:p>
            <a:r>
              <a:rPr lang="ar-IQ" dirty="0" smtClean="0"/>
              <a:t>. تقديم القدوة في ممارسة المهارات والسلوكيات الصحية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7551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	ب-تكون شاملة ، بمعنى أنها :</a:t>
            </a:r>
          </a:p>
          <a:p>
            <a:r>
              <a:rPr lang="ar-IQ" dirty="0" smtClean="0"/>
              <a:t>. تنظر إلى الصحة من منظور شامل (  الصحة كما عرفتها منظمة الصحة العالمية  )</a:t>
            </a:r>
          </a:p>
          <a:p>
            <a:r>
              <a:rPr lang="ar-IQ" dirty="0" smtClean="0"/>
              <a:t>. تستغل كل الإمكانات المتاحة للتثقيف الصحي ( رسمية وغير رسمية ، تقليدية وغير تقليدية ) </a:t>
            </a:r>
          </a:p>
          <a:p>
            <a:r>
              <a:rPr lang="ar-IQ" dirty="0" smtClean="0"/>
              <a:t>. تحرص على تناغم الرسائل الصيحة 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34192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مستطيل 3"/>
          <p:cNvSpPr/>
          <p:nvPr/>
        </p:nvSpPr>
        <p:spPr>
          <a:xfrm>
            <a:off x="1691680" y="2996951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IQ" sz="2800" dirty="0" smtClean="0"/>
              <a:t>تمكن الطلاب من تحسين الظروف بما يدعم الصحة المدرسية </a:t>
            </a:r>
          </a:p>
          <a:p>
            <a:r>
              <a:rPr lang="ar-IQ" sz="2800" dirty="0" smtClean="0"/>
              <a:t>. تنشط التفاعل بين المدرسة والمجتمع والأسرة والخدمات الصحية المحلية </a:t>
            </a:r>
          </a:p>
          <a:p>
            <a:r>
              <a:rPr lang="ar-IQ" sz="2800" dirty="0" smtClean="0"/>
              <a:t>. تعمل على تحسين البيئة المدرسية والحفاظ عليها</a:t>
            </a:r>
            <a:r>
              <a:rPr lang="ar-IQ" dirty="0" smtClean="0"/>
              <a:t>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126144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- تكون أكثر فاعلية إذا : </a:t>
            </a:r>
          </a:p>
          <a:p>
            <a:r>
              <a:rPr lang="ar-IQ" dirty="0" smtClean="0"/>
              <a:t>. أجريت في بيئة داعمة </a:t>
            </a:r>
          </a:p>
          <a:p>
            <a:r>
              <a:rPr lang="ar-IQ" dirty="0" smtClean="0"/>
              <a:t>. كانت متناغمة مع الظروف البيئية والاجتماعية والثقافية للفئة المستهدفة </a:t>
            </a:r>
          </a:p>
          <a:p>
            <a:r>
              <a:rPr lang="ar-IQ" dirty="0" smtClean="0"/>
              <a:t>. أشركت الطلاب والمعلمين والآباء في تحمل مسؤولياتهم تجاه صحتهم وصحة أسرهم والمجتمعات التي يعيشون فيها </a:t>
            </a:r>
          </a:p>
          <a:p>
            <a:r>
              <a:rPr lang="ar-IQ" dirty="0" smtClean="0"/>
              <a:t>. حرصت على مخاطبة الجيل الجديد الذي لم يدخل المدارس بعد</a:t>
            </a:r>
          </a:p>
          <a:p>
            <a:endParaRPr lang="ar-IQ" dirty="0" smtClean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17864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ن الخياطه الرفيعة">
  <a:themeElements>
    <a:clrScheme name="فن الخياطه الرفيعة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ربطة عنق سوداء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فن الخياطه الرفيعة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</TotalTime>
  <Words>293</Words>
  <Application>Microsoft Office PowerPoint</Application>
  <PresentationFormat>عرض على الشاشة (3:4)‏</PresentationFormat>
  <Paragraphs>27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فن الخياطه الرفيعة</vt:lpstr>
      <vt:lpstr>مبررات الاهتمام ببرامج الصحة المدرسية :- </vt:lpstr>
      <vt:lpstr>عرض تقديمي في PowerPoint</vt:lpstr>
      <vt:lpstr>عرض تقديمي في PowerPoint</vt:lpstr>
      <vt:lpstr>المكونات الثمانية للصحة المدرسية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مبررات الاهتمام ببرامج الصحة المدرسية :- </dc:title>
  <dc:creator>النرجس</dc:creator>
  <cp:lastModifiedBy>النرجس</cp:lastModifiedBy>
  <cp:revision>1</cp:revision>
  <dcterms:created xsi:type="dcterms:W3CDTF">2018-12-23T19:32:43Z</dcterms:created>
  <dcterms:modified xsi:type="dcterms:W3CDTF">2018-12-23T19:40:35Z</dcterms:modified>
</cp:coreProperties>
</file>