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68" r:id="rId1"/>
  </p:sldMasterIdLst>
  <p:sldIdLst>
    <p:sldId id="256" r:id="rId2"/>
    <p:sldId id="257" r:id="rId3"/>
    <p:sldId id="258" r:id="rId4"/>
    <p:sldId id="259" r:id="rId5"/>
    <p:sldId id="260" r:id="rId6"/>
    <p:sldId id="270" r:id="rId7"/>
    <p:sldId id="261" r:id="rId8"/>
    <p:sldId id="263" r:id="rId9"/>
    <p:sldId id="266" r:id="rId10"/>
    <p:sldId id="269" r:id="rId11"/>
    <p:sldId id="267" r:id="rId12"/>
    <p:sldId id="268" r:id="rId1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29" autoAdjust="0"/>
    <p:restoredTop sz="94660"/>
  </p:normalViewPr>
  <p:slideViewPr>
    <p:cSldViewPr snapToGrid="0">
      <p:cViewPr varScale="1">
        <p:scale>
          <a:sx n="85" d="100"/>
          <a:sy n="85" d="100"/>
        </p:scale>
        <p:origin x="138"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2">
        <a:schemeClr val="bg2"/>
      </p:bgRef>
    </p:bg>
    <p:spTree>
      <p:nvGrpSpPr>
        <p:cNvPr id="1" name=""/>
        <p:cNvGrpSpPr/>
        <p:nvPr/>
      </p:nvGrpSpPr>
      <p:grpSpPr>
        <a:xfrm>
          <a:off x="0" y="0"/>
          <a:ext cx="0" cy="0"/>
          <a:chOff x="0" y="0"/>
          <a:chExt cx="0" cy="0"/>
        </a:xfrm>
      </p:grpSpPr>
      <p:sp>
        <p:nvSpPr>
          <p:cNvPr id="16" name="Rectangle 15"/>
          <p:cNvSpPr/>
          <p:nvPr/>
        </p:nvSpPr>
        <p:spPr>
          <a:xfrm>
            <a:off x="0" y="0"/>
            <a:ext cx="12192000" cy="6858000"/>
          </a:xfrm>
          <a:prstGeom prst="rect">
            <a:avLst/>
          </a:prstGeom>
          <a:blipFill dpi="0" rotWithShape="1">
            <a:blip r:embed="rId2">
              <a:alphaModFix amt="45000"/>
              <a:duotone>
                <a:schemeClr val="accent1">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1"/>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الفرعي للشكل الرئيسي</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chemeClr val="tx1"/>
                </a:solidFill>
                <a:latin typeface="+mn-lt"/>
              </a:defRPr>
            </a:lvl1pPr>
          </a:lstStyle>
          <a:p>
            <a:fld id="{DDA51639-B2D6-4652-B8C3-1B4C224A7BAF}" type="datetimeFigureOut">
              <a:rPr lang="en-US" dirty="0"/>
              <a:t>10/6/2024</a:t>
            </a:fld>
            <a:endParaRPr lang="en-US" dirty="0"/>
          </a:p>
        </p:txBody>
      </p:sp>
      <p:sp>
        <p:nvSpPr>
          <p:cNvPr id="21" name="Footer Placeholder 20"/>
          <p:cNvSpPr>
            <a:spLocks noGrp="1"/>
          </p:cNvSpPr>
          <p:nvPr>
            <p:ph type="ftr" sz="quarter" idx="11"/>
          </p:nvPr>
        </p:nvSpPr>
        <p:spPr>
          <a:xfrm>
            <a:off x="1453896" y="521106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dirty="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D11A6AA8-A04B-4104-9AE2-BD48D340E27F}"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ar-SA"/>
              <a:t>انقر لتحرير نمط عنوان الشكل الرئيسي</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10"/>
          </p:nvPr>
        </p:nvSpPr>
        <p:spPr/>
        <p:txBody>
          <a:bodyPr/>
          <a:lstStyle/>
          <a:p>
            <a:fld id="{B4E0BF79-FAC6-4A96-8DE1-F7B82E2E1652}" type="datetimeFigureOut">
              <a:rPr lang="en-US" dirty="0"/>
              <a:t>10/6/2024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idx="1"/>
          </p:nvPr>
        </p:nvSpPr>
        <p:spPr/>
        <p:txBody>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82FF5DD9-2C52-442D-92E2-8072C0C3D7CD}"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2">
        <a:schemeClr val="bg2"/>
      </p:bgRef>
    </p:bg>
    <p:spTree>
      <p:nvGrpSpPr>
        <p:cNvPr id="1" name=""/>
        <p:cNvGrpSpPr/>
        <p:nvPr/>
      </p:nvGrpSpPr>
      <p:grpSpPr>
        <a:xfrm>
          <a:off x="0" y="0"/>
          <a:ext cx="0" cy="0"/>
          <a:chOff x="0" y="0"/>
          <a:chExt cx="0" cy="0"/>
        </a:xfrm>
      </p:grpSpPr>
      <p:sp>
        <p:nvSpPr>
          <p:cNvPr id="22" name="Rectangle 21"/>
          <p:cNvSpPr/>
          <p:nvPr/>
        </p:nvSpPr>
        <p:spPr>
          <a:xfrm>
            <a:off x="0" y="0"/>
            <a:ext cx="12192000" cy="6858000"/>
          </a:xfrm>
          <a:prstGeom prst="rect">
            <a:avLst/>
          </a:prstGeom>
          <a:blipFill dpi="0" rotWithShape="1">
            <a:blip r:embed="rId2">
              <a:alphaModFix amt="45000"/>
              <a:duotone>
                <a:schemeClr val="accent2">
                  <a:shade val="45000"/>
                  <a:satMod val="135000"/>
                </a:schemeClr>
                <a:prstClr val="white"/>
              </a:duotone>
            </a:blip>
            <a:srcRect/>
            <a:tile tx="-44450" ty="38100" sx="85000" sy="85000" flip="none"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0"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defRPr sz="1600">
                <a:solidFill>
                  <a:schemeClr val="tx1"/>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a:t>انقر لتحرير أنماط نص الشكل الرئيسي</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chemeClr val="tx1"/>
                </a:solidFill>
                <a:latin typeface="+mn-lt"/>
                <a:ea typeface="+mn-ea"/>
                <a:cs typeface="+mn-cs"/>
              </a:defRPr>
            </a:lvl1pPr>
          </a:lstStyle>
          <a:p>
            <a:fld id="{C44961B7-6B89-48AB-966F-622E2788EECC}" type="datetimeFigureOut">
              <a:rPr lang="en-US" dirty="0"/>
              <a:t>10/6/2024</a:t>
            </a:fld>
            <a:endParaRPr lang="en-US" dirty="0"/>
          </a:p>
        </p:txBody>
      </p:sp>
      <p:sp>
        <p:nvSpPr>
          <p:cNvPr id="5" name="Footer Placeholder 4"/>
          <p:cNvSpPr>
            <a:spLocks noGrp="1"/>
          </p:cNvSpPr>
          <p:nvPr>
            <p:ph type="ftr" sz="quarter" idx="11"/>
          </p:nvPr>
        </p:nvSpPr>
        <p:spPr>
          <a:xfrm>
            <a:off x="1453553" y="521106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1060"/>
            <a:ext cx="2112264" cy="228600"/>
          </a:xfrm>
        </p:spPr>
        <p:txBody>
          <a:bodyPr/>
          <a:lstStyle/>
          <a:p>
            <a:fld id="{4FAB73BC-B049-4115-A692-8D63A059BFB8}" type="slidenum">
              <a:rPr lang="en-US" dirty="0"/>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ان">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ar-SA"/>
              <a:t>انقر لتحرير نمط عنوان الشكل الرئيسي</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Date Placeholder 4"/>
          <p:cNvSpPr>
            <a:spLocks noGrp="1"/>
          </p:cNvSpPr>
          <p:nvPr>
            <p:ph type="dt" sz="half" idx="10"/>
          </p:nvPr>
        </p:nvSpPr>
        <p:spPr/>
        <p:txBody>
          <a:bodyPr/>
          <a:lstStyle/>
          <a:p>
            <a:fld id="{DBD3D6FB-79CC-4683-A046-BBE785BA1BED}" type="datetimeFigureOut">
              <a:rPr lang="en-US" dirty="0"/>
              <a:t>10/6/2024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900" b="0">
                <a:solidFill>
                  <a:schemeClr val="tx2"/>
                </a:solidFill>
                <a:latin typeface="+mn-lt"/>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900" b="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انقر لتحرير أنماط نص الشكل الرئيسي</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7" name="Date Placeholder 6"/>
          <p:cNvSpPr>
            <a:spLocks noGrp="1"/>
          </p:cNvSpPr>
          <p:nvPr>
            <p:ph type="dt" sz="half" idx="10"/>
          </p:nvPr>
        </p:nvSpPr>
        <p:spPr/>
        <p:txBody>
          <a:bodyPr/>
          <a:lstStyle/>
          <a:p>
            <a:fld id="{9512B3E8-48F1-4B23-8498-D8A04A81EC9C}" type="datetimeFigureOut">
              <a:rPr lang="en-US" dirty="0"/>
              <a:t>10/6/2024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a:t>انقر لتحرير نمط عنوان الشكل الرئيسي</a:t>
            </a:r>
            <a:endParaRPr lang="en-US" dirty="0"/>
          </a:p>
        </p:txBody>
      </p:sp>
      <p:sp>
        <p:nvSpPr>
          <p:cNvPr id="3" name="Date Placeholder 2"/>
          <p:cNvSpPr>
            <a:spLocks noGrp="1"/>
          </p:cNvSpPr>
          <p:nvPr>
            <p:ph type="dt" sz="half" idx="10"/>
          </p:nvPr>
        </p:nvSpPr>
        <p:spPr/>
        <p:txBody>
          <a:bodyPr/>
          <a:lstStyle/>
          <a:p>
            <a:fld id="{10B90D90-AA62-404D-A741-635B4370F9CB}" type="datetimeFigureOut">
              <a:rPr lang="en-US" dirty="0"/>
              <a:t>10/6/2024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7002E4-6836-46D1-9DBB-3C27C0DD3A89}" type="datetimeFigureOut">
              <a:rPr lang="en-US" dirty="0"/>
              <a:t>10/6/2024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مع تسمية توضيحية">
    <p:spTree>
      <p:nvGrpSpPr>
        <p:cNvPr id="1" name=""/>
        <p:cNvGrpSpPr/>
        <p:nvPr/>
      </p:nvGrpSpPr>
      <p:grpSpPr>
        <a:xfrm>
          <a:off x="0" y="0"/>
          <a:ext cx="0" cy="0"/>
          <a:chOff x="0" y="0"/>
          <a:chExt cx="0" cy="0"/>
        </a:xfrm>
      </p:grpSpPr>
      <p:sp>
        <p:nvSpPr>
          <p:cNvPr id="16" name="Rectangle 15"/>
          <p:cNvSpPr/>
          <p:nvPr/>
        </p:nvSpPr>
        <p:spPr>
          <a:xfrm>
            <a:off x="245529" y="237744"/>
            <a:ext cx="8531352"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rgbClr val="FFFFFF"/>
                </a:solidFill>
                <a:effectLst/>
                <a:latin typeface="+mj-lt"/>
                <a:ea typeface="+mn-ea"/>
                <a:cs typeface="+mn-cs"/>
              </a:defRPr>
            </a:lvl1pPr>
          </a:lstStyle>
          <a:p>
            <a:r>
              <a:rPr lang="ar-SA"/>
              <a:t>انقر لتحرير نمط عنوان الشكل الرئيسي</a:t>
            </a:r>
            <a:endParaRPr lang="en-US" dirty="0"/>
          </a:p>
        </p:txBody>
      </p:sp>
      <p:sp>
        <p:nvSpPr>
          <p:cNvPr id="3" name="Content Placeholder 2"/>
          <p:cNvSpPr>
            <a:spLocks noGrp="1"/>
          </p:cNvSpPr>
          <p:nvPr>
            <p:ph idx="1"/>
          </p:nvPr>
        </p:nvSpPr>
        <p:spPr>
          <a:xfrm>
            <a:off x="685800" y="609600"/>
            <a:ext cx="7772400" cy="53340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8" name="Date Placeholder 7"/>
          <p:cNvSpPr>
            <a:spLocks noGrp="1"/>
          </p:cNvSpPr>
          <p:nvPr>
            <p:ph type="dt" sz="half" idx="10"/>
          </p:nvPr>
        </p:nvSpPr>
        <p:spPr/>
        <p:txBody>
          <a:bodyPr/>
          <a:lstStyle/>
          <a:p>
            <a:fld id="{1CF131DD-A141-4471-BCF9-C6073EDD7E20}" type="datetimeFigureOut">
              <a:rPr lang="en-US" dirty="0"/>
              <a:t>10/6/2024</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3677" y="6223002"/>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2" name="Rectangle 11"/>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مع تسمية توضيحية">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rgbClr val="FFFFFF"/>
                </a:solidFill>
                <a:latin typeface="+mj-lt"/>
              </a:defRPr>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1">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lvl1pPr>
              <a:defRPr>
                <a:solidFill>
                  <a:srgbClr val="FFFFFF"/>
                </a:solidFill>
                <a:effectLst>
                  <a:outerShdw blurRad="12700" dist="6350" dir="2700000" algn="tl" rotWithShape="0">
                    <a:prstClr val="black">
                      <a:alpha val="40000"/>
                    </a:prstClr>
                  </a:outerShdw>
                </a:effectLst>
              </a:defRPr>
            </a:lvl1pPr>
          </a:lstStyle>
          <a:p>
            <a:fld id="{AB334A90-EB03-42F3-8859-2C2B2724C058}" type="datetimeFigureOut">
              <a:rPr lang="en-US" dirty="0"/>
              <a:t>10/6/2024</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270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74320"/>
          </a:xfrm>
        </p:spPr>
        <p:txBody>
          <a:bodyPr/>
          <a:lstStyle>
            <a:lvl1pPr>
              <a:defRPr>
                <a:solidFill>
                  <a:srgbClr val="FFFFFF"/>
                </a:solidFill>
              </a:defRPr>
            </a:lvl1pPr>
          </a:lstStyle>
          <a:p>
            <a:fld id="{4FAB73BC-B049-4115-A692-8D63A059BFB8}" type="slidenum">
              <a:rPr lang="en-US" dirty="0"/>
              <a:pPr/>
              <a:t>‹#›</a:t>
            </a:fld>
            <a:endParaRPr lang="en-US" dirty="0"/>
          </a:p>
        </p:txBody>
      </p:sp>
      <p:sp>
        <p:nvSpPr>
          <p:cNvPr id="10" name="Rectangle 9"/>
          <p:cNvSpPr/>
          <p:nvPr/>
        </p:nvSpPr>
        <p:spPr>
          <a:xfrm>
            <a:off x="9157546" y="374904"/>
            <a:ext cx="2651760" cy="6108192"/>
          </a:xfrm>
          <a:prstGeom prst="rect">
            <a:avLst/>
          </a:prstGeom>
          <a:noFill/>
          <a:ln w="6350" cap="sq">
            <a:solidFill>
              <a:srgbClr val="FFFFFF"/>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ar-SA"/>
              <a:t>انقر لتحرير نمط عنوان الشكل الرئيسي</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ar-SA"/>
              <a:t>انقر لتحرير أنماط نص الشكل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dirty="0"/>
          </a:p>
        </p:txBody>
      </p:sp>
      <p:sp>
        <p:nvSpPr>
          <p:cNvPr id="4" name="Date Placeholder 3"/>
          <p:cNvSpPr>
            <a:spLocks noGrp="1"/>
          </p:cNvSpPr>
          <p:nvPr>
            <p:ph type="dt" sz="half" idx="2"/>
          </p:nvPr>
        </p:nvSpPr>
        <p:spPr>
          <a:xfrm>
            <a:off x="274320" y="6307672"/>
            <a:ext cx="2743200" cy="274320"/>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CBC48EC7-AF6A-48D3-8284-14BACBEBDD84}" type="datetimeFigureOut">
              <a:rPr lang="en-US" dirty="0"/>
              <a:t>10/6/2024</a:t>
            </a:fld>
            <a:endParaRPr lang="en-US" dirty="0"/>
          </a:p>
        </p:txBody>
      </p:sp>
      <p:sp>
        <p:nvSpPr>
          <p:cNvPr id="5" name="Footer Placeholder 4"/>
          <p:cNvSpPr>
            <a:spLocks noGrp="1"/>
          </p:cNvSpPr>
          <p:nvPr>
            <p:ph type="ftr" sz="quarter" idx="3"/>
          </p:nvPr>
        </p:nvSpPr>
        <p:spPr>
          <a:xfrm>
            <a:off x="3489960" y="6307672"/>
            <a:ext cx="5212080" cy="274320"/>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469880" y="6307672"/>
            <a:ext cx="1463040" cy="274320"/>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1B8C37D-6344-4D03-818D-0A1058057FCB}"/>
              </a:ext>
            </a:extLst>
          </p:cNvPr>
          <p:cNvSpPr>
            <a:spLocks noGrp="1"/>
          </p:cNvSpPr>
          <p:nvPr>
            <p:ph type="ctrTitle"/>
          </p:nvPr>
        </p:nvSpPr>
        <p:spPr>
          <a:xfrm>
            <a:off x="1561708" y="1484490"/>
            <a:ext cx="9068586" cy="3197573"/>
          </a:xfrm>
        </p:spPr>
        <p:txBody>
          <a:bodyPr/>
          <a:lstStyle/>
          <a:p>
            <a:r>
              <a:rPr lang="ar-IQ" sz="5400" b="1" dirty="0"/>
              <a:t>أسباب الإصابات الرياضية</a:t>
            </a:r>
            <a:endParaRPr lang="en-US" sz="5400" b="1" dirty="0"/>
          </a:p>
        </p:txBody>
      </p:sp>
      <p:sp>
        <p:nvSpPr>
          <p:cNvPr id="3" name="عنوان فرعي 2">
            <a:extLst>
              <a:ext uri="{FF2B5EF4-FFF2-40B4-BE49-F238E27FC236}">
                <a16:creationId xmlns:a16="http://schemas.microsoft.com/office/drawing/2014/main" id="{693E3FE9-B8D8-4D0D-B918-F3B14812A12D}"/>
              </a:ext>
            </a:extLst>
          </p:cNvPr>
          <p:cNvSpPr>
            <a:spLocks noGrp="1"/>
          </p:cNvSpPr>
          <p:nvPr>
            <p:ph type="subTitle" idx="1"/>
          </p:nvPr>
        </p:nvSpPr>
        <p:spPr>
          <a:xfrm>
            <a:off x="1562100" y="3973689"/>
            <a:ext cx="9070848" cy="1399821"/>
          </a:xfrm>
        </p:spPr>
        <p:txBody>
          <a:bodyPr>
            <a:normAutofit fontScale="92500" lnSpcReduction="10000"/>
          </a:bodyPr>
          <a:lstStyle/>
          <a:p>
            <a:r>
              <a:rPr lang="ar-IQ" sz="2400" b="1" dirty="0"/>
              <a:t>المحاضرة الثانية </a:t>
            </a:r>
          </a:p>
          <a:p>
            <a:endParaRPr lang="ar-IQ" sz="2400" b="1" dirty="0"/>
          </a:p>
          <a:p>
            <a:r>
              <a:rPr lang="ar-IQ" sz="2400" b="1" dirty="0"/>
              <a:t>أ.د لينا صباح متي </a:t>
            </a:r>
          </a:p>
          <a:p>
            <a:r>
              <a:rPr lang="ar-IQ" sz="2400" b="1" dirty="0" err="1"/>
              <a:t>م.م</a:t>
            </a:r>
            <a:r>
              <a:rPr lang="ar-IQ" sz="2400" b="1" dirty="0"/>
              <a:t> رنا قيس سلطان </a:t>
            </a:r>
            <a:endParaRPr lang="en-US" sz="2400" b="1" dirty="0"/>
          </a:p>
        </p:txBody>
      </p:sp>
    </p:spTree>
    <p:extLst>
      <p:ext uri="{BB962C8B-B14F-4D97-AF65-F5344CB8AC3E}">
        <p14:creationId xmlns:p14="http://schemas.microsoft.com/office/powerpoint/2010/main" val="704101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A93ED1A5-041A-4D9D-8B75-DABC67CA7936}"/>
              </a:ext>
            </a:extLst>
          </p:cNvPr>
          <p:cNvSpPr>
            <a:spLocks noGrp="1"/>
          </p:cNvSpPr>
          <p:nvPr>
            <p:ph idx="1"/>
          </p:nvPr>
        </p:nvSpPr>
        <p:spPr>
          <a:xfrm>
            <a:off x="6590805" y="356260"/>
            <a:ext cx="5308268" cy="6234544"/>
          </a:xfrm>
        </p:spPr>
        <p:txBody>
          <a:bodyPr>
            <a:normAutofit/>
          </a:bodyPr>
          <a:lstStyle/>
          <a:p>
            <a:pPr algn="r"/>
            <a:r>
              <a:rPr lang="ar-IQ" sz="2000" b="1" dirty="0"/>
              <a:t>-الأشعة السينية.</a:t>
            </a:r>
          </a:p>
          <a:p>
            <a:pPr algn="r"/>
            <a:r>
              <a:rPr lang="ar-IQ" sz="2000" b="1" dirty="0"/>
              <a:t>-2- الأشعة الطبقية: حيث يصور الجزء المصاب بمقاطع مختلفة وبفحص مختلف مما يعطي صورة واضحة عن إصابة المنطقة، وهذه الطريقة مفيدة جدا وخاصة في منطقة العمود الفقري والجمجمة والدماغ.</a:t>
            </a:r>
          </a:p>
          <a:p>
            <a:pPr algn="r"/>
            <a:r>
              <a:rPr lang="ar-IQ" sz="2000" b="1" dirty="0"/>
              <a:t>3 – الأشعة الملونة: حيث تحقن المنطقة المصابة بسائل لا تستطيع الأشعة اختراقه مما يعطي شكل الجزء كاملا كما في تصوير الحبل الشوكي والمفاصل والأوعية الدموية.</a:t>
            </a:r>
          </a:p>
          <a:p>
            <a:pPr algn="r"/>
            <a:r>
              <a:rPr lang="ar-IQ" sz="2000" b="1" dirty="0"/>
              <a:t>4- الأمواج الصوتية: إذ يتعرض الجزء المصاب إلى أمواج فوق الصوتية مما يعكس صورة تلفزيونية يتم تحليلها من قبل الطبيب المختص وتستخدم هذه لطريقة عادة لتصوير الأعضاء البطنية والحوضية.</a:t>
            </a:r>
          </a:p>
          <a:p>
            <a:pPr algn="r"/>
            <a:endParaRPr lang="en-US" sz="2000" b="1" dirty="0"/>
          </a:p>
        </p:txBody>
      </p:sp>
      <p:pic>
        <p:nvPicPr>
          <p:cNvPr id="5" name="صورة 4">
            <a:extLst>
              <a:ext uri="{FF2B5EF4-FFF2-40B4-BE49-F238E27FC236}">
                <a16:creationId xmlns:a16="http://schemas.microsoft.com/office/drawing/2014/main" id="{58D1A83C-301E-4D5A-B362-27BB085C1738}"/>
              </a:ext>
            </a:extLst>
          </p:cNvPr>
          <p:cNvPicPr>
            <a:picLocks noChangeAspect="1"/>
          </p:cNvPicPr>
          <p:nvPr/>
        </p:nvPicPr>
        <p:blipFill>
          <a:blip r:embed="rId2"/>
          <a:stretch>
            <a:fillRect/>
          </a:stretch>
        </p:blipFill>
        <p:spPr>
          <a:xfrm>
            <a:off x="292927" y="311727"/>
            <a:ext cx="3471551" cy="6234545"/>
          </a:xfrm>
          <a:prstGeom prst="rect">
            <a:avLst/>
          </a:prstGeom>
        </p:spPr>
      </p:pic>
    </p:spTree>
    <p:extLst>
      <p:ext uri="{BB962C8B-B14F-4D97-AF65-F5344CB8AC3E}">
        <p14:creationId xmlns:p14="http://schemas.microsoft.com/office/powerpoint/2010/main" val="2818628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E4F34879-B42A-4686-AB33-576AE9870491}"/>
              </a:ext>
            </a:extLst>
          </p:cNvPr>
          <p:cNvSpPr>
            <a:spLocks noGrp="1"/>
          </p:cNvSpPr>
          <p:nvPr>
            <p:ph idx="1"/>
          </p:nvPr>
        </p:nvSpPr>
        <p:spPr>
          <a:xfrm>
            <a:off x="6483927" y="308757"/>
            <a:ext cx="5391397" cy="6246421"/>
          </a:xfrm>
        </p:spPr>
        <p:txBody>
          <a:bodyPr>
            <a:noAutofit/>
          </a:bodyPr>
          <a:lstStyle/>
          <a:p>
            <a:pPr algn="r"/>
            <a:r>
              <a:rPr lang="ar-IQ" sz="2000" b="1" dirty="0"/>
              <a:t>- الفحوصات الكهربائية</a:t>
            </a:r>
          </a:p>
          <a:p>
            <a:pPr algn="r"/>
            <a:r>
              <a:rPr lang="ar-IQ" sz="2000" b="1" dirty="0"/>
              <a:t>أ – تخطيط القلب الكهربائي   </a:t>
            </a:r>
            <a:endParaRPr lang="en-US" sz="2000" b="1" dirty="0"/>
          </a:p>
          <a:p>
            <a:pPr algn="r"/>
            <a:r>
              <a:rPr lang="ar-IQ" sz="2000" b="1" dirty="0"/>
              <a:t>ب-تخطيط الدماغ الكهربائي </a:t>
            </a:r>
            <a:endParaRPr lang="en-US" sz="2000" b="1" dirty="0"/>
          </a:p>
          <a:p>
            <a:pPr algn="r"/>
            <a:r>
              <a:rPr lang="ar-IQ" sz="2000" b="1" dirty="0"/>
              <a:t>ج-تخطيط العضلة الكهربائي </a:t>
            </a:r>
            <a:endParaRPr lang="en-US" sz="2000" b="1" dirty="0"/>
          </a:p>
          <a:p>
            <a:pPr algn="r"/>
            <a:r>
              <a:rPr lang="ar-IQ" sz="2000" b="1" dirty="0"/>
              <a:t>د تخطيط توصيل الأعصاب.</a:t>
            </a:r>
          </a:p>
          <a:p>
            <a:pPr marL="0" indent="0" algn="r">
              <a:buNone/>
            </a:pPr>
            <a:endParaRPr lang="ar-IQ" sz="2000" b="1" dirty="0"/>
          </a:p>
          <a:p>
            <a:pPr algn="r"/>
            <a:r>
              <a:rPr lang="ar-IQ" sz="2000" b="1" dirty="0"/>
              <a:t>6- فحوصات الجهاز </a:t>
            </a:r>
            <a:r>
              <a:rPr lang="ar-IQ" sz="2000" b="1" dirty="0" err="1"/>
              <a:t>التنفسى</a:t>
            </a:r>
            <a:r>
              <a:rPr lang="ar-IQ" sz="2000" b="1" dirty="0"/>
              <a:t> لمعرفة حجم الشهيق والزفير والحجم الحيوي والاحتياطي وغيرها.</a:t>
            </a:r>
          </a:p>
          <a:p>
            <a:pPr algn="r"/>
            <a:r>
              <a:rPr lang="ar-IQ" sz="2000" b="1" dirty="0"/>
              <a:t>7- فحص سوائل الجسم مثل معدل ترسب الدم </a:t>
            </a:r>
            <a:r>
              <a:rPr lang="ar-IQ" sz="2000" b="1" dirty="0" err="1"/>
              <a:t>والهيموكلوبين</a:t>
            </a:r>
            <a:r>
              <a:rPr lang="ar-IQ" sz="2000" b="1" dirty="0"/>
              <a:t> وعدد كريات الدم الحمراء والبيضاء وفحوصات أخرى.</a:t>
            </a:r>
          </a:p>
          <a:p>
            <a:pPr algn="r"/>
            <a:r>
              <a:rPr lang="ar-IQ" sz="2000" b="1" dirty="0"/>
              <a:t>8- التنظير الداخلي بواسطة جهاز الناظور كما في مفصل الركبة.</a:t>
            </a:r>
          </a:p>
          <a:p>
            <a:pPr algn="r"/>
            <a:endParaRPr lang="en-US" sz="2000" b="1" dirty="0"/>
          </a:p>
        </p:txBody>
      </p:sp>
      <p:pic>
        <p:nvPicPr>
          <p:cNvPr id="4" name="صورة 3">
            <a:extLst>
              <a:ext uri="{FF2B5EF4-FFF2-40B4-BE49-F238E27FC236}">
                <a16:creationId xmlns:a16="http://schemas.microsoft.com/office/drawing/2014/main" id="{A91EB598-A22B-4F53-B7F3-2EC5C8CEAED6}"/>
              </a:ext>
            </a:extLst>
          </p:cNvPr>
          <p:cNvPicPr>
            <a:picLocks noChangeAspect="1"/>
          </p:cNvPicPr>
          <p:nvPr/>
        </p:nvPicPr>
        <p:blipFill>
          <a:blip r:embed="rId2"/>
          <a:stretch>
            <a:fillRect/>
          </a:stretch>
        </p:blipFill>
        <p:spPr>
          <a:xfrm>
            <a:off x="475001" y="463039"/>
            <a:ext cx="5620999" cy="5931922"/>
          </a:xfrm>
          <a:prstGeom prst="rect">
            <a:avLst/>
          </a:prstGeom>
        </p:spPr>
      </p:pic>
    </p:spTree>
    <p:extLst>
      <p:ext uri="{BB962C8B-B14F-4D97-AF65-F5344CB8AC3E}">
        <p14:creationId xmlns:p14="http://schemas.microsoft.com/office/powerpoint/2010/main" val="19092788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CBE87E7C-EE4C-4C7C-84CB-B59DD020D2DB}"/>
              </a:ext>
            </a:extLst>
          </p:cNvPr>
          <p:cNvSpPr>
            <a:spLocks noGrp="1"/>
          </p:cNvSpPr>
          <p:nvPr>
            <p:ph idx="1"/>
          </p:nvPr>
        </p:nvSpPr>
        <p:spPr>
          <a:xfrm>
            <a:off x="6840187" y="783770"/>
            <a:ext cx="5035137" cy="5771408"/>
          </a:xfrm>
        </p:spPr>
        <p:txBody>
          <a:bodyPr>
            <a:normAutofit/>
          </a:bodyPr>
          <a:lstStyle/>
          <a:p>
            <a:pPr algn="r"/>
            <a:r>
              <a:rPr lang="ar-IQ" sz="2000" b="1" dirty="0"/>
              <a:t>المضاعفات العامة للإصابات الرياضية</a:t>
            </a:r>
          </a:p>
          <a:p>
            <a:pPr algn="r"/>
            <a:r>
              <a:rPr lang="ar-IQ" sz="2000" b="1" dirty="0"/>
              <a:t>تحدث إحدى المضاعفات الآتية </a:t>
            </a:r>
            <a:r>
              <a:rPr lang="ar-IQ" sz="2000" b="1" dirty="0" err="1"/>
              <a:t>للرياضى</a:t>
            </a:r>
            <a:r>
              <a:rPr lang="ar-IQ" sz="2000" b="1" dirty="0"/>
              <a:t> المصاب أذا لم تتم معالجته بسرعة</a:t>
            </a:r>
          </a:p>
          <a:p>
            <a:pPr algn="r"/>
            <a:r>
              <a:rPr lang="ar-IQ" sz="2000" b="1" dirty="0"/>
              <a:t>وبصورة صحيحة:</a:t>
            </a:r>
          </a:p>
          <a:p>
            <a:pPr algn="r"/>
            <a:r>
              <a:rPr lang="ar-IQ" sz="2000" b="1" dirty="0"/>
              <a:t>1 إصابات مزمنة مثل الخلع المتكرر المفصل الكتف لدى حارس المرمى في كرة القدم.</a:t>
            </a:r>
          </a:p>
          <a:p>
            <a:pPr algn="r"/>
            <a:r>
              <a:rPr lang="ar-IQ" sz="2000" b="1" dirty="0"/>
              <a:t>2 العاهات المستديمة خاصة إذا حصل خطأ في العلاج.</a:t>
            </a:r>
          </a:p>
          <a:p>
            <a:pPr algn="r"/>
            <a:r>
              <a:rPr lang="ar-IQ" sz="2000" b="1" dirty="0"/>
              <a:t>3 التشوهات التي تنتج عن ممارسة أنواع معينة من الرياضات بدون تدريبات تعويضية</a:t>
            </a:r>
          </a:p>
          <a:p>
            <a:pPr algn="r"/>
            <a:r>
              <a:rPr lang="ar-IQ" sz="2000" b="1" dirty="0"/>
              <a:t>4 قصر العمر الرياضي للاعب حيث تؤدي تكرار الإصابة إلى اختصار زمن وجود اللاعب في الملعب.</a:t>
            </a:r>
            <a:endParaRPr lang="en-US" sz="2000" b="1" dirty="0"/>
          </a:p>
        </p:txBody>
      </p:sp>
      <p:pic>
        <p:nvPicPr>
          <p:cNvPr id="7" name="صورة 6">
            <a:extLst>
              <a:ext uri="{FF2B5EF4-FFF2-40B4-BE49-F238E27FC236}">
                <a16:creationId xmlns:a16="http://schemas.microsoft.com/office/drawing/2014/main" id="{9371247B-8083-4426-9B2E-D9AB2039A6B0}"/>
              </a:ext>
            </a:extLst>
          </p:cNvPr>
          <p:cNvPicPr>
            <a:picLocks noChangeAspect="1"/>
          </p:cNvPicPr>
          <p:nvPr/>
        </p:nvPicPr>
        <p:blipFill>
          <a:blip r:embed="rId2"/>
          <a:stretch>
            <a:fillRect/>
          </a:stretch>
        </p:blipFill>
        <p:spPr>
          <a:xfrm>
            <a:off x="316676" y="1140030"/>
            <a:ext cx="6297880" cy="4393871"/>
          </a:xfrm>
          <a:prstGeom prst="rect">
            <a:avLst/>
          </a:prstGeom>
        </p:spPr>
      </p:pic>
    </p:spTree>
    <p:extLst>
      <p:ext uri="{BB962C8B-B14F-4D97-AF65-F5344CB8AC3E}">
        <p14:creationId xmlns:p14="http://schemas.microsoft.com/office/powerpoint/2010/main" val="3831798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6169D92B-19CA-4027-8496-771704E6FADF}"/>
              </a:ext>
            </a:extLst>
          </p:cNvPr>
          <p:cNvSpPr>
            <a:spLocks noGrp="1"/>
          </p:cNvSpPr>
          <p:nvPr>
            <p:ph type="title"/>
          </p:nvPr>
        </p:nvSpPr>
        <p:spPr>
          <a:xfrm>
            <a:off x="6578930" y="316090"/>
            <a:ext cx="5274402" cy="657687"/>
          </a:xfrm>
        </p:spPr>
        <p:txBody>
          <a:bodyPr>
            <a:normAutofit/>
          </a:bodyPr>
          <a:lstStyle/>
          <a:p>
            <a:pPr algn="r"/>
            <a:r>
              <a:rPr lang="ar-IQ" sz="3200" b="1" dirty="0">
                <a:highlight>
                  <a:srgbClr val="FFFF00"/>
                </a:highlight>
              </a:rPr>
              <a:t>أسباب الإصابات الرياضية</a:t>
            </a:r>
            <a:endParaRPr lang="en-US" sz="3200" b="1" dirty="0">
              <a:highlight>
                <a:srgbClr val="FFFF00"/>
              </a:highlight>
            </a:endParaRPr>
          </a:p>
        </p:txBody>
      </p:sp>
      <p:sp>
        <p:nvSpPr>
          <p:cNvPr id="3" name="عنصر نائب للمحتوى 2">
            <a:extLst>
              <a:ext uri="{FF2B5EF4-FFF2-40B4-BE49-F238E27FC236}">
                <a16:creationId xmlns:a16="http://schemas.microsoft.com/office/drawing/2014/main" id="{08A0CAA0-EEAF-422E-88B2-ED0AEC4AC691}"/>
              </a:ext>
            </a:extLst>
          </p:cNvPr>
          <p:cNvSpPr>
            <a:spLocks noGrp="1"/>
          </p:cNvSpPr>
          <p:nvPr>
            <p:ph idx="1"/>
          </p:nvPr>
        </p:nvSpPr>
        <p:spPr>
          <a:xfrm>
            <a:off x="5783283" y="1151906"/>
            <a:ext cx="6070049" cy="5390004"/>
          </a:xfrm>
        </p:spPr>
        <p:txBody>
          <a:bodyPr>
            <a:normAutofit lnSpcReduction="10000"/>
          </a:bodyPr>
          <a:lstStyle/>
          <a:p>
            <a:pPr algn="r"/>
            <a:r>
              <a:rPr lang="ar-IQ" sz="2400" b="1" dirty="0"/>
              <a:t>تختلف نوع الإصابة باختلاف نوع الرياضة، فإصابات الألعاب الفردية تختلف عن إصابات الألعاب الجماعية كما تختلف في الرجال عنها في النساء وكذلك في الألعاب ذات الاحتكاك المباشر عنها في الألعاب التي ليس فيها احتكاك مباشر، كما تختلف الإصابات باختلاف طبيعة الأداء في اللعبة فمثلاً إصابات الطرف السفلى كرة القدم أكثر من إصابات الطرف العلوي للجسم وكلما زاد مستوى وحجم المنافسة كلما زاد الاحتمال في حدوث الإصابات كما أن الإصابات تختلف تبعا لكفاءة اللاعب البدنية، وتلعب الحالة النفسية والثقافة الرياضية دورا مهما في احتمال وقوع الإصابة </a:t>
            </a:r>
            <a:endParaRPr lang="en-US" sz="2400" b="1" dirty="0"/>
          </a:p>
        </p:txBody>
      </p:sp>
      <p:pic>
        <p:nvPicPr>
          <p:cNvPr id="5" name="صورة 4">
            <a:extLst>
              <a:ext uri="{FF2B5EF4-FFF2-40B4-BE49-F238E27FC236}">
                <a16:creationId xmlns:a16="http://schemas.microsoft.com/office/drawing/2014/main" id="{E753FDDF-6906-487D-99A8-2E9A8DB0C556}"/>
              </a:ext>
            </a:extLst>
          </p:cNvPr>
          <p:cNvPicPr>
            <a:picLocks noChangeAspect="1"/>
          </p:cNvPicPr>
          <p:nvPr/>
        </p:nvPicPr>
        <p:blipFill>
          <a:blip r:embed="rId2"/>
          <a:stretch>
            <a:fillRect/>
          </a:stretch>
        </p:blipFill>
        <p:spPr>
          <a:xfrm>
            <a:off x="338668" y="1151906"/>
            <a:ext cx="5419159" cy="5094516"/>
          </a:xfrm>
          <a:prstGeom prst="rect">
            <a:avLst/>
          </a:prstGeom>
        </p:spPr>
      </p:pic>
    </p:spTree>
    <p:extLst>
      <p:ext uri="{BB962C8B-B14F-4D97-AF65-F5344CB8AC3E}">
        <p14:creationId xmlns:p14="http://schemas.microsoft.com/office/powerpoint/2010/main" val="39657238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97EEF72F-4C45-4377-A1EC-14C3A524152A}"/>
              </a:ext>
            </a:extLst>
          </p:cNvPr>
          <p:cNvSpPr>
            <a:spLocks noGrp="1"/>
          </p:cNvSpPr>
          <p:nvPr>
            <p:ph type="title"/>
          </p:nvPr>
        </p:nvSpPr>
        <p:spPr>
          <a:xfrm>
            <a:off x="1896533" y="259644"/>
            <a:ext cx="9956799" cy="1151467"/>
          </a:xfrm>
        </p:spPr>
        <p:txBody>
          <a:bodyPr>
            <a:normAutofit/>
          </a:bodyPr>
          <a:lstStyle/>
          <a:p>
            <a:pPr algn="r"/>
            <a:r>
              <a:rPr lang="ar-IQ" sz="3600" b="1" dirty="0"/>
              <a:t>أهم الأسباب العامة للإصابات الرياضية.</a:t>
            </a:r>
            <a:endParaRPr lang="en-US" sz="3600" b="1" dirty="0"/>
          </a:p>
        </p:txBody>
      </p:sp>
      <p:sp>
        <p:nvSpPr>
          <p:cNvPr id="3" name="عنصر نائب للمحتوى 2">
            <a:extLst>
              <a:ext uri="{FF2B5EF4-FFF2-40B4-BE49-F238E27FC236}">
                <a16:creationId xmlns:a16="http://schemas.microsoft.com/office/drawing/2014/main" id="{73AEFCC7-7D66-4CB0-A6F3-5FD3CA0206CD}"/>
              </a:ext>
            </a:extLst>
          </p:cNvPr>
          <p:cNvSpPr>
            <a:spLocks noGrp="1"/>
          </p:cNvSpPr>
          <p:nvPr>
            <p:ph idx="1"/>
          </p:nvPr>
        </p:nvSpPr>
        <p:spPr>
          <a:xfrm>
            <a:off x="338668" y="1128889"/>
            <a:ext cx="11593688" cy="5469467"/>
          </a:xfrm>
        </p:spPr>
        <p:txBody>
          <a:bodyPr>
            <a:noAutofit/>
          </a:bodyPr>
          <a:lstStyle/>
          <a:p>
            <a:pPr marL="0" indent="0" algn="r">
              <a:buNone/>
            </a:pPr>
            <a:endParaRPr lang="ar-IQ" b="1" dirty="0">
              <a:highlight>
                <a:srgbClr val="00FFFF"/>
              </a:highlight>
            </a:endParaRPr>
          </a:p>
          <a:p>
            <a:pPr algn="r"/>
            <a:r>
              <a:rPr lang="ar-IQ" b="1" dirty="0">
                <a:highlight>
                  <a:srgbClr val="00FFFF"/>
                </a:highlight>
              </a:rPr>
              <a:t>1-التدريب الخاطئ غير المدروس </a:t>
            </a:r>
            <a:r>
              <a:rPr lang="ar-IQ" b="1" dirty="0"/>
              <a:t>:</a:t>
            </a:r>
          </a:p>
          <a:p>
            <a:pPr algn="r"/>
            <a:r>
              <a:rPr lang="ar-IQ" b="1" dirty="0"/>
              <a:t>إذ أن التدريب غير العلمي يؤدي إلى حدوث الإصابات.</a:t>
            </a:r>
          </a:p>
          <a:p>
            <a:pPr algn="r"/>
            <a:r>
              <a:rPr lang="ar-IQ" b="1" dirty="0">
                <a:highlight>
                  <a:srgbClr val="00FFFF"/>
                </a:highlight>
              </a:rPr>
              <a:t>2 سوء المستلزمات الرياضية</a:t>
            </a:r>
          </a:p>
          <a:p>
            <a:pPr algn="r"/>
            <a:r>
              <a:rPr lang="ar-IQ" b="1" dirty="0"/>
              <a:t>وتشمل ما يلي :</a:t>
            </a:r>
          </a:p>
          <a:p>
            <a:pPr algn="r"/>
            <a:r>
              <a:rPr lang="ar-IQ" b="1" dirty="0">
                <a:highlight>
                  <a:srgbClr val="FFFF00"/>
                </a:highlight>
              </a:rPr>
              <a:t> أ-</a:t>
            </a:r>
            <a:r>
              <a:rPr lang="ar-IQ" b="1" dirty="0"/>
              <a:t>عدم ملائمة أرضية الملعب مثل وجود عوائق في الأرض أو عدم </a:t>
            </a:r>
            <a:r>
              <a:rPr lang="ar-IQ" b="1" dirty="0" err="1"/>
              <a:t>استوائهاووجود</a:t>
            </a:r>
            <a:r>
              <a:rPr lang="ar-IQ" b="1" dirty="0"/>
              <a:t> أجسام صلبة فيها أو رشها بالمياه بطريقة خاطئة</a:t>
            </a:r>
          </a:p>
          <a:p>
            <a:pPr algn="r"/>
            <a:r>
              <a:rPr lang="ar-IQ" b="1" dirty="0">
                <a:highlight>
                  <a:srgbClr val="FFFF00"/>
                </a:highlight>
              </a:rPr>
              <a:t>ب – </a:t>
            </a:r>
            <a:r>
              <a:rPr lang="ar-IQ" b="1" dirty="0"/>
              <a:t>سوء اختيار الحذاء المناسب حيث أن كل لعبة ما يناسبها من أحذية ونشير هنا إلى أن معظم التشوهات غير الخلقية أي التشوهات الوظيفية في المجال لرياضي تنتج من سوء اختيار الحذاء المناسب الذي يشكل حماية </a:t>
            </a:r>
            <a:r>
              <a:rPr lang="ar-IQ" b="1" dirty="0" err="1"/>
              <a:t>إضافيةللاعب</a:t>
            </a:r>
            <a:r>
              <a:rPr lang="ar-IQ" b="1" dirty="0"/>
              <a:t> من الإصابة.</a:t>
            </a:r>
          </a:p>
          <a:p>
            <a:pPr marL="0" indent="0" algn="r">
              <a:buNone/>
            </a:pPr>
            <a:r>
              <a:rPr lang="ar-IQ" b="1" dirty="0">
                <a:highlight>
                  <a:srgbClr val="FFFF00"/>
                </a:highlight>
              </a:rPr>
              <a:t>ج - </a:t>
            </a:r>
            <a:r>
              <a:rPr lang="ar-IQ" b="1" dirty="0"/>
              <a:t>عدم الاستخدام الصحيح والمناسب للأدوات الرياضية وحسب نوع اللعبة حيث يجب أن يكون هنالك تناسب بين عمر اللاعب والأدوات </a:t>
            </a:r>
            <a:r>
              <a:rPr lang="ar-IQ" b="1" dirty="0" err="1"/>
              <a:t>المستخدمةفي</a:t>
            </a:r>
            <a:r>
              <a:rPr lang="ar-IQ" b="1" dirty="0"/>
              <a:t> نشاطه الرياض </a:t>
            </a:r>
          </a:p>
          <a:p>
            <a:pPr marL="0" indent="0" algn="r">
              <a:buNone/>
            </a:pPr>
            <a:r>
              <a:rPr lang="ar-IQ" b="1" dirty="0"/>
              <a:t> </a:t>
            </a:r>
            <a:r>
              <a:rPr lang="ar-IQ" b="1" dirty="0">
                <a:highlight>
                  <a:srgbClr val="00FFFF"/>
                </a:highlight>
              </a:rPr>
              <a:t>3-سوء الحالة النفسية والخلقية للاعب</a:t>
            </a:r>
          </a:p>
          <a:p>
            <a:pPr marL="0" indent="0" algn="r">
              <a:buNone/>
            </a:pPr>
            <a:r>
              <a:rPr lang="ar-IQ" b="1" dirty="0"/>
              <a:t>والابتعاد عن الروح الرياضية نتيجة التوجيه الخاطئ من المدرب كالعنف والخشونة والانفعال النفسي الزائد والمبالغ فيه.</a:t>
            </a:r>
          </a:p>
        </p:txBody>
      </p:sp>
    </p:spTree>
    <p:extLst>
      <p:ext uri="{BB962C8B-B14F-4D97-AF65-F5344CB8AC3E}">
        <p14:creationId xmlns:p14="http://schemas.microsoft.com/office/powerpoint/2010/main" val="17287059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FBCA9290-85A2-492A-8377-4C9C6D14456C}"/>
              </a:ext>
            </a:extLst>
          </p:cNvPr>
          <p:cNvSpPr>
            <a:spLocks noGrp="1"/>
          </p:cNvSpPr>
          <p:nvPr>
            <p:ph idx="1"/>
          </p:nvPr>
        </p:nvSpPr>
        <p:spPr>
          <a:xfrm>
            <a:off x="316089" y="406400"/>
            <a:ext cx="11571111" cy="6220178"/>
          </a:xfrm>
        </p:spPr>
        <p:txBody>
          <a:bodyPr>
            <a:noAutofit/>
          </a:bodyPr>
          <a:lstStyle/>
          <a:p>
            <a:pPr algn="r"/>
            <a:r>
              <a:rPr lang="ar-IQ" sz="2000" b="1" dirty="0"/>
              <a:t>4 مخالفة القوانين الرياضية</a:t>
            </a:r>
          </a:p>
          <a:p>
            <a:pPr algn="r"/>
            <a:r>
              <a:rPr lang="ar-IQ" sz="2000" b="1" dirty="0"/>
              <a:t>إذ أن الهدف من القانون الرياضي هو حماية اللاعب وتامين سلامته ومخالفة هذه القوانين تؤدي إلى حدوث الإصابات كمهاجمة اللاعب من الخلف وما شابه ذلك، كما أن مخالفة المواصفات الفنية والقانونية لملابس اللاعبين والأدوات الرياضية تسبب إصابة اللاعب.</a:t>
            </a:r>
          </a:p>
          <a:p>
            <a:pPr algn="r"/>
            <a:r>
              <a:rPr lang="ar-IQ" sz="2000" b="1" dirty="0"/>
              <a:t>5- عدم الأخذ بنتائج الفحوصات والاختبارات الطبية الخاصة بتقييم اللاعب </a:t>
            </a:r>
            <a:r>
              <a:rPr lang="ar-IQ" sz="2000" b="1" dirty="0" err="1"/>
              <a:t>فسلجياً</a:t>
            </a:r>
            <a:r>
              <a:rPr lang="ar-IQ" sz="2000" b="1" dirty="0"/>
              <a:t> وجسمياً </a:t>
            </a:r>
            <a:r>
              <a:rPr lang="ar-IQ" sz="2000" b="1" dirty="0" err="1"/>
              <a:t>التى</a:t>
            </a:r>
            <a:r>
              <a:rPr lang="ar-IQ" sz="2000" b="1" dirty="0"/>
              <a:t> تجرى بمراكز الطب الرياضي وهنالك العديد من الحوادث والإصابات التي نتجت عن اختيار اللاعب غير اللائق </a:t>
            </a:r>
            <a:r>
              <a:rPr lang="ar-IQ" sz="2000" b="1" dirty="0" err="1"/>
              <a:t>فسلجيا</a:t>
            </a:r>
            <a:r>
              <a:rPr lang="ar-IQ" sz="2000" b="1" dirty="0"/>
              <a:t> وطبيا للاشتراك في المباريات، أن الأخذ بأصول اختيار اللاعب الصحيح</a:t>
            </a:r>
          </a:p>
          <a:p>
            <a:pPr algn="r"/>
            <a:r>
              <a:rPr lang="ar-IQ" sz="2000" b="1" dirty="0"/>
              <a:t>هو السر وراء تحطيم الكثير من الأرقام القياسية العالمية</a:t>
            </a:r>
          </a:p>
          <a:p>
            <a:pPr algn="r"/>
            <a:r>
              <a:rPr lang="ar-IQ" sz="2000" b="1" dirty="0"/>
              <a:t>6- استخدام المنشطات يؤدي إلى </a:t>
            </a:r>
            <a:r>
              <a:rPr lang="ar-IQ" sz="2000" b="1" dirty="0" err="1"/>
              <a:t>أجهاد</a:t>
            </a:r>
            <a:r>
              <a:rPr lang="ar-IQ" sz="2000" b="1" dirty="0"/>
              <a:t> </a:t>
            </a:r>
            <a:r>
              <a:rPr lang="ar-IQ" sz="2000" b="1" dirty="0" err="1"/>
              <a:t>وظيفى</a:t>
            </a:r>
            <a:r>
              <a:rPr lang="ar-IQ" sz="2000" b="1" dirty="0"/>
              <a:t> يعرض اللاعب لكثير من الإصابات حيث يبذل اللاعب جهداً غير ملائم لمقدرته </a:t>
            </a:r>
            <a:r>
              <a:rPr lang="ar-IQ" sz="2000" b="1" dirty="0" err="1"/>
              <a:t>الفسلجية</a:t>
            </a:r>
            <a:r>
              <a:rPr lang="ar-IQ" sz="2000" b="1" dirty="0"/>
              <a:t> والبدنية.</a:t>
            </a:r>
          </a:p>
          <a:p>
            <a:pPr algn="r"/>
            <a:r>
              <a:rPr lang="ar-IQ" sz="2000" b="1" dirty="0"/>
              <a:t>7- عدم الراحة الكافية </a:t>
            </a:r>
            <a:r>
              <a:rPr lang="ar-IQ" sz="2000" b="1" dirty="0" err="1"/>
              <a:t>التى</a:t>
            </a:r>
            <a:r>
              <a:rPr lang="ar-IQ" sz="2000" b="1" dirty="0"/>
              <a:t> تتمثل بين التمارين أو عدم النوم لمدة كافية.</a:t>
            </a:r>
          </a:p>
          <a:p>
            <a:pPr algn="r"/>
            <a:r>
              <a:rPr lang="ar-IQ" sz="2000" b="1" dirty="0"/>
              <a:t>8- يجب على اللاعب الإلمام بالإصابات الرياضية عامة والتصرف الصحيح لحظة حدوثها والإلمام بقواعد الأمن والسلامة في الرياضة التي يمارسها.</a:t>
            </a:r>
          </a:p>
          <a:p>
            <a:pPr algn="r"/>
            <a:r>
              <a:rPr lang="ar-IQ" sz="2000" b="1" dirty="0"/>
              <a:t>ومن هنا نلاحظ انه إذا كان المدرب على علم ودراية </a:t>
            </a:r>
            <a:r>
              <a:rPr lang="ar-IQ" sz="2000" b="1" dirty="0" err="1"/>
              <a:t>بالاسباب</a:t>
            </a:r>
            <a:r>
              <a:rPr lang="ar-IQ" sz="2000" b="1" dirty="0"/>
              <a:t> العامة للإصابات الرياضية التي أشرت إليها فأن دوره في الحد والوقاية من الإصابات يكون أمراً ميسوراً لأن معرفة سبب الإصابة تجعله يتخذ الإجراءات لمنع حدوثها.</a:t>
            </a:r>
            <a:endParaRPr lang="en-US" sz="2000" b="1" dirty="0"/>
          </a:p>
        </p:txBody>
      </p:sp>
    </p:spTree>
    <p:extLst>
      <p:ext uri="{BB962C8B-B14F-4D97-AF65-F5344CB8AC3E}">
        <p14:creationId xmlns:p14="http://schemas.microsoft.com/office/powerpoint/2010/main" val="582931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07FEEB6B-DD46-45F7-8C76-C965501E3691}"/>
              </a:ext>
            </a:extLst>
          </p:cNvPr>
          <p:cNvSpPr>
            <a:spLocks noGrp="1"/>
          </p:cNvSpPr>
          <p:nvPr>
            <p:ph type="title"/>
          </p:nvPr>
        </p:nvSpPr>
        <p:spPr>
          <a:xfrm>
            <a:off x="3668888" y="270934"/>
            <a:ext cx="8263467" cy="857956"/>
          </a:xfrm>
        </p:spPr>
        <p:txBody>
          <a:bodyPr>
            <a:normAutofit/>
          </a:bodyPr>
          <a:lstStyle/>
          <a:p>
            <a:r>
              <a:rPr lang="ar-IQ" sz="4000" b="1" dirty="0"/>
              <a:t>أعراض وعلامات الإصابة الرياضية</a:t>
            </a:r>
            <a:endParaRPr lang="en-US" sz="4000" b="1" dirty="0"/>
          </a:p>
        </p:txBody>
      </p:sp>
      <p:sp>
        <p:nvSpPr>
          <p:cNvPr id="3" name="عنصر نائب للمحتوى 2">
            <a:extLst>
              <a:ext uri="{FF2B5EF4-FFF2-40B4-BE49-F238E27FC236}">
                <a16:creationId xmlns:a16="http://schemas.microsoft.com/office/drawing/2014/main" id="{84A87061-5F87-469D-896F-EF5C2DD5D0BF}"/>
              </a:ext>
            </a:extLst>
          </p:cNvPr>
          <p:cNvSpPr>
            <a:spLocks noGrp="1"/>
          </p:cNvSpPr>
          <p:nvPr>
            <p:ph idx="1"/>
          </p:nvPr>
        </p:nvSpPr>
        <p:spPr>
          <a:xfrm>
            <a:off x="5427024" y="1049866"/>
            <a:ext cx="6538612" cy="5537200"/>
          </a:xfrm>
        </p:spPr>
        <p:txBody>
          <a:bodyPr>
            <a:noAutofit/>
          </a:bodyPr>
          <a:lstStyle/>
          <a:p>
            <a:pPr algn="r"/>
            <a:r>
              <a:rPr lang="ar-IQ" sz="2000" b="1" dirty="0"/>
              <a:t>نذكر هنا الأعراض والعلامات التي تنتج عن مختلف الإصابات الرياضية بصورة عامة :</a:t>
            </a:r>
          </a:p>
          <a:p>
            <a:pPr algn="r"/>
            <a:r>
              <a:rPr lang="ar-IQ" sz="2000" b="1" dirty="0"/>
              <a:t>1-فقدان الوعى أي عدم الاستجابة للمؤثرات الحسية ولمدة ثوان فما فوق في هذه الحالة يجب التأكد من السبب تأكداً قاطعا قبل رجوع اللاعب إلى اللعب مرة أخرى</a:t>
            </a:r>
          </a:p>
          <a:p>
            <a:pPr algn="r"/>
            <a:r>
              <a:rPr lang="ar-IQ" sz="2000" b="1" dirty="0"/>
              <a:t>2 التغييرات العصبية المفاجئة وغير الطبيعية مثل الخدر، </a:t>
            </a:r>
            <a:r>
              <a:rPr lang="ar-IQ" sz="2000" b="1" dirty="0" err="1"/>
              <a:t>الوخزات</a:t>
            </a:r>
            <a:r>
              <a:rPr lang="ar-IQ" sz="2000" b="1" dirty="0"/>
              <a:t>، الشعور بالضعف، ومحدودية الحركة.</a:t>
            </a:r>
          </a:p>
          <a:p>
            <a:pPr algn="r"/>
            <a:r>
              <a:rPr lang="ar-IQ" sz="2000" b="1" dirty="0"/>
              <a:t>3 التورم الذي ينتج عادة من النزف الدموي.</a:t>
            </a:r>
          </a:p>
          <a:p>
            <a:pPr algn="r"/>
            <a:r>
              <a:rPr lang="ar-IQ" sz="2000" b="1" dirty="0"/>
              <a:t>4 الألم بدون حركة الجزء المصاب أو في أثناء المدى الطبيعي للحركة.</a:t>
            </a:r>
          </a:p>
          <a:p>
            <a:pPr algn="r"/>
            <a:r>
              <a:rPr lang="ar-IQ" sz="2000" b="1" dirty="0"/>
              <a:t>5. النزف الدموي وعادة تظهر الإصابات التي يرافقها نزف دموي أكبر مما هي عليه في الحقيقة حيث قد يكون النزف من جرح بسيط في الجلد ولكن في كل الأحوال يجب التأكد من منطقة النزف جيدا قبل معاودة اللاعب إلى الملعب.</a:t>
            </a:r>
          </a:p>
          <a:p>
            <a:pPr algn="r"/>
            <a:r>
              <a:rPr lang="ar-IQ" sz="2000" b="1" dirty="0"/>
              <a:t>.</a:t>
            </a:r>
            <a:endParaRPr lang="en-US" sz="2000" b="1" dirty="0"/>
          </a:p>
        </p:txBody>
      </p:sp>
      <p:pic>
        <p:nvPicPr>
          <p:cNvPr id="5" name="صورة 4">
            <a:extLst>
              <a:ext uri="{FF2B5EF4-FFF2-40B4-BE49-F238E27FC236}">
                <a16:creationId xmlns:a16="http://schemas.microsoft.com/office/drawing/2014/main" id="{1A37173C-42C7-47A9-8CE0-47A6C0261AA4}"/>
              </a:ext>
            </a:extLst>
          </p:cNvPr>
          <p:cNvPicPr>
            <a:picLocks noChangeAspect="1"/>
          </p:cNvPicPr>
          <p:nvPr/>
        </p:nvPicPr>
        <p:blipFill>
          <a:blip r:embed="rId2"/>
          <a:stretch>
            <a:fillRect/>
          </a:stretch>
        </p:blipFill>
        <p:spPr>
          <a:xfrm>
            <a:off x="320634" y="1389412"/>
            <a:ext cx="4821382" cy="4940136"/>
          </a:xfrm>
          <a:prstGeom prst="rect">
            <a:avLst/>
          </a:prstGeom>
        </p:spPr>
      </p:pic>
    </p:spTree>
    <p:extLst>
      <p:ext uri="{BB962C8B-B14F-4D97-AF65-F5344CB8AC3E}">
        <p14:creationId xmlns:p14="http://schemas.microsoft.com/office/powerpoint/2010/main" val="8177412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D2E80FDC-4A4C-44F1-94E6-0EAA724933CE}"/>
              </a:ext>
            </a:extLst>
          </p:cNvPr>
          <p:cNvSpPr>
            <a:spLocks noGrp="1"/>
          </p:cNvSpPr>
          <p:nvPr>
            <p:ph idx="1"/>
          </p:nvPr>
        </p:nvSpPr>
        <p:spPr>
          <a:xfrm>
            <a:off x="6662056" y="522513"/>
            <a:ext cx="5260769" cy="6032665"/>
          </a:xfrm>
        </p:spPr>
        <p:txBody>
          <a:bodyPr>
            <a:normAutofit/>
          </a:bodyPr>
          <a:lstStyle/>
          <a:p>
            <a:pPr algn="r"/>
            <a:r>
              <a:rPr lang="ar-IQ" sz="2400" b="1" dirty="0"/>
              <a:t>6-التشوه ويمكن معرفته بمقارنته بالجزء المناظر له من الجسم.</a:t>
            </a:r>
          </a:p>
          <a:p>
            <a:pPr algn="r"/>
            <a:r>
              <a:rPr lang="ar-IQ" sz="2400" b="1" dirty="0"/>
              <a:t>7. عدم ثبات المفصل بالرغم من عدم وجود ألم.</a:t>
            </a:r>
          </a:p>
          <a:p>
            <a:pPr algn="r"/>
            <a:r>
              <a:rPr lang="ar-IQ" sz="2400" b="1" dirty="0"/>
              <a:t>8 فقدان الحركة للجزء المصاب بدون وجود الم.</a:t>
            </a:r>
          </a:p>
          <a:p>
            <a:pPr algn="r"/>
            <a:r>
              <a:rPr lang="ar-IQ" sz="2400" b="1" dirty="0"/>
              <a:t> 9- سماع عدد من الأصوات في أثناء الحركة ويمكن الاستفادة من اللاعب هنا لوصف ما يحدث بالضبط .</a:t>
            </a:r>
          </a:p>
          <a:p>
            <a:pPr algn="r"/>
            <a:r>
              <a:rPr lang="ar-IQ" sz="2400" b="1" dirty="0"/>
              <a:t>10. تلون الجلد، احتقان الوجه التعرق الشديد، اختلاف التنفس</a:t>
            </a:r>
            <a:endParaRPr lang="en-US" sz="2400" b="1" dirty="0"/>
          </a:p>
        </p:txBody>
      </p:sp>
      <p:pic>
        <p:nvPicPr>
          <p:cNvPr id="7" name="صورة 6">
            <a:extLst>
              <a:ext uri="{FF2B5EF4-FFF2-40B4-BE49-F238E27FC236}">
                <a16:creationId xmlns:a16="http://schemas.microsoft.com/office/drawing/2014/main" id="{787453B9-3421-4918-B35B-9BA4708F88F5}"/>
              </a:ext>
            </a:extLst>
          </p:cNvPr>
          <p:cNvPicPr>
            <a:picLocks noChangeAspect="1"/>
          </p:cNvPicPr>
          <p:nvPr/>
        </p:nvPicPr>
        <p:blipFill>
          <a:blip r:embed="rId2"/>
          <a:stretch>
            <a:fillRect/>
          </a:stretch>
        </p:blipFill>
        <p:spPr>
          <a:xfrm rot="16200000">
            <a:off x="634338" y="603661"/>
            <a:ext cx="5272645" cy="5650678"/>
          </a:xfrm>
          <a:prstGeom prst="rect">
            <a:avLst/>
          </a:prstGeom>
        </p:spPr>
      </p:pic>
    </p:spTree>
    <p:extLst>
      <p:ext uri="{BB962C8B-B14F-4D97-AF65-F5344CB8AC3E}">
        <p14:creationId xmlns:p14="http://schemas.microsoft.com/office/powerpoint/2010/main" val="7378520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842ADDD8-3746-4751-A60D-D2D128C1EE97}"/>
              </a:ext>
            </a:extLst>
          </p:cNvPr>
          <p:cNvSpPr>
            <a:spLocks noGrp="1"/>
          </p:cNvSpPr>
          <p:nvPr>
            <p:ph idx="1"/>
          </p:nvPr>
        </p:nvSpPr>
        <p:spPr>
          <a:xfrm>
            <a:off x="270933" y="451262"/>
            <a:ext cx="11650134" cy="5814071"/>
          </a:xfrm>
        </p:spPr>
        <p:txBody>
          <a:bodyPr>
            <a:noAutofit/>
          </a:bodyPr>
          <a:lstStyle/>
          <a:p>
            <a:pPr algn="r"/>
            <a:r>
              <a:rPr lang="ar-IQ" sz="2000" b="1" dirty="0"/>
              <a:t>الفحص السريري للإصابات الرياضية</a:t>
            </a:r>
          </a:p>
          <a:p>
            <a:pPr algn="r"/>
            <a:r>
              <a:rPr lang="ar-IQ" sz="2000" b="1" dirty="0"/>
              <a:t>من المبادئ الأساسية للفحص ما يلي:</a:t>
            </a:r>
          </a:p>
          <a:p>
            <a:pPr algn="r"/>
            <a:r>
              <a:rPr lang="ar-IQ" sz="2000" b="1" dirty="0"/>
              <a:t>كيفية وقوع الإصابة:</a:t>
            </a:r>
          </a:p>
          <a:p>
            <a:pPr algn="r"/>
            <a:r>
              <a:rPr lang="ar-IQ" sz="2000" b="1" dirty="0"/>
              <a:t>وتشمل وقت حدوث الإصابة ومكان حدوثها وعدد مرات حدوثه </a:t>
            </a:r>
            <a:r>
              <a:rPr lang="ar-IQ" sz="2000" b="1" dirty="0" err="1"/>
              <a:t>اسابقا</a:t>
            </a:r>
            <a:r>
              <a:rPr lang="ar-IQ" sz="2000" b="1" dirty="0"/>
              <a:t>.</a:t>
            </a:r>
          </a:p>
          <a:p>
            <a:pPr algn="r"/>
            <a:r>
              <a:rPr lang="ar-IQ" sz="2000" b="1" dirty="0"/>
              <a:t>معاينة الإصابة:</a:t>
            </a:r>
          </a:p>
          <a:p>
            <a:pPr algn="r"/>
            <a:r>
              <a:rPr lang="ar-IQ" sz="2000" b="1" dirty="0"/>
              <a:t>هنا يجب نزع ملابس المصاب بصورة تتضمن الرؤية الجيدة للمنطقة المصابة مع مراعاة مقارنة الجزء المصاب بالجزء المناظر له في الجسم ومعاينة</a:t>
            </a:r>
          </a:p>
          <a:p>
            <a:pPr algn="r"/>
            <a:r>
              <a:rPr lang="ar-IQ" sz="2000" b="1" dirty="0"/>
              <a:t>الإصابات تكون كالاتي:</a:t>
            </a:r>
          </a:p>
          <a:p>
            <a:pPr algn="r"/>
            <a:r>
              <a:rPr lang="ar-IQ" sz="2000" b="1" dirty="0"/>
              <a:t> العظام ملاحظة استقامة العظم ومكانه وعدم وجود قصر أو تشوه.</a:t>
            </a:r>
          </a:p>
          <a:p>
            <a:pPr algn="r"/>
            <a:r>
              <a:rPr lang="ar-IQ" sz="2000" b="1" dirty="0"/>
              <a:t> الأنسجة الرخوة ملاحظة تورم الجلد تمزقه اختلاف اللون حيث أن اللون الأزرق يعبر عن النزف تحت الجلد أو الاختناق واللون الأخضر يعبر عن قلة وصول الدم إلى المنطقة واللون الحمر يعبر عن تمدد الأوعية الدموية في المنطقة.</a:t>
            </a:r>
          </a:p>
          <a:p>
            <a:pPr algn="r"/>
            <a:r>
              <a:rPr lang="ar-IQ" sz="2000" b="1" dirty="0"/>
              <a:t>ومن الأمور الأخرى العامة التي يجب ملاحظتها هي سرعة التنفس وحجم حدقة العين حيث تعبر عن إصابات الراس والجهاز العصبي مكتبة مصرية </a:t>
            </a:r>
          </a:p>
          <a:p>
            <a:pPr algn="r"/>
            <a:endParaRPr lang="ar-IQ" sz="2000" b="1" dirty="0"/>
          </a:p>
          <a:p>
            <a:pPr algn="r"/>
            <a:endParaRPr lang="en-US" sz="2000" b="1" dirty="0"/>
          </a:p>
        </p:txBody>
      </p:sp>
    </p:spTree>
    <p:extLst>
      <p:ext uri="{BB962C8B-B14F-4D97-AF65-F5344CB8AC3E}">
        <p14:creationId xmlns:p14="http://schemas.microsoft.com/office/powerpoint/2010/main" val="520792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995C9C3C-4706-45B0-B3B1-B7B94E4D3A00}"/>
              </a:ext>
            </a:extLst>
          </p:cNvPr>
          <p:cNvSpPr>
            <a:spLocks noGrp="1"/>
          </p:cNvSpPr>
          <p:nvPr>
            <p:ph idx="1"/>
          </p:nvPr>
        </p:nvSpPr>
        <p:spPr>
          <a:xfrm>
            <a:off x="5985164" y="296883"/>
            <a:ext cx="5925786" cy="6305798"/>
          </a:xfrm>
        </p:spPr>
        <p:txBody>
          <a:bodyPr>
            <a:normAutofit/>
          </a:bodyPr>
          <a:lstStyle/>
          <a:p>
            <a:pPr algn="r"/>
            <a:r>
              <a:rPr lang="ar-IQ" sz="2400" b="1" dirty="0"/>
              <a:t>لمس الإصابة</a:t>
            </a:r>
          </a:p>
          <a:p>
            <a:pPr algn="r"/>
            <a:r>
              <a:rPr lang="ar-IQ" sz="2400" b="1" dirty="0"/>
              <a:t>حيث يمكن معرفة درجة حرارة الجلد ومقارنته بالمناطق الأخرى الغير مصابة، ومعرفة استمرارية العظم وشكله والإحساس بوجود أصوات عند الحركة والألم عند التحريك أو الضغط عليه، وكذلك المفاصل ومحدودية حركتها وإذا وجد أي تورم فيها أو الم عند تحريكها، أما العضلات فيمكن معرفة درجة تقلصها وانبساطها أو عدم استمراريتها وقوتها والألم عند الضغط عليها.</a:t>
            </a:r>
          </a:p>
          <a:p>
            <a:pPr algn="r"/>
            <a:endParaRPr lang="en-US" sz="2400" b="1" dirty="0"/>
          </a:p>
        </p:txBody>
      </p:sp>
      <p:pic>
        <p:nvPicPr>
          <p:cNvPr id="5" name="صورة 4">
            <a:extLst>
              <a:ext uri="{FF2B5EF4-FFF2-40B4-BE49-F238E27FC236}">
                <a16:creationId xmlns:a16="http://schemas.microsoft.com/office/drawing/2014/main" id="{0B06C5B8-B2E2-4AB5-A786-AA6E8083F62D}"/>
              </a:ext>
            </a:extLst>
          </p:cNvPr>
          <p:cNvPicPr>
            <a:picLocks noChangeAspect="1"/>
          </p:cNvPicPr>
          <p:nvPr/>
        </p:nvPicPr>
        <p:blipFill>
          <a:blip r:embed="rId2"/>
          <a:stretch>
            <a:fillRect/>
          </a:stretch>
        </p:blipFill>
        <p:spPr>
          <a:xfrm>
            <a:off x="392134" y="795648"/>
            <a:ext cx="5280066" cy="5355770"/>
          </a:xfrm>
          <a:prstGeom prst="rect">
            <a:avLst/>
          </a:prstGeom>
        </p:spPr>
      </p:pic>
    </p:spTree>
    <p:extLst>
      <p:ext uri="{BB962C8B-B14F-4D97-AF65-F5344CB8AC3E}">
        <p14:creationId xmlns:p14="http://schemas.microsoft.com/office/powerpoint/2010/main" val="21895894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a:extLst>
              <a:ext uri="{FF2B5EF4-FFF2-40B4-BE49-F238E27FC236}">
                <a16:creationId xmlns:a16="http://schemas.microsoft.com/office/drawing/2014/main" id="{014F93C8-9138-4624-BB31-15DCEF6BDE27}"/>
              </a:ext>
            </a:extLst>
          </p:cNvPr>
          <p:cNvSpPr>
            <a:spLocks noGrp="1"/>
          </p:cNvSpPr>
          <p:nvPr>
            <p:ph idx="1"/>
          </p:nvPr>
        </p:nvSpPr>
        <p:spPr>
          <a:xfrm>
            <a:off x="7113318" y="1318161"/>
            <a:ext cx="4783777" cy="4857008"/>
          </a:xfrm>
        </p:spPr>
        <p:txBody>
          <a:bodyPr>
            <a:noAutofit/>
          </a:bodyPr>
          <a:lstStyle/>
          <a:p>
            <a:pPr algn="r"/>
            <a:r>
              <a:rPr lang="ar-IQ" sz="2000" b="1" dirty="0"/>
              <a:t>الفحوصات المختبرية في الإصابات الرياضية</a:t>
            </a:r>
          </a:p>
          <a:p>
            <a:pPr algn="r"/>
            <a:r>
              <a:rPr lang="ar-IQ" sz="2000" b="1" dirty="0"/>
              <a:t>أخذ الفحص </a:t>
            </a:r>
            <a:r>
              <a:rPr lang="ar-IQ" sz="2000" b="1" dirty="0" err="1"/>
              <a:t>المعملى</a:t>
            </a:r>
            <a:r>
              <a:rPr lang="ar-IQ" sz="2000" b="1" dirty="0"/>
              <a:t> مكانا بارزا في السنوات الأخيرة من حيث تشخيص الإصابات الرياضية بدقة عالية لغرض علاجها بسرعة، والفحص يعد أساساً</a:t>
            </a:r>
          </a:p>
          <a:p>
            <a:pPr algn="r"/>
            <a:r>
              <a:rPr lang="ar-IQ" sz="2000" b="1" dirty="0"/>
              <a:t>لتقرير استمرارية اللاعب في ممارسة الرياضة.</a:t>
            </a:r>
          </a:p>
          <a:p>
            <a:pPr algn="r"/>
            <a:r>
              <a:rPr lang="ar-IQ" sz="2000" b="1" dirty="0"/>
              <a:t>وهذه الفحوصات تشمل ما يلي:</a:t>
            </a:r>
          </a:p>
          <a:p>
            <a:pPr marL="0" indent="0" algn="r">
              <a:buNone/>
            </a:pPr>
            <a:endParaRPr lang="ar-IQ" sz="2000" b="1" dirty="0"/>
          </a:p>
          <a:p>
            <a:pPr marL="0" indent="0" algn="r">
              <a:buNone/>
            </a:pPr>
            <a:endParaRPr lang="en-US" sz="2000" b="1" dirty="0"/>
          </a:p>
        </p:txBody>
      </p:sp>
      <p:pic>
        <p:nvPicPr>
          <p:cNvPr id="5" name="صورة 4">
            <a:extLst>
              <a:ext uri="{FF2B5EF4-FFF2-40B4-BE49-F238E27FC236}">
                <a16:creationId xmlns:a16="http://schemas.microsoft.com/office/drawing/2014/main" id="{AB945C20-4C86-4F07-8DF7-16091447077E}"/>
              </a:ext>
            </a:extLst>
          </p:cNvPr>
          <p:cNvPicPr>
            <a:picLocks noChangeAspect="1"/>
          </p:cNvPicPr>
          <p:nvPr/>
        </p:nvPicPr>
        <p:blipFill>
          <a:blip r:embed="rId2"/>
          <a:stretch>
            <a:fillRect/>
          </a:stretch>
        </p:blipFill>
        <p:spPr>
          <a:xfrm>
            <a:off x="451263" y="1223158"/>
            <a:ext cx="6483928" cy="4750129"/>
          </a:xfrm>
          <a:prstGeom prst="rect">
            <a:avLst/>
          </a:prstGeom>
        </p:spPr>
      </p:pic>
    </p:spTree>
    <p:extLst>
      <p:ext uri="{BB962C8B-B14F-4D97-AF65-F5344CB8AC3E}">
        <p14:creationId xmlns:p14="http://schemas.microsoft.com/office/powerpoint/2010/main" val="316865950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فقاعات">
  <a:themeElements>
    <a:clrScheme name="Savon">
      <a:dk1>
        <a:sysClr val="windowText" lastClr="000000"/>
      </a:dk1>
      <a:lt1>
        <a:sysClr val="window" lastClr="FFFFFF"/>
      </a:lt1>
      <a:dk2>
        <a:srgbClr val="1485A4"/>
      </a:dk2>
      <a:lt2>
        <a:srgbClr val="E3DED1"/>
      </a:lt2>
      <a:accent1>
        <a:srgbClr val="1CADE4"/>
      </a:accent1>
      <a:accent2>
        <a:srgbClr val="2683C6"/>
      </a:accent2>
      <a:accent3>
        <a:srgbClr val="27CED7"/>
      </a:accent3>
      <a:accent4>
        <a:srgbClr val="42BA97"/>
      </a:accent4>
      <a:accent5>
        <a:srgbClr val="3E8853"/>
      </a:accent5>
      <a:accent6>
        <a:srgbClr val="62A39F"/>
      </a:accent6>
      <a:hlink>
        <a:srgbClr val="F49100"/>
      </a:hlink>
      <a:folHlink>
        <a:srgbClr val="739D9B"/>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90000"/>
                <a:shade val="92000"/>
                <a:satMod val="160000"/>
              </a:schemeClr>
            </a:gs>
            <a:gs pos="77000">
              <a:schemeClr val="phClr">
                <a:tint val="100000"/>
                <a:shade val="73000"/>
                <a:satMod val="155000"/>
              </a:schemeClr>
            </a:gs>
            <a:gs pos="100000">
              <a:schemeClr val="phClr">
                <a:tint val="100000"/>
                <a:shade val="67000"/>
                <a:satMod val="145000"/>
              </a:schemeClr>
            </a:gs>
          </a:gsLst>
          <a:lin ang="5400000" scaled="0"/>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C20BADFE-D095-436F-9677-9264042809F0}"/>
    </a:ext>
  </a:extLst>
</a:theme>
</file>

<file path=docProps/app.xml><?xml version="1.0" encoding="utf-8"?>
<Properties xmlns="http://schemas.openxmlformats.org/officeDocument/2006/extended-properties" xmlns:vt="http://schemas.openxmlformats.org/officeDocument/2006/docPropsVTypes">
  <Template>TM03457510[[fn=فقاعات]]</Template>
  <TotalTime>90</TotalTime>
  <Words>1078</Words>
  <Application>Microsoft Office PowerPoint</Application>
  <PresentationFormat>شاشة عريضة</PresentationFormat>
  <Paragraphs>75</Paragraphs>
  <Slides>12</Slides>
  <Notes>0</Notes>
  <HiddenSlides>0</HiddenSlides>
  <MMClips>0</MMClips>
  <ScaleCrop>false</ScaleCrop>
  <HeadingPairs>
    <vt:vector size="6" baseType="variant">
      <vt:variant>
        <vt:lpstr>الخطوط المستخدمة</vt:lpstr>
      </vt:variant>
      <vt:variant>
        <vt:i4>2</vt:i4>
      </vt:variant>
      <vt:variant>
        <vt:lpstr>نسق</vt:lpstr>
      </vt:variant>
      <vt:variant>
        <vt:i4>1</vt:i4>
      </vt:variant>
      <vt:variant>
        <vt:lpstr>عناوين الشرائح</vt:lpstr>
      </vt:variant>
      <vt:variant>
        <vt:i4>12</vt:i4>
      </vt:variant>
    </vt:vector>
  </HeadingPairs>
  <TitlesOfParts>
    <vt:vector size="15" baseType="lpstr">
      <vt:lpstr>Century Gothic</vt:lpstr>
      <vt:lpstr>Garamond</vt:lpstr>
      <vt:lpstr>فقاعات</vt:lpstr>
      <vt:lpstr>أسباب الإصابات الرياضية</vt:lpstr>
      <vt:lpstr>أسباب الإصابات الرياضية</vt:lpstr>
      <vt:lpstr>أهم الأسباب العامة للإصابات الرياضية.</vt:lpstr>
      <vt:lpstr>عرض تقديمي في PowerPoint</vt:lpstr>
      <vt:lpstr>أعراض وعلامات الإصابة الرياضية</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أسباب الإصابات الرياضية</dc:title>
  <dc:creator>Max</dc:creator>
  <cp:lastModifiedBy>Max</cp:lastModifiedBy>
  <cp:revision>9</cp:revision>
  <dcterms:created xsi:type="dcterms:W3CDTF">2024-10-05T20:34:31Z</dcterms:created>
  <dcterms:modified xsi:type="dcterms:W3CDTF">2024-10-05T22:06:03Z</dcterms:modified>
</cp:coreProperties>
</file>