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52FF5C-8359-4EA8-B96A-00A9D04BB60E}"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A754124E-264D-4AEF-A5A7-FBF9AFBD6907}">
      <dgm:prSet/>
      <dgm:spPr/>
      <dgm:t>
        <a:bodyPr/>
        <a:lstStyle/>
        <a:p>
          <a:r>
            <a:rPr lang="ar-IQ" dirty="0"/>
            <a:t>يمكن النظر إلى النظرية (بالمفهوم العام) على أنها مجموعة من القواعد والقوانين التي ترتبط بظاهرة ما بحيث ينتج عن هذه القوانين مجموعة من المفاهيم والافتراضات والعمليات التي يتصل بعضها ببعض لتؤلف نظرة منظمة ومتكاملة حول الظاهرة (زغلول، ٢٩:٢٠١٠)٠ </a:t>
          </a:r>
          <a:endParaRPr lang="en-US" dirty="0"/>
        </a:p>
      </dgm:t>
    </dgm:pt>
    <dgm:pt modelId="{65FC1CB2-1D5D-42CE-AFFE-3A3F453B7696}" type="parTrans" cxnId="{7B96D88D-C89A-4BC2-8D71-40A69E93C964}">
      <dgm:prSet/>
      <dgm:spPr/>
      <dgm:t>
        <a:bodyPr/>
        <a:lstStyle/>
        <a:p>
          <a:endParaRPr lang="en-US"/>
        </a:p>
      </dgm:t>
    </dgm:pt>
    <dgm:pt modelId="{40074957-505E-495A-8E39-5179697698C9}" type="sibTrans" cxnId="{7B96D88D-C89A-4BC2-8D71-40A69E93C964}">
      <dgm:prSet/>
      <dgm:spPr/>
      <dgm:t>
        <a:bodyPr/>
        <a:lstStyle/>
        <a:p>
          <a:endParaRPr lang="en-US"/>
        </a:p>
      </dgm:t>
    </dgm:pt>
    <dgm:pt modelId="{C271AAA7-DE21-4A5E-BBF4-F98D35B9BEE7}">
      <dgm:prSet/>
      <dgm:spPr/>
      <dgm:t>
        <a:bodyPr/>
        <a:lstStyle/>
        <a:p>
          <a:r>
            <a:rPr lang="ar-IQ" dirty="0"/>
            <a:t>النظرية هي مجموعة من المبادئ والمفاهيم لتفسير ظاهرة معينة، ففي العلوم الإنسانية تركز على السلوك الإنساني. وتعرف أيضا بانها إطار عام يضم مجموعة متناسقة من الحقائق التي تفسر الظواهر بصورة عامة والظواهر النفسية بصورة خاصة. </a:t>
          </a:r>
          <a:endParaRPr lang="en-US" dirty="0"/>
        </a:p>
      </dgm:t>
    </dgm:pt>
    <dgm:pt modelId="{D42E0D19-65C7-4A06-8BD4-738C2BE18B17}" type="parTrans" cxnId="{F3156AB6-FE7C-4968-9582-BE9D7D3FC5D8}">
      <dgm:prSet/>
      <dgm:spPr/>
      <dgm:t>
        <a:bodyPr/>
        <a:lstStyle/>
        <a:p>
          <a:endParaRPr lang="en-US"/>
        </a:p>
      </dgm:t>
    </dgm:pt>
    <dgm:pt modelId="{AF6C23C9-04FF-4059-A5CE-0F09A3B8ED37}" type="sibTrans" cxnId="{F3156AB6-FE7C-4968-9582-BE9D7D3FC5D8}">
      <dgm:prSet/>
      <dgm:spPr/>
      <dgm:t>
        <a:bodyPr/>
        <a:lstStyle/>
        <a:p>
          <a:endParaRPr lang="en-US"/>
        </a:p>
      </dgm:t>
    </dgm:pt>
    <dgm:pt modelId="{8C7CA022-436B-4B8A-8733-E690A2C0D565}" type="pres">
      <dgm:prSet presAssocID="{F452FF5C-8359-4EA8-B96A-00A9D04BB60E}" presName="hierChild1" presStyleCnt="0">
        <dgm:presLayoutVars>
          <dgm:chPref val="1"/>
          <dgm:dir/>
          <dgm:animOne val="branch"/>
          <dgm:animLvl val="lvl"/>
          <dgm:resizeHandles/>
        </dgm:presLayoutVars>
      </dgm:prSet>
      <dgm:spPr/>
    </dgm:pt>
    <dgm:pt modelId="{859C10A0-7FFC-4300-AB4E-E374E5DD8F49}" type="pres">
      <dgm:prSet presAssocID="{A754124E-264D-4AEF-A5A7-FBF9AFBD6907}" presName="hierRoot1" presStyleCnt="0"/>
      <dgm:spPr/>
    </dgm:pt>
    <dgm:pt modelId="{D570BCDE-A840-47E2-B3F3-45CB4D31F078}" type="pres">
      <dgm:prSet presAssocID="{A754124E-264D-4AEF-A5A7-FBF9AFBD6907}" presName="composite" presStyleCnt="0"/>
      <dgm:spPr/>
    </dgm:pt>
    <dgm:pt modelId="{43E9FF7B-655E-4E04-9D43-08B087B16BE9}" type="pres">
      <dgm:prSet presAssocID="{A754124E-264D-4AEF-A5A7-FBF9AFBD6907}" presName="background" presStyleLbl="node0" presStyleIdx="0" presStyleCnt="2"/>
      <dgm:spPr/>
    </dgm:pt>
    <dgm:pt modelId="{8C95ED5C-E827-455C-995F-8A6B38CFBDC1}" type="pres">
      <dgm:prSet presAssocID="{A754124E-264D-4AEF-A5A7-FBF9AFBD6907}" presName="text" presStyleLbl="fgAcc0" presStyleIdx="0" presStyleCnt="2">
        <dgm:presLayoutVars>
          <dgm:chPref val="3"/>
        </dgm:presLayoutVars>
      </dgm:prSet>
      <dgm:spPr/>
    </dgm:pt>
    <dgm:pt modelId="{85BD01E4-B473-414E-A941-733F362DA3BC}" type="pres">
      <dgm:prSet presAssocID="{A754124E-264D-4AEF-A5A7-FBF9AFBD6907}" presName="hierChild2" presStyleCnt="0"/>
      <dgm:spPr/>
    </dgm:pt>
    <dgm:pt modelId="{9E00726A-8E43-4D9A-A342-88FBAAB3A0CB}" type="pres">
      <dgm:prSet presAssocID="{C271AAA7-DE21-4A5E-BBF4-F98D35B9BEE7}" presName="hierRoot1" presStyleCnt="0"/>
      <dgm:spPr/>
    </dgm:pt>
    <dgm:pt modelId="{AEBB458F-6F0A-4D9E-883B-F91D524BEDC6}" type="pres">
      <dgm:prSet presAssocID="{C271AAA7-DE21-4A5E-BBF4-F98D35B9BEE7}" presName="composite" presStyleCnt="0"/>
      <dgm:spPr/>
    </dgm:pt>
    <dgm:pt modelId="{55F66227-664E-4092-9FA8-48AE02543EF0}" type="pres">
      <dgm:prSet presAssocID="{C271AAA7-DE21-4A5E-BBF4-F98D35B9BEE7}" presName="background" presStyleLbl="node0" presStyleIdx="1" presStyleCnt="2"/>
      <dgm:spPr/>
    </dgm:pt>
    <dgm:pt modelId="{DDBAAEDE-0EED-487B-8FD2-E2B89EE1C62E}" type="pres">
      <dgm:prSet presAssocID="{C271AAA7-DE21-4A5E-BBF4-F98D35B9BEE7}" presName="text" presStyleLbl="fgAcc0" presStyleIdx="1" presStyleCnt="2">
        <dgm:presLayoutVars>
          <dgm:chPref val="3"/>
        </dgm:presLayoutVars>
      </dgm:prSet>
      <dgm:spPr/>
    </dgm:pt>
    <dgm:pt modelId="{0F865D06-489D-4E2D-BFC1-C0B2EBDA8045}" type="pres">
      <dgm:prSet presAssocID="{C271AAA7-DE21-4A5E-BBF4-F98D35B9BEE7}" presName="hierChild2" presStyleCnt="0"/>
      <dgm:spPr/>
    </dgm:pt>
  </dgm:ptLst>
  <dgm:cxnLst>
    <dgm:cxn modelId="{7B96D88D-C89A-4BC2-8D71-40A69E93C964}" srcId="{F452FF5C-8359-4EA8-B96A-00A9D04BB60E}" destId="{A754124E-264D-4AEF-A5A7-FBF9AFBD6907}" srcOrd="0" destOrd="0" parTransId="{65FC1CB2-1D5D-42CE-AFFE-3A3F453B7696}" sibTransId="{40074957-505E-495A-8E39-5179697698C9}"/>
    <dgm:cxn modelId="{D08044A6-73B2-44FC-9DEC-87960385BCB9}" type="presOf" srcId="{A754124E-264D-4AEF-A5A7-FBF9AFBD6907}" destId="{8C95ED5C-E827-455C-995F-8A6B38CFBDC1}" srcOrd="0" destOrd="0" presId="urn:microsoft.com/office/officeart/2005/8/layout/hierarchy1"/>
    <dgm:cxn modelId="{F3156AB6-FE7C-4968-9582-BE9D7D3FC5D8}" srcId="{F452FF5C-8359-4EA8-B96A-00A9D04BB60E}" destId="{C271AAA7-DE21-4A5E-BBF4-F98D35B9BEE7}" srcOrd="1" destOrd="0" parTransId="{D42E0D19-65C7-4A06-8BD4-738C2BE18B17}" sibTransId="{AF6C23C9-04FF-4059-A5CE-0F09A3B8ED37}"/>
    <dgm:cxn modelId="{DD6D57D7-ED41-4975-8C24-C9A3F98DBAC5}" type="presOf" srcId="{F452FF5C-8359-4EA8-B96A-00A9D04BB60E}" destId="{8C7CA022-436B-4B8A-8733-E690A2C0D565}" srcOrd="0" destOrd="0" presId="urn:microsoft.com/office/officeart/2005/8/layout/hierarchy1"/>
    <dgm:cxn modelId="{FD9A2BE2-E1D0-4EEE-9C33-807AB5977F14}" type="presOf" srcId="{C271AAA7-DE21-4A5E-BBF4-F98D35B9BEE7}" destId="{DDBAAEDE-0EED-487B-8FD2-E2B89EE1C62E}" srcOrd="0" destOrd="0" presId="urn:microsoft.com/office/officeart/2005/8/layout/hierarchy1"/>
    <dgm:cxn modelId="{98918766-8028-4721-B912-05CE5301472B}" type="presParOf" srcId="{8C7CA022-436B-4B8A-8733-E690A2C0D565}" destId="{859C10A0-7FFC-4300-AB4E-E374E5DD8F49}" srcOrd="0" destOrd="0" presId="urn:microsoft.com/office/officeart/2005/8/layout/hierarchy1"/>
    <dgm:cxn modelId="{06698350-F9E4-4262-A835-61549225274D}" type="presParOf" srcId="{859C10A0-7FFC-4300-AB4E-E374E5DD8F49}" destId="{D570BCDE-A840-47E2-B3F3-45CB4D31F078}" srcOrd="0" destOrd="0" presId="urn:microsoft.com/office/officeart/2005/8/layout/hierarchy1"/>
    <dgm:cxn modelId="{0B03C879-7A0D-4E8F-8EAE-16CBF8DB875D}" type="presParOf" srcId="{D570BCDE-A840-47E2-B3F3-45CB4D31F078}" destId="{43E9FF7B-655E-4E04-9D43-08B087B16BE9}" srcOrd="0" destOrd="0" presId="urn:microsoft.com/office/officeart/2005/8/layout/hierarchy1"/>
    <dgm:cxn modelId="{7A15E92F-C2C5-4663-9714-DFB37E663550}" type="presParOf" srcId="{D570BCDE-A840-47E2-B3F3-45CB4D31F078}" destId="{8C95ED5C-E827-455C-995F-8A6B38CFBDC1}" srcOrd="1" destOrd="0" presId="urn:microsoft.com/office/officeart/2005/8/layout/hierarchy1"/>
    <dgm:cxn modelId="{3316E4DF-9828-456C-BF0D-14E1A68D6A24}" type="presParOf" srcId="{859C10A0-7FFC-4300-AB4E-E374E5DD8F49}" destId="{85BD01E4-B473-414E-A941-733F362DA3BC}" srcOrd="1" destOrd="0" presId="urn:microsoft.com/office/officeart/2005/8/layout/hierarchy1"/>
    <dgm:cxn modelId="{FB95B123-AB29-4688-B5BA-F617B5018B1B}" type="presParOf" srcId="{8C7CA022-436B-4B8A-8733-E690A2C0D565}" destId="{9E00726A-8E43-4D9A-A342-88FBAAB3A0CB}" srcOrd="1" destOrd="0" presId="urn:microsoft.com/office/officeart/2005/8/layout/hierarchy1"/>
    <dgm:cxn modelId="{D87FD78C-48F5-40D5-B4D0-5D4B44A0E720}" type="presParOf" srcId="{9E00726A-8E43-4D9A-A342-88FBAAB3A0CB}" destId="{AEBB458F-6F0A-4D9E-883B-F91D524BEDC6}" srcOrd="0" destOrd="0" presId="urn:microsoft.com/office/officeart/2005/8/layout/hierarchy1"/>
    <dgm:cxn modelId="{14F39D59-1454-49E6-A249-71200BB2EBA4}" type="presParOf" srcId="{AEBB458F-6F0A-4D9E-883B-F91D524BEDC6}" destId="{55F66227-664E-4092-9FA8-48AE02543EF0}" srcOrd="0" destOrd="0" presId="urn:microsoft.com/office/officeart/2005/8/layout/hierarchy1"/>
    <dgm:cxn modelId="{44BD1193-C904-40F5-9476-4A23143A2DD5}" type="presParOf" srcId="{AEBB458F-6F0A-4D9E-883B-F91D524BEDC6}" destId="{DDBAAEDE-0EED-487B-8FD2-E2B89EE1C62E}" srcOrd="1" destOrd="0" presId="urn:microsoft.com/office/officeart/2005/8/layout/hierarchy1"/>
    <dgm:cxn modelId="{F0A5DC48-B545-4305-8272-2927DC00E1B2}" type="presParOf" srcId="{9E00726A-8E43-4D9A-A342-88FBAAB3A0CB}" destId="{0F865D06-489D-4E2D-BFC1-C0B2EBDA804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96690F-50E7-4371-9C89-F0A0EE8E531C}"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92BFE132-2824-4561-AAE8-14F7CC82A906}">
      <dgm:prSet/>
      <dgm:spPr/>
      <dgm:t>
        <a:bodyPr/>
        <a:lstStyle/>
        <a:p>
          <a:r>
            <a:rPr lang="ar-SA" dirty="0"/>
            <a:t>٢- تعلم اكتشاف ذو معنى.</a:t>
          </a:r>
          <a:endParaRPr lang="en-US" dirty="0"/>
        </a:p>
      </dgm:t>
    </dgm:pt>
    <dgm:pt modelId="{4E87D56E-B34B-45A1-9340-EB136B04EC2B}" type="parTrans" cxnId="{84991891-1CF0-41A4-9D9D-42CED1E06040}">
      <dgm:prSet/>
      <dgm:spPr/>
      <dgm:t>
        <a:bodyPr/>
        <a:lstStyle/>
        <a:p>
          <a:endParaRPr lang="en-US"/>
        </a:p>
      </dgm:t>
    </dgm:pt>
    <dgm:pt modelId="{2E903735-5F29-4B56-9E8B-E70BF60ED925}" type="sibTrans" cxnId="{84991891-1CF0-41A4-9D9D-42CED1E06040}">
      <dgm:prSet/>
      <dgm:spPr/>
      <dgm:t>
        <a:bodyPr/>
        <a:lstStyle/>
        <a:p>
          <a:endParaRPr lang="en-US"/>
        </a:p>
      </dgm:t>
    </dgm:pt>
    <dgm:pt modelId="{B7E87B4B-15AD-429A-A0D9-41545D0820B8}">
      <dgm:prSet/>
      <dgm:spPr/>
      <dgm:t>
        <a:bodyPr/>
        <a:lstStyle/>
        <a:p>
          <a:r>
            <a:rPr lang="ar-SA" dirty="0"/>
            <a:t>١- تعلم استقبال ذو معنى.</a:t>
          </a:r>
          <a:endParaRPr lang="en-US" dirty="0"/>
        </a:p>
      </dgm:t>
    </dgm:pt>
    <dgm:pt modelId="{E15CE6EA-F807-435A-A7B1-E9AD742DA597}" type="parTrans" cxnId="{FF9F9BAA-25D7-417B-8D1B-FCB7860D6204}">
      <dgm:prSet/>
      <dgm:spPr/>
      <dgm:t>
        <a:bodyPr/>
        <a:lstStyle/>
        <a:p>
          <a:endParaRPr lang="en-US"/>
        </a:p>
      </dgm:t>
    </dgm:pt>
    <dgm:pt modelId="{4FFC43BD-89B7-4A69-BF19-4E559323416D}" type="sibTrans" cxnId="{FF9F9BAA-25D7-417B-8D1B-FCB7860D6204}">
      <dgm:prSet/>
      <dgm:spPr/>
      <dgm:t>
        <a:bodyPr/>
        <a:lstStyle/>
        <a:p>
          <a:endParaRPr lang="en-US"/>
        </a:p>
      </dgm:t>
    </dgm:pt>
    <dgm:pt modelId="{02831DFF-B8B3-48F6-8814-D9B575D20878}">
      <dgm:prSet/>
      <dgm:spPr/>
      <dgm:t>
        <a:bodyPr/>
        <a:lstStyle/>
        <a:p>
          <a:r>
            <a:rPr lang="ar-SA" dirty="0"/>
            <a:t>٤- تعلم اكتشافي حفظي (الأشقر، ١٣٦:٢٠١١).</a:t>
          </a:r>
          <a:endParaRPr lang="en-US" dirty="0"/>
        </a:p>
      </dgm:t>
    </dgm:pt>
    <dgm:pt modelId="{02CF105B-2270-4BD5-AEFE-3565847E8E4E}" type="parTrans" cxnId="{BCD6B6E3-5C32-46C9-8230-DE92521EAB43}">
      <dgm:prSet/>
      <dgm:spPr/>
      <dgm:t>
        <a:bodyPr/>
        <a:lstStyle/>
        <a:p>
          <a:endParaRPr lang="en-US"/>
        </a:p>
      </dgm:t>
    </dgm:pt>
    <dgm:pt modelId="{13CCB834-88F9-4E01-B411-44E0830095DA}" type="sibTrans" cxnId="{BCD6B6E3-5C32-46C9-8230-DE92521EAB43}">
      <dgm:prSet/>
      <dgm:spPr/>
      <dgm:t>
        <a:bodyPr/>
        <a:lstStyle/>
        <a:p>
          <a:endParaRPr lang="en-US"/>
        </a:p>
      </dgm:t>
    </dgm:pt>
    <dgm:pt modelId="{FF462C36-3B54-4067-90C2-11CFCEC11184}">
      <dgm:prSet/>
      <dgm:spPr/>
      <dgm:t>
        <a:bodyPr/>
        <a:lstStyle/>
        <a:p>
          <a:r>
            <a:rPr lang="ar-SA" dirty="0"/>
            <a:t>٣- تعلم استقبال حفظي.</a:t>
          </a:r>
          <a:endParaRPr lang="en-US" dirty="0"/>
        </a:p>
      </dgm:t>
    </dgm:pt>
    <dgm:pt modelId="{7C9025DA-FA91-4F79-AFE9-06EF2F73E2AA}" type="parTrans" cxnId="{FD44C957-0EAD-4E87-AF13-37045430C7A4}">
      <dgm:prSet/>
      <dgm:spPr/>
      <dgm:t>
        <a:bodyPr/>
        <a:lstStyle/>
        <a:p>
          <a:endParaRPr lang="en-US"/>
        </a:p>
      </dgm:t>
    </dgm:pt>
    <dgm:pt modelId="{9EF1A0D0-072F-4A48-BF14-4A11F6EFBA86}" type="sibTrans" cxnId="{FD44C957-0EAD-4E87-AF13-37045430C7A4}">
      <dgm:prSet/>
      <dgm:spPr/>
      <dgm:t>
        <a:bodyPr/>
        <a:lstStyle/>
        <a:p>
          <a:endParaRPr lang="en-US"/>
        </a:p>
      </dgm:t>
    </dgm:pt>
    <dgm:pt modelId="{9C819062-1C77-4102-8005-AF0BF1AE2930}" type="pres">
      <dgm:prSet presAssocID="{0E96690F-50E7-4371-9C89-F0A0EE8E531C}" presName="matrix" presStyleCnt="0">
        <dgm:presLayoutVars>
          <dgm:chMax val="1"/>
          <dgm:dir/>
          <dgm:resizeHandles val="exact"/>
        </dgm:presLayoutVars>
      </dgm:prSet>
      <dgm:spPr/>
    </dgm:pt>
    <dgm:pt modelId="{336F7574-B27C-4529-A476-6D10ED102A94}" type="pres">
      <dgm:prSet presAssocID="{0E96690F-50E7-4371-9C89-F0A0EE8E531C}" presName="diamond" presStyleLbl="bgShp" presStyleIdx="0" presStyleCnt="1"/>
      <dgm:spPr/>
    </dgm:pt>
    <dgm:pt modelId="{A324CAC0-E3B5-4C20-9581-122DF9846228}" type="pres">
      <dgm:prSet presAssocID="{0E96690F-50E7-4371-9C89-F0A0EE8E531C}" presName="quad1" presStyleLbl="node1" presStyleIdx="0" presStyleCnt="4">
        <dgm:presLayoutVars>
          <dgm:chMax val="0"/>
          <dgm:chPref val="0"/>
          <dgm:bulletEnabled val="1"/>
        </dgm:presLayoutVars>
      </dgm:prSet>
      <dgm:spPr/>
    </dgm:pt>
    <dgm:pt modelId="{6C28E1DD-0131-4C65-887A-E2DF71E3F5CB}" type="pres">
      <dgm:prSet presAssocID="{0E96690F-50E7-4371-9C89-F0A0EE8E531C}" presName="quad2" presStyleLbl="node1" presStyleIdx="1" presStyleCnt="4">
        <dgm:presLayoutVars>
          <dgm:chMax val="0"/>
          <dgm:chPref val="0"/>
          <dgm:bulletEnabled val="1"/>
        </dgm:presLayoutVars>
      </dgm:prSet>
      <dgm:spPr/>
    </dgm:pt>
    <dgm:pt modelId="{71918CEA-0161-4748-BECA-E7891BB89BA6}" type="pres">
      <dgm:prSet presAssocID="{0E96690F-50E7-4371-9C89-F0A0EE8E531C}" presName="quad3" presStyleLbl="node1" presStyleIdx="2" presStyleCnt="4">
        <dgm:presLayoutVars>
          <dgm:chMax val="0"/>
          <dgm:chPref val="0"/>
          <dgm:bulletEnabled val="1"/>
        </dgm:presLayoutVars>
      </dgm:prSet>
      <dgm:spPr/>
    </dgm:pt>
    <dgm:pt modelId="{9FFBF04C-0FE9-4D2F-BC76-64A4BD01F481}" type="pres">
      <dgm:prSet presAssocID="{0E96690F-50E7-4371-9C89-F0A0EE8E531C}" presName="quad4" presStyleLbl="node1" presStyleIdx="3" presStyleCnt="4">
        <dgm:presLayoutVars>
          <dgm:chMax val="0"/>
          <dgm:chPref val="0"/>
          <dgm:bulletEnabled val="1"/>
        </dgm:presLayoutVars>
      </dgm:prSet>
      <dgm:spPr/>
    </dgm:pt>
  </dgm:ptLst>
  <dgm:cxnLst>
    <dgm:cxn modelId="{CEF4D51E-E486-4C16-B593-E098C43AB490}" type="presOf" srcId="{B7E87B4B-15AD-429A-A0D9-41545D0820B8}" destId="{6C28E1DD-0131-4C65-887A-E2DF71E3F5CB}" srcOrd="0" destOrd="0" presId="urn:microsoft.com/office/officeart/2005/8/layout/matrix3"/>
    <dgm:cxn modelId="{12E93343-806C-4296-B6CC-6D9392728D80}" type="presOf" srcId="{FF462C36-3B54-4067-90C2-11CFCEC11184}" destId="{9FFBF04C-0FE9-4D2F-BC76-64A4BD01F481}" srcOrd="0" destOrd="0" presId="urn:microsoft.com/office/officeart/2005/8/layout/matrix3"/>
    <dgm:cxn modelId="{FD44C957-0EAD-4E87-AF13-37045430C7A4}" srcId="{0E96690F-50E7-4371-9C89-F0A0EE8E531C}" destId="{FF462C36-3B54-4067-90C2-11CFCEC11184}" srcOrd="3" destOrd="0" parTransId="{7C9025DA-FA91-4F79-AFE9-06EF2F73E2AA}" sibTransId="{9EF1A0D0-072F-4A48-BF14-4A11F6EFBA86}"/>
    <dgm:cxn modelId="{D5EBFB84-46AE-4D9A-A85B-3DCB70A48585}" type="presOf" srcId="{92BFE132-2824-4561-AAE8-14F7CC82A906}" destId="{A324CAC0-E3B5-4C20-9581-122DF9846228}" srcOrd="0" destOrd="0" presId="urn:microsoft.com/office/officeart/2005/8/layout/matrix3"/>
    <dgm:cxn modelId="{84991891-1CF0-41A4-9D9D-42CED1E06040}" srcId="{0E96690F-50E7-4371-9C89-F0A0EE8E531C}" destId="{92BFE132-2824-4561-AAE8-14F7CC82A906}" srcOrd="0" destOrd="0" parTransId="{4E87D56E-B34B-45A1-9340-EB136B04EC2B}" sibTransId="{2E903735-5F29-4B56-9E8B-E70BF60ED925}"/>
    <dgm:cxn modelId="{FF9F9BAA-25D7-417B-8D1B-FCB7860D6204}" srcId="{0E96690F-50E7-4371-9C89-F0A0EE8E531C}" destId="{B7E87B4B-15AD-429A-A0D9-41545D0820B8}" srcOrd="1" destOrd="0" parTransId="{E15CE6EA-F807-435A-A7B1-E9AD742DA597}" sibTransId="{4FFC43BD-89B7-4A69-BF19-4E559323416D}"/>
    <dgm:cxn modelId="{B621F8C4-9E2D-44F0-B281-5DF39D01335D}" type="presOf" srcId="{0E96690F-50E7-4371-9C89-F0A0EE8E531C}" destId="{9C819062-1C77-4102-8005-AF0BF1AE2930}" srcOrd="0" destOrd="0" presId="urn:microsoft.com/office/officeart/2005/8/layout/matrix3"/>
    <dgm:cxn modelId="{30437FE2-6C06-45E1-AA55-5497475A0B78}" type="presOf" srcId="{02831DFF-B8B3-48F6-8814-D9B575D20878}" destId="{71918CEA-0161-4748-BECA-E7891BB89BA6}" srcOrd="0" destOrd="0" presId="urn:microsoft.com/office/officeart/2005/8/layout/matrix3"/>
    <dgm:cxn modelId="{BCD6B6E3-5C32-46C9-8230-DE92521EAB43}" srcId="{0E96690F-50E7-4371-9C89-F0A0EE8E531C}" destId="{02831DFF-B8B3-48F6-8814-D9B575D20878}" srcOrd="2" destOrd="0" parTransId="{02CF105B-2270-4BD5-AEFE-3565847E8E4E}" sibTransId="{13CCB834-88F9-4E01-B411-44E0830095DA}"/>
    <dgm:cxn modelId="{E7A0ED6C-D0BE-4599-8E66-71BDEB87DB3E}" type="presParOf" srcId="{9C819062-1C77-4102-8005-AF0BF1AE2930}" destId="{336F7574-B27C-4529-A476-6D10ED102A94}" srcOrd="0" destOrd="0" presId="urn:microsoft.com/office/officeart/2005/8/layout/matrix3"/>
    <dgm:cxn modelId="{85738723-B7B7-4300-9EEE-1D1A27EDF2A4}" type="presParOf" srcId="{9C819062-1C77-4102-8005-AF0BF1AE2930}" destId="{A324CAC0-E3B5-4C20-9581-122DF9846228}" srcOrd="1" destOrd="0" presId="urn:microsoft.com/office/officeart/2005/8/layout/matrix3"/>
    <dgm:cxn modelId="{B40204DE-18D8-4EFA-A370-938E1EAA396B}" type="presParOf" srcId="{9C819062-1C77-4102-8005-AF0BF1AE2930}" destId="{6C28E1DD-0131-4C65-887A-E2DF71E3F5CB}" srcOrd="2" destOrd="0" presId="urn:microsoft.com/office/officeart/2005/8/layout/matrix3"/>
    <dgm:cxn modelId="{894591AD-136B-4A80-A645-5C4599197121}" type="presParOf" srcId="{9C819062-1C77-4102-8005-AF0BF1AE2930}" destId="{71918CEA-0161-4748-BECA-E7891BB89BA6}" srcOrd="3" destOrd="0" presId="urn:microsoft.com/office/officeart/2005/8/layout/matrix3"/>
    <dgm:cxn modelId="{01DA758F-02CE-4A07-B2D8-8A4150B44841}" type="presParOf" srcId="{9C819062-1C77-4102-8005-AF0BF1AE2930}" destId="{9FFBF04C-0FE9-4D2F-BC76-64A4BD01F481}"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D520D-9EB4-4C4E-ABF4-3AEDA687484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E21E844-D2EA-415E-A772-39FB38D5C599}">
      <dgm:prSet/>
      <dgm:spPr/>
      <dgm:t>
        <a:bodyPr/>
        <a:lstStyle/>
        <a:p>
          <a:pPr rtl="1"/>
          <a:r>
            <a:rPr lang="ar-SA" dirty="0"/>
            <a:t>١- تحديد الأهداف السلوكية، والنتاجات التعليمية النهائية للمتعلم التي يتوقع أن يكون قادرا على أدائها بعد الانتهاء من عملية التعلم. </a:t>
          </a:r>
          <a:endParaRPr lang="en-US" dirty="0"/>
        </a:p>
      </dgm:t>
    </dgm:pt>
    <dgm:pt modelId="{698B60E5-A03D-408C-B6ED-1DE2853343F1}" type="parTrans" cxnId="{3A895227-599A-4614-AA66-3171C2E04C35}">
      <dgm:prSet/>
      <dgm:spPr/>
      <dgm:t>
        <a:bodyPr/>
        <a:lstStyle/>
        <a:p>
          <a:endParaRPr lang="en-US"/>
        </a:p>
      </dgm:t>
    </dgm:pt>
    <dgm:pt modelId="{8043B55D-4D9B-44ED-8124-4D241C50EFF4}" type="sibTrans" cxnId="{3A895227-599A-4614-AA66-3171C2E04C35}">
      <dgm:prSet/>
      <dgm:spPr/>
      <dgm:t>
        <a:bodyPr/>
        <a:lstStyle/>
        <a:p>
          <a:endParaRPr lang="en-US"/>
        </a:p>
      </dgm:t>
    </dgm:pt>
    <dgm:pt modelId="{E634E6B5-4D5C-46FB-BB17-E00F1F7B474E}">
      <dgm:prSet/>
      <dgm:spPr/>
      <dgm:t>
        <a:bodyPr/>
        <a:lstStyle/>
        <a:p>
          <a:pPr rtl="1"/>
          <a:r>
            <a:rPr lang="ar-SA"/>
            <a:t>٢- إجراء الاختبار القبلي (</a:t>
          </a:r>
          <a:r>
            <a:rPr lang="en-US"/>
            <a:t>Pre-test</a:t>
          </a:r>
          <a:r>
            <a:rPr lang="ar-SA"/>
            <a:t>) للوقوف على جوانب القوة والضعف، ولمعرفة مستوى الطلبة. </a:t>
          </a:r>
          <a:endParaRPr lang="en-US"/>
        </a:p>
      </dgm:t>
    </dgm:pt>
    <dgm:pt modelId="{397778D2-FEA6-4465-80B9-215644E22673}" type="parTrans" cxnId="{0D65C6A2-FD80-4C45-8D6F-17C370670324}">
      <dgm:prSet/>
      <dgm:spPr/>
      <dgm:t>
        <a:bodyPr/>
        <a:lstStyle/>
        <a:p>
          <a:endParaRPr lang="en-US"/>
        </a:p>
      </dgm:t>
    </dgm:pt>
    <dgm:pt modelId="{800018E3-3B76-4192-A84A-813AD23FBFA1}" type="sibTrans" cxnId="{0D65C6A2-FD80-4C45-8D6F-17C370670324}">
      <dgm:prSet/>
      <dgm:spPr/>
      <dgm:t>
        <a:bodyPr/>
        <a:lstStyle/>
        <a:p>
          <a:endParaRPr lang="en-US"/>
        </a:p>
      </dgm:t>
    </dgm:pt>
    <dgm:pt modelId="{A0D7D959-4F29-4762-BD04-ACE3A941A104}">
      <dgm:prSet/>
      <dgm:spPr/>
      <dgm:t>
        <a:bodyPr/>
        <a:lstStyle/>
        <a:p>
          <a:pPr rtl="1"/>
          <a:r>
            <a:rPr lang="ar-SA" dirty="0"/>
            <a:t>٣- التدرج في التعليم بشكل متتابع؛ وإتقان كل خطوة قبل الانتقال إلى المستوى اللاحق. </a:t>
          </a:r>
          <a:endParaRPr lang="en-US" dirty="0"/>
        </a:p>
      </dgm:t>
    </dgm:pt>
    <dgm:pt modelId="{830DFD60-2349-4111-BDBC-F25659565AF6}" type="parTrans" cxnId="{535CD679-4174-4E78-9FEF-94ABE541D47B}">
      <dgm:prSet/>
      <dgm:spPr/>
      <dgm:t>
        <a:bodyPr/>
        <a:lstStyle/>
        <a:p>
          <a:endParaRPr lang="en-US"/>
        </a:p>
      </dgm:t>
    </dgm:pt>
    <dgm:pt modelId="{21254842-F821-4B9E-8B36-DAD84EC753E5}" type="sibTrans" cxnId="{535CD679-4174-4E78-9FEF-94ABE541D47B}">
      <dgm:prSet/>
      <dgm:spPr/>
      <dgm:t>
        <a:bodyPr/>
        <a:lstStyle/>
        <a:p>
          <a:endParaRPr lang="en-US"/>
        </a:p>
      </dgm:t>
    </dgm:pt>
    <dgm:pt modelId="{602591FE-5F8D-4809-ADF3-9DFA4FDD5F2F}">
      <dgm:prSet/>
      <dgm:spPr/>
      <dgm:t>
        <a:bodyPr/>
        <a:lstStyle/>
        <a:p>
          <a:pPr rtl="1"/>
          <a:r>
            <a:rPr lang="ar-SA"/>
            <a:t>٤- التأكيد على التعزيز المستمر والفوري؛ والتغذية الراجعة. </a:t>
          </a:r>
          <a:endParaRPr lang="en-US"/>
        </a:p>
      </dgm:t>
    </dgm:pt>
    <dgm:pt modelId="{67C8716E-6E3D-4CB1-9301-9847258CBA37}" type="parTrans" cxnId="{D765AAED-9475-4E04-B4AE-2F4F37C27B40}">
      <dgm:prSet/>
      <dgm:spPr/>
      <dgm:t>
        <a:bodyPr/>
        <a:lstStyle/>
        <a:p>
          <a:endParaRPr lang="en-US"/>
        </a:p>
      </dgm:t>
    </dgm:pt>
    <dgm:pt modelId="{EB16E929-A581-4089-8FB1-0BFAC467AE80}" type="sibTrans" cxnId="{D765AAED-9475-4E04-B4AE-2F4F37C27B40}">
      <dgm:prSet/>
      <dgm:spPr/>
      <dgm:t>
        <a:bodyPr/>
        <a:lstStyle/>
        <a:p>
          <a:endParaRPr lang="en-US"/>
        </a:p>
      </dgm:t>
    </dgm:pt>
    <dgm:pt modelId="{37982C22-0222-427D-A296-665DD8C468C1}">
      <dgm:prSet/>
      <dgm:spPr/>
      <dgm:t>
        <a:bodyPr/>
        <a:lstStyle/>
        <a:p>
          <a:pPr rtl="1"/>
          <a:r>
            <a:rPr lang="ar-SA" dirty="0"/>
            <a:t>٥- تسجيل كل استجابة يقوم بها التعلم (مازن، ٢٦:٢٠١٥).</a:t>
          </a:r>
          <a:endParaRPr lang="en-US" dirty="0"/>
        </a:p>
      </dgm:t>
    </dgm:pt>
    <dgm:pt modelId="{E2051A80-DAD7-4DBA-839D-1D34CCE4C152}" type="parTrans" cxnId="{C8EAA407-63A0-4857-BE26-196762F16FE1}">
      <dgm:prSet/>
      <dgm:spPr/>
      <dgm:t>
        <a:bodyPr/>
        <a:lstStyle/>
        <a:p>
          <a:endParaRPr lang="en-US"/>
        </a:p>
      </dgm:t>
    </dgm:pt>
    <dgm:pt modelId="{6C920CF4-D9C2-449D-AB63-62CDA77CBB43}" type="sibTrans" cxnId="{C8EAA407-63A0-4857-BE26-196762F16FE1}">
      <dgm:prSet/>
      <dgm:spPr/>
      <dgm:t>
        <a:bodyPr/>
        <a:lstStyle/>
        <a:p>
          <a:endParaRPr lang="en-US"/>
        </a:p>
      </dgm:t>
    </dgm:pt>
    <dgm:pt modelId="{6B1A0772-FFBB-4E1B-9DB5-66215CA9DEA7}" type="pres">
      <dgm:prSet presAssocID="{800D520D-9EB4-4C4E-ABF4-3AEDA6874843}" presName="linear" presStyleCnt="0">
        <dgm:presLayoutVars>
          <dgm:animLvl val="lvl"/>
          <dgm:resizeHandles val="exact"/>
        </dgm:presLayoutVars>
      </dgm:prSet>
      <dgm:spPr/>
    </dgm:pt>
    <dgm:pt modelId="{E772D6FF-819A-4236-845D-AED7C6AAF447}" type="pres">
      <dgm:prSet presAssocID="{0E21E844-D2EA-415E-A772-39FB38D5C599}" presName="parentText" presStyleLbl="node1" presStyleIdx="0" presStyleCnt="5">
        <dgm:presLayoutVars>
          <dgm:chMax val="0"/>
          <dgm:bulletEnabled val="1"/>
        </dgm:presLayoutVars>
      </dgm:prSet>
      <dgm:spPr/>
    </dgm:pt>
    <dgm:pt modelId="{65FEB034-D302-4372-A3EF-66CBF6F828BB}" type="pres">
      <dgm:prSet presAssocID="{8043B55D-4D9B-44ED-8124-4D241C50EFF4}" presName="spacer" presStyleCnt="0"/>
      <dgm:spPr/>
    </dgm:pt>
    <dgm:pt modelId="{09D79FEC-27B9-4BD1-B341-12EEE669899E}" type="pres">
      <dgm:prSet presAssocID="{E634E6B5-4D5C-46FB-BB17-E00F1F7B474E}" presName="parentText" presStyleLbl="node1" presStyleIdx="1" presStyleCnt="5">
        <dgm:presLayoutVars>
          <dgm:chMax val="0"/>
          <dgm:bulletEnabled val="1"/>
        </dgm:presLayoutVars>
      </dgm:prSet>
      <dgm:spPr/>
    </dgm:pt>
    <dgm:pt modelId="{165CBC7B-FEE3-417C-A595-CBD319A2F1D5}" type="pres">
      <dgm:prSet presAssocID="{800018E3-3B76-4192-A84A-813AD23FBFA1}" presName="spacer" presStyleCnt="0"/>
      <dgm:spPr/>
    </dgm:pt>
    <dgm:pt modelId="{996A599E-8706-43A5-9DCE-95BCC30B7CE3}" type="pres">
      <dgm:prSet presAssocID="{A0D7D959-4F29-4762-BD04-ACE3A941A104}" presName="parentText" presStyleLbl="node1" presStyleIdx="2" presStyleCnt="5">
        <dgm:presLayoutVars>
          <dgm:chMax val="0"/>
          <dgm:bulletEnabled val="1"/>
        </dgm:presLayoutVars>
      </dgm:prSet>
      <dgm:spPr/>
    </dgm:pt>
    <dgm:pt modelId="{0FB24299-EAE6-490D-899E-C63C38967715}" type="pres">
      <dgm:prSet presAssocID="{21254842-F821-4B9E-8B36-DAD84EC753E5}" presName="spacer" presStyleCnt="0"/>
      <dgm:spPr/>
    </dgm:pt>
    <dgm:pt modelId="{73BE771D-1C98-454D-BFA9-4901790F4FD7}" type="pres">
      <dgm:prSet presAssocID="{602591FE-5F8D-4809-ADF3-9DFA4FDD5F2F}" presName="parentText" presStyleLbl="node1" presStyleIdx="3" presStyleCnt="5">
        <dgm:presLayoutVars>
          <dgm:chMax val="0"/>
          <dgm:bulletEnabled val="1"/>
        </dgm:presLayoutVars>
      </dgm:prSet>
      <dgm:spPr/>
    </dgm:pt>
    <dgm:pt modelId="{17FFF9F2-2B6D-4B7A-9A1B-5D2EC74131E7}" type="pres">
      <dgm:prSet presAssocID="{EB16E929-A581-4089-8FB1-0BFAC467AE80}" presName="spacer" presStyleCnt="0"/>
      <dgm:spPr/>
    </dgm:pt>
    <dgm:pt modelId="{409077BE-CF34-4159-B60F-92EFB1928A9A}" type="pres">
      <dgm:prSet presAssocID="{37982C22-0222-427D-A296-665DD8C468C1}" presName="parentText" presStyleLbl="node1" presStyleIdx="4" presStyleCnt="5">
        <dgm:presLayoutVars>
          <dgm:chMax val="0"/>
          <dgm:bulletEnabled val="1"/>
        </dgm:presLayoutVars>
      </dgm:prSet>
      <dgm:spPr/>
    </dgm:pt>
  </dgm:ptLst>
  <dgm:cxnLst>
    <dgm:cxn modelId="{C8EAA407-63A0-4857-BE26-196762F16FE1}" srcId="{800D520D-9EB4-4C4E-ABF4-3AEDA6874843}" destId="{37982C22-0222-427D-A296-665DD8C468C1}" srcOrd="4" destOrd="0" parTransId="{E2051A80-DAD7-4DBA-839D-1D34CCE4C152}" sibTransId="{6C920CF4-D9C2-449D-AB63-62CDA77CBB43}"/>
    <dgm:cxn modelId="{3A895227-599A-4614-AA66-3171C2E04C35}" srcId="{800D520D-9EB4-4C4E-ABF4-3AEDA6874843}" destId="{0E21E844-D2EA-415E-A772-39FB38D5C599}" srcOrd="0" destOrd="0" parTransId="{698B60E5-A03D-408C-B6ED-1DE2853343F1}" sibTransId="{8043B55D-4D9B-44ED-8124-4D241C50EFF4}"/>
    <dgm:cxn modelId="{42D1A03F-668F-4884-BCE2-9B1850A1CC88}" type="presOf" srcId="{602591FE-5F8D-4809-ADF3-9DFA4FDD5F2F}" destId="{73BE771D-1C98-454D-BFA9-4901790F4FD7}" srcOrd="0" destOrd="0" presId="urn:microsoft.com/office/officeart/2005/8/layout/vList2"/>
    <dgm:cxn modelId="{AD12EE62-B9B8-4E11-9AA7-8E81536FA6F8}" type="presOf" srcId="{800D520D-9EB4-4C4E-ABF4-3AEDA6874843}" destId="{6B1A0772-FFBB-4E1B-9DB5-66215CA9DEA7}" srcOrd="0" destOrd="0" presId="urn:microsoft.com/office/officeart/2005/8/layout/vList2"/>
    <dgm:cxn modelId="{8B12B547-73BD-421E-8398-C118B3B36273}" type="presOf" srcId="{37982C22-0222-427D-A296-665DD8C468C1}" destId="{409077BE-CF34-4159-B60F-92EFB1928A9A}" srcOrd="0" destOrd="0" presId="urn:microsoft.com/office/officeart/2005/8/layout/vList2"/>
    <dgm:cxn modelId="{535CD679-4174-4E78-9FEF-94ABE541D47B}" srcId="{800D520D-9EB4-4C4E-ABF4-3AEDA6874843}" destId="{A0D7D959-4F29-4762-BD04-ACE3A941A104}" srcOrd="2" destOrd="0" parTransId="{830DFD60-2349-4111-BDBC-F25659565AF6}" sibTransId="{21254842-F821-4B9E-8B36-DAD84EC753E5}"/>
    <dgm:cxn modelId="{4F1ED979-757D-4042-9C46-6CF5EA9DFE6A}" type="presOf" srcId="{E634E6B5-4D5C-46FB-BB17-E00F1F7B474E}" destId="{09D79FEC-27B9-4BD1-B341-12EEE669899E}" srcOrd="0" destOrd="0" presId="urn:microsoft.com/office/officeart/2005/8/layout/vList2"/>
    <dgm:cxn modelId="{8D1F2F7C-49DD-4001-A42E-1A77F3B3CC0D}" type="presOf" srcId="{0E21E844-D2EA-415E-A772-39FB38D5C599}" destId="{E772D6FF-819A-4236-845D-AED7C6AAF447}" srcOrd="0" destOrd="0" presId="urn:microsoft.com/office/officeart/2005/8/layout/vList2"/>
    <dgm:cxn modelId="{0D65C6A2-FD80-4C45-8D6F-17C370670324}" srcId="{800D520D-9EB4-4C4E-ABF4-3AEDA6874843}" destId="{E634E6B5-4D5C-46FB-BB17-E00F1F7B474E}" srcOrd="1" destOrd="0" parTransId="{397778D2-FEA6-4465-80B9-215644E22673}" sibTransId="{800018E3-3B76-4192-A84A-813AD23FBFA1}"/>
    <dgm:cxn modelId="{5A3F62D6-4ED2-47B9-967A-C8DCCC24F806}" type="presOf" srcId="{A0D7D959-4F29-4762-BD04-ACE3A941A104}" destId="{996A599E-8706-43A5-9DCE-95BCC30B7CE3}" srcOrd="0" destOrd="0" presId="urn:microsoft.com/office/officeart/2005/8/layout/vList2"/>
    <dgm:cxn modelId="{D765AAED-9475-4E04-B4AE-2F4F37C27B40}" srcId="{800D520D-9EB4-4C4E-ABF4-3AEDA6874843}" destId="{602591FE-5F8D-4809-ADF3-9DFA4FDD5F2F}" srcOrd="3" destOrd="0" parTransId="{67C8716E-6E3D-4CB1-9301-9847258CBA37}" sibTransId="{EB16E929-A581-4089-8FB1-0BFAC467AE80}"/>
    <dgm:cxn modelId="{8586392B-78B2-483D-A285-DF8B7ED65BA7}" type="presParOf" srcId="{6B1A0772-FFBB-4E1B-9DB5-66215CA9DEA7}" destId="{E772D6FF-819A-4236-845D-AED7C6AAF447}" srcOrd="0" destOrd="0" presId="urn:microsoft.com/office/officeart/2005/8/layout/vList2"/>
    <dgm:cxn modelId="{8D07936B-F778-402A-A8A1-FA4255CB2860}" type="presParOf" srcId="{6B1A0772-FFBB-4E1B-9DB5-66215CA9DEA7}" destId="{65FEB034-D302-4372-A3EF-66CBF6F828BB}" srcOrd="1" destOrd="0" presId="urn:microsoft.com/office/officeart/2005/8/layout/vList2"/>
    <dgm:cxn modelId="{0F98B8EB-68A9-4CD2-A610-7DF5539651F8}" type="presParOf" srcId="{6B1A0772-FFBB-4E1B-9DB5-66215CA9DEA7}" destId="{09D79FEC-27B9-4BD1-B341-12EEE669899E}" srcOrd="2" destOrd="0" presId="urn:microsoft.com/office/officeart/2005/8/layout/vList2"/>
    <dgm:cxn modelId="{30C73B80-7C1D-4FDE-AE3D-BB3AA8ECF790}" type="presParOf" srcId="{6B1A0772-FFBB-4E1B-9DB5-66215CA9DEA7}" destId="{165CBC7B-FEE3-417C-A595-CBD319A2F1D5}" srcOrd="3" destOrd="0" presId="urn:microsoft.com/office/officeart/2005/8/layout/vList2"/>
    <dgm:cxn modelId="{07CE582F-9A60-468E-9DA9-F8B1A60DEF95}" type="presParOf" srcId="{6B1A0772-FFBB-4E1B-9DB5-66215CA9DEA7}" destId="{996A599E-8706-43A5-9DCE-95BCC30B7CE3}" srcOrd="4" destOrd="0" presId="urn:microsoft.com/office/officeart/2005/8/layout/vList2"/>
    <dgm:cxn modelId="{35BB9EA3-FAC5-4B15-BA08-EF22A567F0D6}" type="presParOf" srcId="{6B1A0772-FFBB-4E1B-9DB5-66215CA9DEA7}" destId="{0FB24299-EAE6-490D-899E-C63C38967715}" srcOrd="5" destOrd="0" presId="urn:microsoft.com/office/officeart/2005/8/layout/vList2"/>
    <dgm:cxn modelId="{52BC14FD-804D-4834-B8D1-9C4F254CD3B4}" type="presParOf" srcId="{6B1A0772-FFBB-4E1B-9DB5-66215CA9DEA7}" destId="{73BE771D-1C98-454D-BFA9-4901790F4FD7}" srcOrd="6" destOrd="0" presId="urn:microsoft.com/office/officeart/2005/8/layout/vList2"/>
    <dgm:cxn modelId="{588ACD93-2212-4113-88AC-CBD94C2BF047}" type="presParOf" srcId="{6B1A0772-FFBB-4E1B-9DB5-66215CA9DEA7}" destId="{17FFF9F2-2B6D-4B7A-9A1B-5D2EC74131E7}" srcOrd="7" destOrd="0" presId="urn:microsoft.com/office/officeart/2005/8/layout/vList2"/>
    <dgm:cxn modelId="{A1DF3885-981C-4F55-9C0A-C827988BDF17}" type="presParOf" srcId="{6B1A0772-FFBB-4E1B-9DB5-66215CA9DEA7}" destId="{409077BE-CF34-4159-B60F-92EFB1928A9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4D8183-5294-407C-A321-45A411BD17ED}" type="doc">
      <dgm:prSet loTypeId="urn:microsoft.com/office/officeart/2005/8/layout/vList5" loCatId="list" qsTypeId="urn:microsoft.com/office/officeart/2005/8/quickstyle/simple4" qsCatId="simple" csTypeId="urn:microsoft.com/office/officeart/2005/8/colors/colorful2" csCatId="colorful"/>
      <dgm:spPr/>
      <dgm:t>
        <a:bodyPr/>
        <a:lstStyle/>
        <a:p>
          <a:endParaRPr lang="en-US"/>
        </a:p>
      </dgm:t>
    </dgm:pt>
    <dgm:pt modelId="{54D30F24-6A74-49CB-AC10-FD69271C61B1}">
      <dgm:prSet/>
      <dgm:spPr/>
      <dgm:t>
        <a:bodyPr/>
        <a:lstStyle/>
        <a:p>
          <a:r>
            <a:rPr lang="ar-SA"/>
            <a:t>١- تعد المعرفة السابقة للمتعلم ضرورية لحدوث التعلم الجديد، إذ يبني المتعلم خبرته الجديدة على وفق معرفته السابقة.</a:t>
          </a:r>
          <a:endParaRPr lang="en-US"/>
        </a:p>
      </dgm:t>
    </dgm:pt>
    <dgm:pt modelId="{BD9175D1-2F3E-4067-9E1B-A6D70CB3C6E0}" type="parTrans" cxnId="{CAFD1D3F-05C5-4BA2-90AB-6E221100224E}">
      <dgm:prSet/>
      <dgm:spPr/>
      <dgm:t>
        <a:bodyPr/>
        <a:lstStyle/>
        <a:p>
          <a:endParaRPr lang="en-US"/>
        </a:p>
      </dgm:t>
    </dgm:pt>
    <dgm:pt modelId="{EEBF1044-C5C4-4147-B81A-0E300B7BFE5F}" type="sibTrans" cxnId="{CAFD1D3F-05C5-4BA2-90AB-6E221100224E}">
      <dgm:prSet/>
      <dgm:spPr/>
      <dgm:t>
        <a:bodyPr/>
        <a:lstStyle/>
        <a:p>
          <a:endParaRPr lang="en-US"/>
        </a:p>
      </dgm:t>
    </dgm:pt>
    <dgm:pt modelId="{5DF79584-A604-4F7A-AF5C-D27D0F9F218E}">
      <dgm:prSet/>
      <dgm:spPr/>
      <dgm:t>
        <a:bodyPr/>
        <a:lstStyle/>
        <a:p>
          <a:r>
            <a:rPr lang="ar-SA"/>
            <a:t>٢- يبني المتعلم معرفته من خلال عملية التفاوض الاجتماعي مع الآخرين. </a:t>
          </a:r>
          <a:endParaRPr lang="en-US"/>
        </a:p>
      </dgm:t>
    </dgm:pt>
    <dgm:pt modelId="{E26C09FC-C896-4880-9001-08B711EADACC}" type="parTrans" cxnId="{BCB17ADD-83D1-4BF4-A00A-54256D5401A7}">
      <dgm:prSet/>
      <dgm:spPr/>
      <dgm:t>
        <a:bodyPr/>
        <a:lstStyle/>
        <a:p>
          <a:endParaRPr lang="en-US"/>
        </a:p>
      </dgm:t>
    </dgm:pt>
    <dgm:pt modelId="{108FF68F-9E63-41AD-B821-602D0A698BB8}" type="sibTrans" cxnId="{BCB17ADD-83D1-4BF4-A00A-54256D5401A7}">
      <dgm:prSet/>
      <dgm:spPr/>
      <dgm:t>
        <a:bodyPr/>
        <a:lstStyle/>
        <a:p>
          <a:endParaRPr lang="en-US"/>
        </a:p>
      </dgm:t>
    </dgm:pt>
    <dgm:pt modelId="{0346F883-2D26-47D0-BBEB-590F230314F9}">
      <dgm:prSet/>
      <dgm:spPr/>
      <dgm:t>
        <a:bodyPr/>
        <a:lstStyle/>
        <a:p>
          <a:r>
            <a:rPr lang="ar-SA"/>
            <a:t>٣ - يبني المتعلم معرفته على أفضل وجه عندما يواجه بموقف أو مهمة أو مشكلة حقيقية. </a:t>
          </a:r>
          <a:endParaRPr lang="en-US"/>
        </a:p>
      </dgm:t>
    </dgm:pt>
    <dgm:pt modelId="{7E05C58E-07D5-4233-9CAC-2A5C7C2D8116}" type="parTrans" cxnId="{7D38A861-F331-4CB1-B103-03DFE5FBB755}">
      <dgm:prSet/>
      <dgm:spPr/>
      <dgm:t>
        <a:bodyPr/>
        <a:lstStyle/>
        <a:p>
          <a:endParaRPr lang="en-US"/>
        </a:p>
      </dgm:t>
    </dgm:pt>
    <dgm:pt modelId="{D83C10D9-24C1-4322-805E-056057F8E350}" type="sibTrans" cxnId="{7D38A861-F331-4CB1-B103-03DFE5FBB755}">
      <dgm:prSet/>
      <dgm:spPr/>
      <dgm:t>
        <a:bodyPr/>
        <a:lstStyle/>
        <a:p>
          <a:endParaRPr lang="en-US"/>
        </a:p>
      </dgm:t>
    </dgm:pt>
    <dgm:pt modelId="{E693966B-1381-4BE4-8C7E-168DFCFF896E}" type="pres">
      <dgm:prSet presAssocID="{2B4D8183-5294-407C-A321-45A411BD17ED}" presName="Name0" presStyleCnt="0">
        <dgm:presLayoutVars>
          <dgm:dir/>
          <dgm:animLvl val="lvl"/>
          <dgm:resizeHandles val="exact"/>
        </dgm:presLayoutVars>
      </dgm:prSet>
      <dgm:spPr/>
    </dgm:pt>
    <dgm:pt modelId="{079268D7-9C91-4741-BF0C-4234F6189841}" type="pres">
      <dgm:prSet presAssocID="{54D30F24-6A74-49CB-AC10-FD69271C61B1}" presName="linNode" presStyleCnt="0"/>
      <dgm:spPr/>
    </dgm:pt>
    <dgm:pt modelId="{4C68B90E-1AC8-4C08-B8A6-95B7349C3F1B}" type="pres">
      <dgm:prSet presAssocID="{54D30F24-6A74-49CB-AC10-FD69271C61B1}" presName="parentText" presStyleLbl="node1" presStyleIdx="0" presStyleCnt="3">
        <dgm:presLayoutVars>
          <dgm:chMax val="1"/>
          <dgm:bulletEnabled val="1"/>
        </dgm:presLayoutVars>
      </dgm:prSet>
      <dgm:spPr/>
    </dgm:pt>
    <dgm:pt modelId="{2AFEA37D-AFE1-4A59-A019-FDB1507F243F}" type="pres">
      <dgm:prSet presAssocID="{EEBF1044-C5C4-4147-B81A-0E300B7BFE5F}" presName="sp" presStyleCnt="0"/>
      <dgm:spPr/>
    </dgm:pt>
    <dgm:pt modelId="{7ECC1815-047E-4EE4-B1F0-0434FCCCB000}" type="pres">
      <dgm:prSet presAssocID="{5DF79584-A604-4F7A-AF5C-D27D0F9F218E}" presName="linNode" presStyleCnt="0"/>
      <dgm:spPr/>
    </dgm:pt>
    <dgm:pt modelId="{5095E604-C7BB-43CC-8626-0D44658920FB}" type="pres">
      <dgm:prSet presAssocID="{5DF79584-A604-4F7A-AF5C-D27D0F9F218E}" presName="parentText" presStyleLbl="node1" presStyleIdx="1" presStyleCnt="3">
        <dgm:presLayoutVars>
          <dgm:chMax val="1"/>
          <dgm:bulletEnabled val="1"/>
        </dgm:presLayoutVars>
      </dgm:prSet>
      <dgm:spPr/>
    </dgm:pt>
    <dgm:pt modelId="{3E87C7B2-79C6-4F54-9D55-1AE1D5853591}" type="pres">
      <dgm:prSet presAssocID="{108FF68F-9E63-41AD-B821-602D0A698BB8}" presName="sp" presStyleCnt="0"/>
      <dgm:spPr/>
    </dgm:pt>
    <dgm:pt modelId="{02B63CF0-16EB-4FF1-AFA1-EA58E55F0764}" type="pres">
      <dgm:prSet presAssocID="{0346F883-2D26-47D0-BBEB-590F230314F9}" presName="linNode" presStyleCnt="0"/>
      <dgm:spPr/>
    </dgm:pt>
    <dgm:pt modelId="{9C024C33-583C-40DF-A4AE-A916F20FD9FE}" type="pres">
      <dgm:prSet presAssocID="{0346F883-2D26-47D0-BBEB-590F230314F9}" presName="parentText" presStyleLbl="node1" presStyleIdx="2" presStyleCnt="3">
        <dgm:presLayoutVars>
          <dgm:chMax val="1"/>
          <dgm:bulletEnabled val="1"/>
        </dgm:presLayoutVars>
      </dgm:prSet>
      <dgm:spPr/>
    </dgm:pt>
  </dgm:ptLst>
  <dgm:cxnLst>
    <dgm:cxn modelId="{BF873F3B-B752-41A2-8841-A5A044D0DF91}" type="presOf" srcId="{2B4D8183-5294-407C-A321-45A411BD17ED}" destId="{E693966B-1381-4BE4-8C7E-168DFCFF896E}" srcOrd="0" destOrd="0" presId="urn:microsoft.com/office/officeart/2005/8/layout/vList5"/>
    <dgm:cxn modelId="{A4D1573B-2AAB-44B9-A834-CCAD94F4BE32}" type="presOf" srcId="{54D30F24-6A74-49CB-AC10-FD69271C61B1}" destId="{4C68B90E-1AC8-4C08-B8A6-95B7349C3F1B}" srcOrd="0" destOrd="0" presId="urn:microsoft.com/office/officeart/2005/8/layout/vList5"/>
    <dgm:cxn modelId="{CAFD1D3F-05C5-4BA2-90AB-6E221100224E}" srcId="{2B4D8183-5294-407C-A321-45A411BD17ED}" destId="{54D30F24-6A74-49CB-AC10-FD69271C61B1}" srcOrd="0" destOrd="0" parTransId="{BD9175D1-2F3E-4067-9E1B-A6D70CB3C6E0}" sibTransId="{EEBF1044-C5C4-4147-B81A-0E300B7BFE5F}"/>
    <dgm:cxn modelId="{7D38A861-F331-4CB1-B103-03DFE5FBB755}" srcId="{2B4D8183-5294-407C-A321-45A411BD17ED}" destId="{0346F883-2D26-47D0-BBEB-590F230314F9}" srcOrd="2" destOrd="0" parTransId="{7E05C58E-07D5-4233-9CAC-2A5C7C2D8116}" sibTransId="{D83C10D9-24C1-4322-805E-056057F8E350}"/>
    <dgm:cxn modelId="{8AC95DAD-7EA4-4237-9572-8D51CC3121F5}" type="presOf" srcId="{0346F883-2D26-47D0-BBEB-590F230314F9}" destId="{9C024C33-583C-40DF-A4AE-A916F20FD9FE}" srcOrd="0" destOrd="0" presId="urn:microsoft.com/office/officeart/2005/8/layout/vList5"/>
    <dgm:cxn modelId="{655195D5-A13F-4EEE-9F90-28347F4659DD}" type="presOf" srcId="{5DF79584-A604-4F7A-AF5C-D27D0F9F218E}" destId="{5095E604-C7BB-43CC-8626-0D44658920FB}" srcOrd="0" destOrd="0" presId="urn:microsoft.com/office/officeart/2005/8/layout/vList5"/>
    <dgm:cxn modelId="{BCB17ADD-83D1-4BF4-A00A-54256D5401A7}" srcId="{2B4D8183-5294-407C-A321-45A411BD17ED}" destId="{5DF79584-A604-4F7A-AF5C-D27D0F9F218E}" srcOrd="1" destOrd="0" parTransId="{E26C09FC-C896-4880-9001-08B711EADACC}" sibTransId="{108FF68F-9E63-41AD-B821-602D0A698BB8}"/>
    <dgm:cxn modelId="{F89CAF83-458E-454F-BD82-7DA3ABED1F81}" type="presParOf" srcId="{E693966B-1381-4BE4-8C7E-168DFCFF896E}" destId="{079268D7-9C91-4741-BF0C-4234F6189841}" srcOrd="0" destOrd="0" presId="urn:microsoft.com/office/officeart/2005/8/layout/vList5"/>
    <dgm:cxn modelId="{0F2E605E-5496-4C43-9421-C75307E7B81B}" type="presParOf" srcId="{079268D7-9C91-4741-BF0C-4234F6189841}" destId="{4C68B90E-1AC8-4C08-B8A6-95B7349C3F1B}" srcOrd="0" destOrd="0" presId="urn:microsoft.com/office/officeart/2005/8/layout/vList5"/>
    <dgm:cxn modelId="{C7CBBECE-E144-4028-AE47-E00A7069E3AA}" type="presParOf" srcId="{E693966B-1381-4BE4-8C7E-168DFCFF896E}" destId="{2AFEA37D-AFE1-4A59-A019-FDB1507F243F}" srcOrd="1" destOrd="0" presId="urn:microsoft.com/office/officeart/2005/8/layout/vList5"/>
    <dgm:cxn modelId="{A559ED51-A131-4DF5-B94D-8E285BAC7FE8}" type="presParOf" srcId="{E693966B-1381-4BE4-8C7E-168DFCFF896E}" destId="{7ECC1815-047E-4EE4-B1F0-0434FCCCB000}" srcOrd="2" destOrd="0" presId="urn:microsoft.com/office/officeart/2005/8/layout/vList5"/>
    <dgm:cxn modelId="{518F0688-E98C-449D-A306-DF631BE88F42}" type="presParOf" srcId="{7ECC1815-047E-4EE4-B1F0-0434FCCCB000}" destId="{5095E604-C7BB-43CC-8626-0D44658920FB}" srcOrd="0" destOrd="0" presId="urn:microsoft.com/office/officeart/2005/8/layout/vList5"/>
    <dgm:cxn modelId="{5390D48A-E40B-4C3E-BF3C-AFCF9F81BF78}" type="presParOf" srcId="{E693966B-1381-4BE4-8C7E-168DFCFF896E}" destId="{3E87C7B2-79C6-4F54-9D55-1AE1D5853591}" srcOrd="3" destOrd="0" presId="urn:microsoft.com/office/officeart/2005/8/layout/vList5"/>
    <dgm:cxn modelId="{98A6C7B6-9C56-41B2-9672-B1BC61FA2C03}" type="presParOf" srcId="{E693966B-1381-4BE4-8C7E-168DFCFF896E}" destId="{02B63CF0-16EB-4FF1-AFA1-EA58E55F0764}" srcOrd="4" destOrd="0" presId="urn:microsoft.com/office/officeart/2005/8/layout/vList5"/>
    <dgm:cxn modelId="{F92D049F-2EE4-4C30-B2E0-C3560E13DBC3}" type="presParOf" srcId="{02B63CF0-16EB-4FF1-AFA1-EA58E55F0764}" destId="{9C024C33-583C-40DF-A4AE-A916F20FD9F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E9FF7B-655E-4E04-9D43-08B087B16BE9}">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95ED5C-E827-455C-995F-8A6B38CFBDC1}">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ar-IQ" sz="2300" kern="1200" dirty="0"/>
            <a:t>يمكن النظر إلى النظرية (بالمفهوم العام) على أنها مجموعة من القواعد والقوانين التي ترتبط بظاهرة ما بحيث ينتج عن هذه القوانين مجموعة من المفاهيم والافتراضات والعمليات التي يتصل بعضها ببعض لتؤلف نظرة منظمة ومتكاملة حول الظاهرة (زغلول، ٢٩:٢٠١٠)٠ </a:t>
          </a:r>
          <a:endParaRPr lang="en-US" sz="2300" kern="1200" dirty="0"/>
        </a:p>
      </dsp:txBody>
      <dsp:txXfrm>
        <a:off x="696297" y="538547"/>
        <a:ext cx="4171627" cy="2590157"/>
      </dsp:txXfrm>
    </dsp:sp>
    <dsp:sp modelId="{55F66227-664E-4092-9FA8-48AE02543EF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BAAEDE-0EED-487B-8FD2-E2B89EE1C62E}">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ar-IQ" sz="2300" kern="1200" dirty="0"/>
            <a:t>النظرية هي مجموعة من المبادئ والمفاهيم لتفسير ظاهرة معينة، ففي العلوم الإنسانية تركز على السلوك الإنساني. وتعرف أيضا بانها إطار عام يضم مجموعة متناسقة من الحقائق التي تفسر الظواهر بصورة عامة والظواهر النفسية بصورة خاصة. </a:t>
          </a:r>
          <a:endParaRPr lang="en-US" sz="2300" kern="1200" dirty="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6F7574-B27C-4529-A476-6D10ED102A94}">
      <dsp:nvSpPr>
        <dsp:cNvPr id="0" name=""/>
        <dsp:cNvSpPr/>
      </dsp:nvSpPr>
      <dsp:spPr>
        <a:xfrm>
          <a:off x="3082131" y="0"/>
          <a:ext cx="4351338" cy="435133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24CAC0-E3B5-4C20-9581-122DF9846228}">
      <dsp:nvSpPr>
        <dsp:cNvPr id="0" name=""/>
        <dsp:cNvSpPr/>
      </dsp:nvSpPr>
      <dsp:spPr>
        <a:xfrm>
          <a:off x="3495508" y="413377"/>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kern="1200" dirty="0"/>
            <a:t>٢- تعلم اكتشاف ذو معنى.</a:t>
          </a:r>
          <a:endParaRPr lang="en-US" sz="2200" kern="1200" dirty="0"/>
        </a:p>
      </dsp:txBody>
      <dsp:txXfrm>
        <a:off x="3578350" y="496219"/>
        <a:ext cx="1531337" cy="1531337"/>
      </dsp:txXfrm>
    </dsp:sp>
    <dsp:sp modelId="{6C28E1DD-0131-4C65-887A-E2DF71E3F5CB}">
      <dsp:nvSpPr>
        <dsp:cNvPr id="0" name=""/>
        <dsp:cNvSpPr/>
      </dsp:nvSpPr>
      <dsp:spPr>
        <a:xfrm>
          <a:off x="5323070" y="413377"/>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kern="1200" dirty="0"/>
            <a:t>١- تعلم استقبال ذو معنى.</a:t>
          </a:r>
          <a:endParaRPr lang="en-US" sz="2200" kern="1200" dirty="0"/>
        </a:p>
      </dsp:txBody>
      <dsp:txXfrm>
        <a:off x="5405912" y="496219"/>
        <a:ext cx="1531337" cy="1531337"/>
      </dsp:txXfrm>
    </dsp:sp>
    <dsp:sp modelId="{71918CEA-0161-4748-BECA-E7891BB89BA6}">
      <dsp:nvSpPr>
        <dsp:cNvPr id="0" name=""/>
        <dsp:cNvSpPr/>
      </dsp:nvSpPr>
      <dsp:spPr>
        <a:xfrm>
          <a:off x="3495508" y="2240939"/>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kern="1200" dirty="0"/>
            <a:t>٤- تعلم اكتشافي حفظي (الأشقر، ١٣٦:٢٠١١).</a:t>
          </a:r>
          <a:endParaRPr lang="en-US" sz="2200" kern="1200" dirty="0"/>
        </a:p>
      </dsp:txBody>
      <dsp:txXfrm>
        <a:off x="3578350" y="2323781"/>
        <a:ext cx="1531337" cy="1531337"/>
      </dsp:txXfrm>
    </dsp:sp>
    <dsp:sp modelId="{9FFBF04C-0FE9-4D2F-BC76-64A4BD01F481}">
      <dsp:nvSpPr>
        <dsp:cNvPr id="0" name=""/>
        <dsp:cNvSpPr/>
      </dsp:nvSpPr>
      <dsp:spPr>
        <a:xfrm>
          <a:off x="5323070" y="2240939"/>
          <a:ext cx="1697021" cy="169702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ar-SA" sz="2200" kern="1200" dirty="0"/>
            <a:t>٣- تعلم استقبال حفظي.</a:t>
          </a:r>
          <a:endParaRPr lang="en-US" sz="2200" kern="1200" dirty="0"/>
        </a:p>
      </dsp:txBody>
      <dsp:txXfrm>
        <a:off x="5405912" y="2323781"/>
        <a:ext cx="1531337" cy="1531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72D6FF-819A-4236-845D-AED7C6AAF447}">
      <dsp:nvSpPr>
        <dsp:cNvPr id="0" name=""/>
        <dsp:cNvSpPr/>
      </dsp:nvSpPr>
      <dsp:spPr>
        <a:xfrm>
          <a:off x="0" y="27684"/>
          <a:ext cx="10515600" cy="810809"/>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r" defTabSz="933450" rtl="1">
            <a:lnSpc>
              <a:spcPct val="90000"/>
            </a:lnSpc>
            <a:spcBef>
              <a:spcPct val="0"/>
            </a:spcBef>
            <a:spcAft>
              <a:spcPct val="35000"/>
            </a:spcAft>
            <a:buNone/>
          </a:pPr>
          <a:r>
            <a:rPr lang="ar-SA" sz="2100" kern="1200" dirty="0"/>
            <a:t>١- تحديد الأهداف السلوكية، والنتاجات التعليمية النهائية للمتعلم التي يتوقع أن يكون قادرا على أدائها بعد الانتهاء من عملية التعلم. </a:t>
          </a:r>
          <a:endParaRPr lang="en-US" sz="2100" kern="1200" dirty="0"/>
        </a:p>
      </dsp:txBody>
      <dsp:txXfrm>
        <a:off x="39580" y="67264"/>
        <a:ext cx="10436440" cy="731649"/>
      </dsp:txXfrm>
    </dsp:sp>
    <dsp:sp modelId="{09D79FEC-27B9-4BD1-B341-12EEE669899E}">
      <dsp:nvSpPr>
        <dsp:cNvPr id="0" name=""/>
        <dsp:cNvSpPr/>
      </dsp:nvSpPr>
      <dsp:spPr>
        <a:xfrm>
          <a:off x="0" y="898974"/>
          <a:ext cx="10515600" cy="810809"/>
        </a:xfrm>
        <a:prstGeom prst="roundRect">
          <a:avLst/>
        </a:prstGeom>
        <a:solidFill>
          <a:schemeClr val="accent2">
            <a:hueOff val="1610903"/>
            <a:satOff val="-4623"/>
            <a:lumOff val="-7402"/>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r" defTabSz="933450" rtl="1">
            <a:lnSpc>
              <a:spcPct val="90000"/>
            </a:lnSpc>
            <a:spcBef>
              <a:spcPct val="0"/>
            </a:spcBef>
            <a:spcAft>
              <a:spcPct val="35000"/>
            </a:spcAft>
            <a:buNone/>
          </a:pPr>
          <a:r>
            <a:rPr lang="ar-SA" sz="2100" kern="1200"/>
            <a:t>٢- إجراء الاختبار القبلي (</a:t>
          </a:r>
          <a:r>
            <a:rPr lang="en-US" sz="2100" kern="1200"/>
            <a:t>Pre-test</a:t>
          </a:r>
          <a:r>
            <a:rPr lang="ar-SA" sz="2100" kern="1200"/>
            <a:t>) للوقوف على جوانب القوة والضعف، ولمعرفة مستوى الطلبة. </a:t>
          </a:r>
          <a:endParaRPr lang="en-US" sz="2100" kern="1200"/>
        </a:p>
      </dsp:txBody>
      <dsp:txXfrm>
        <a:off x="39580" y="938554"/>
        <a:ext cx="10436440" cy="731649"/>
      </dsp:txXfrm>
    </dsp:sp>
    <dsp:sp modelId="{996A599E-8706-43A5-9DCE-95BCC30B7CE3}">
      <dsp:nvSpPr>
        <dsp:cNvPr id="0" name=""/>
        <dsp:cNvSpPr/>
      </dsp:nvSpPr>
      <dsp:spPr>
        <a:xfrm>
          <a:off x="0" y="1770264"/>
          <a:ext cx="10515600" cy="810809"/>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r" defTabSz="933450" rtl="1">
            <a:lnSpc>
              <a:spcPct val="90000"/>
            </a:lnSpc>
            <a:spcBef>
              <a:spcPct val="0"/>
            </a:spcBef>
            <a:spcAft>
              <a:spcPct val="35000"/>
            </a:spcAft>
            <a:buNone/>
          </a:pPr>
          <a:r>
            <a:rPr lang="ar-SA" sz="2100" kern="1200" dirty="0"/>
            <a:t>٣- التدرج في التعليم بشكل متتابع؛ وإتقان كل خطوة قبل الانتقال إلى المستوى اللاحق. </a:t>
          </a:r>
          <a:endParaRPr lang="en-US" sz="2100" kern="1200" dirty="0"/>
        </a:p>
      </dsp:txBody>
      <dsp:txXfrm>
        <a:off x="39580" y="1809844"/>
        <a:ext cx="10436440" cy="731649"/>
      </dsp:txXfrm>
    </dsp:sp>
    <dsp:sp modelId="{73BE771D-1C98-454D-BFA9-4901790F4FD7}">
      <dsp:nvSpPr>
        <dsp:cNvPr id="0" name=""/>
        <dsp:cNvSpPr/>
      </dsp:nvSpPr>
      <dsp:spPr>
        <a:xfrm>
          <a:off x="0" y="2641554"/>
          <a:ext cx="10515600" cy="810809"/>
        </a:xfrm>
        <a:prstGeom prst="roundRect">
          <a:avLst/>
        </a:prstGeom>
        <a:solidFill>
          <a:schemeClr val="accent2">
            <a:hueOff val="4832710"/>
            <a:satOff val="-13870"/>
            <a:lumOff val="-222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r" defTabSz="933450" rtl="1">
            <a:lnSpc>
              <a:spcPct val="90000"/>
            </a:lnSpc>
            <a:spcBef>
              <a:spcPct val="0"/>
            </a:spcBef>
            <a:spcAft>
              <a:spcPct val="35000"/>
            </a:spcAft>
            <a:buNone/>
          </a:pPr>
          <a:r>
            <a:rPr lang="ar-SA" sz="2100" kern="1200"/>
            <a:t>٤- التأكيد على التعزيز المستمر والفوري؛ والتغذية الراجعة. </a:t>
          </a:r>
          <a:endParaRPr lang="en-US" sz="2100" kern="1200"/>
        </a:p>
      </dsp:txBody>
      <dsp:txXfrm>
        <a:off x="39580" y="2681134"/>
        <a:ext cx="10436440" cy="731649"/>
      </dsp:txXfrm>
    </dsp:sp>
    <dsp:sp modelId="{409077BE-CF34-4159-B60F-92EFB1928A9A}">
      <dsp:nvSpPr>
        <dsp:cNvPr id="0" name=""/>
        <dsp:cNvSpPr/>
      </dsp:nvSpPr>
      <dsp:spPr>
        <a:xfrm>
          <a:off x="0" y="3512844"/>
          <a:ext cx="10515600" cy="810809"/>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r" defTabSz="933450" rtl="1">
            <a:lnSpc>
              <a:spcPct val="90000"/>
            </a:lnSpc>
            <a:spcBef>
              <a:spcPct val="0"/>
            </a:spcBef>
            <a:spcAft>
              <a:spcPct val="35000"/>
            </a:spcAft>
            <a:buNone/>
          </a:pPr>
          <a:r>
            <a:rPr lang="ar-SA" sz="2100" kern="1200" dirty="0"/>
            <a:t>٥- تسجيل كل استجابة يقوم بها التعلم (مازن، ٢٦:٢٠١٥).</a:t>
          </a:r>
          <a:endParaRPr lang="en-US" sz="2100" kern="1200" dirty="0"/>
        </a:p>
      </dsp:txBody>
      <dsp:txXfrm>
        <a:off x="39580" y="3552424"/>
        <a:ext cx="10436440" cy="731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8B90E-1AC8-4C08-B8A6-95B7349C3F1B}">
      <dsp:nvSpPr>
        <dsp:cNvPr id="0" name=""/>
        <dsp:cNvSpPr/>
      </dsp:nvSpPr>
      <dsp:spPr>
        <a:xfrm>
          <a:off x="3364992" y="2124"/>
          <a:ext cx="3785616" cy="140228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ar-SA" sz="2200" kern="1200"/>
            <a:t>١- تعد المعرفة السابقة للمتعلم ضرورية لحدوث التعلم الجديد، إذ يبني المتعلم خبرته الجديدة على وفق معرفته السابقة.</a:t>
          </a:r>
          <a:endParaRPr lang="en-US" sz="2200" kern="1200"/>
        </a:p>
      </dsp:txBody>
      <dsp:txXfrm>
        <a:off x="3433446" y="70578"/>
        <a:ext cx="3648708" cy="1265378"/>
      </dsp:txXfrm>
    </dsp:sp>
    <dsp:sp modelId="{5095E604-C7BB-43CC-8626-0D44658920FB}">
      <dsp:nvSpPr>
        <dsp:cNvPr id="0" name=""/>
        <dsp:cNvSpPr/>
      </dsp:nvSpPr>
      <dsp:spPr>
        <a:xfrm>
          <a:off x="3364992" y="1474525"/>
          <a:ext cx="3785616" cy="1402286"/>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ar-SA" sz="2200" kern="1200"/>
            <a:t>٢- يبني المتعلم معرفته من خلال عملية التفاوض الاجتماعي مع الآخرين. </a:t>
          </a:r>
          <a:endParaRPr lang="en-US" sz="2200" kern="1200"/>
        </a:p>
      </dsp:txBody>
      <dsp:txXfrm>
        <a:off x="3433446" y="1542979"/>
        <a:ext cx="3648708" cy="1265378"/>
      </dsp:txXfrm>
    </dsp:sp>
    <dsp:sp modelId="{9C024C33-583C-40DF-A4AE-A916F20FD9FE}">
      <dsp:nvSpPr>
        <dsp:cNvPr id="0" name=""/>
        <dsp:cNvSpPr/>
      </dsp:nvSpPr>
      <dsp:spPr>
        <a:xfrm>
          <a:off x="3364992" y="2946926"/>
          <a:ext cx="3785616" cy="1402286"/>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ar-SA" sz="2200" kern="1200"/>
            <a:t>٣ - يبني المتعلم معرفته على أفضل وجه عندما يواجه بموقف أو مهمة أو مشكلة حقيقية. </a:t>
          </a:r>
          <a:endParaRPr lang="en-US" sz="2200" kern="1200"/>
        </a:p>
      </dsp:txBody>
      <dsp:txXfrm>
        <a:off x="3433446" y="3015380"/>
        <a:ext cx="3648708" cy="12653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23296-4C06-9234-96E0-39A8F40B5A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394A5F4-6C86-CD0C-4DEB-C89432468D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EB55B6-5CD7-4945-BE32-518F3B832A81}"/>
              </a:ext>
            </a:extLst>
          </p:cNvPr>
          <p:cNvSpPr>
            <a:spLocks noGrp="1"/>
          </p:cNvSpPr>
          <p:nvPr>
            <p:ph type="dt" sz="half" idx="10"/>
          </p:nvPr>
        </p:nvSpPr>
        <p:spPr/>
        <p:txBody>
          <a:bodyPr/>
          <a:lstStyle/>
          <a:p>
            <a:fld id="{C3B209B1-F0B6-48DA-AC9B-F81E3EFBDDF0}" type="datetimeFigureOut">
              <a:rPr lang="en-US" smtClean="0"/>
              <a:t>10/19/2024</a:t>
            </a:fld>
            <a:endParaRPr lang="en-US"/>
          </a:p>
        </p:txBody>
      </p:sp>
      <p:sp>
        <p:nvSpPr>
          <p:cNvPr id="5" name="Footer Placeholder 4">
            <a:extLst>
              <a:ext uri="{FF2B5EF4-FFF2-40B4-BE49-F238E27FC236}">
                <a16:creationId xmlns:a16="http://schemas.microsoft.com/office/drawing/2014/main" id="{67B71B01-3EBA-CD12-1E01-CD526D5531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236292-3BEC-48D8-6159-1ADCEFA98A45}"/>
              </a:ext>
            </a:extLst>
          </p:cNvPr>
          <p:cNvSpPr>
            <a:spLocks noGrp="1"/>
          </p:cNvSpPr>
          <p:nvPr>
            <p:ph type="sldNum" sz="quarter" idx="12"/>
          </p:nvPr>
        </p:nvSpPr>
        <p:spPr/>
        <p:txBody>
          <a:bodyPr/>
          <a:lstStyle/>
          <a:p>
            <a:fld id="{A550E52D-8469-409C-A98E-4D5A34CCEE03}" type="slidenum">
              <a:rPr lang="en-US" smtClean="0"/>
              <a:t>‹#›</a:t>
            </a:fld>
            <a:endParaRPr lang="en-US"/>
          </a:p>
        </p:txBody>
      </p:sp>
    </p:spTree>
    <p:extLst>
      <p:ext uri="{BB962C8B-B14F-4D97-AF65-F5344CB8AC3E}">
        <p14:creationId xmlns:p14="http://schemas.microsoft.com/office/powerpoint/2010/main" val="3715284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4151C-7D1E-EAC9-75DE-472CDB57B7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1B1D81-3FD9-EA26-12F2-C8F0A7D8E8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671848-6F8D-C3BD-E2B6-2AEEF41EE57D}"/>
              </a:ext>
            </a:extLst>
          </p:cNvPr>
          <p:cNvSpPr>
            <a:spLocks noGrp="1"/>
          </p:cNvSpPr>
          <p:nvPr>
            <p:ph type="dt" sz="half" idx="10"/>
          </p:nvPr>
        </p:nvSpPr>
        <p:spPr/>
        <p:txBody>
          <a:bodyPr/>
          <a:lstStyle/>
          <a:p>
            <a:fld id="{C3B209B1-F0B6-48DA-AC9B-F81E3EFBDDF0}" type="datetimeFigureOut">
              <a:rPr lang="en-US" smtClean="0"/>
              <a:t>10/19/2024</a:t>
            </a:fld>
            <a:endParaRPr lang="en-US"/>
          </a:p>
        </p:txBody>
      </p:sp>
      <p:sp>
        <p:nvSpPr>
          <p:cNvPr id="5" name="Footer Placeholder 4">
            <a:extLst>
              <a:ext uri="{FF2B5EF4-FFF2-40B4-BE49-F238E27FC236}">
                <a16:creationId xmlns:a16="http://schemas.microsoft.com/office/drawing/2014/main" id="{8250A2DA-8E03-2A5E-51BE-B590AE91B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270A1E-80E2-547C-63D1-735B807A79CF}"/>
              </a:ext>
            </a:extLst>
          </p:cNvPr>
          <p:cNvSpPr>
            <a:spLocks noGrp="1"/>
          </p:cNvSpPr>
          <p:nvPr>
            <p:ph type="sldNum" sz="quarter" idx="12"/>
          </p:nvPr>
        </p:nvSpPr>
        <p:spPr/>
        <p:txBody>
          <a:bodyPr/>
          <a:lstStyle/>
          <a:p>
            <a:fld id="{A550E52D-8469-409C-A98E-4D5A34CCEE03}" type="slidenum">
              <a:rPr lang="en-US" smtClean="0"/>
              <a:t>‹#›</a:t>
            </a:fld>
            <a:endParaRPr lang="en-US"/>
          </a:p>
        </p:txBody>
      </p:sp>
    </p:spTree>
    <p:extLst>
      <p:ext uri="{BB962C8B-B14F-4D97-AF65-F5344CB8AC3E}">
        <p14:creationId xmlns:p14="http://schemas.microsoft.com/office/powerpoint/2010/main" val="197221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C60CAE-D0FD-4B6E-769B-A6BF6EF022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1AC233A-2E3F-A2FC-6974-F8DD47412BA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401171-53C7-7D58-D7B8-AF1F7F4CDBFC}"/>
              </a:ext>
            </a:extLst>
          </p:cNvPr>
          <p:cNvSpPr>
            <a:spLocks noGrp="1"/>
          </p:cNvSpPr>
          <p:nvPr>
            <p:ph type="dt" sz="half" idx="10"/>
          </p:nvPr>
        </p:nvSpPr>
        <p:spPr/>
        <p:txBody>
          <a:bodyPr/>
          <a:lstStyle/>
          <a:p>
            <a:fld id="{C3B209B1-F0B6-48DA-AC9B-F81E3EFBDDF0}" type="datetimeFigureOut">
              <a:rPr lang="en-US" smtClean="0"/>
              <a:t>10/19/2024</a:t>
            </a:fld>
            <a:endParaRPr lang="en-US"/>
          </a:p>
        </p:txBody>
      </p:sp>
      <p:sp>
        <p:nvSpPr>
          <p:cNvPr id="5" name="Footer Placeholder 4">
            <a:extLst>
              <a:ext uri="{FF2B5EF4-FFF2-40B4-BE49-F238E27FC236}">
                <a16:creationId xmlns:a16="http://schemas.microsoft.com/office/drawing/2014/main" id="{B04E4669-7F31-F045-6A9D-A843580833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01810E-3090-72E2-4E19-184D70B6666E}"/>
              </a:ext>
            </a:extLst>
          </p:cNvPr>
          <p:cNvSpPr>
            <a:spLocks noGrp="1"/>
          </p:cNvSpPr>
          <p:nvPr>
            <p:ph type="sldNum" sz="quarter" idx="12"/>
          </p:nvPr>
        </p:nvSpPr>
        <p:spPr/>
        <p:txBody>
          <a:bodyPr/>
          <a:lstStyle/>
          <a:p>
            <a:fld id="{A550E52D-8469-409C-A98E-4D5A34CCEE03}" type="slidenum">
              <a:rPr lang="en-US" smtClean="0"/>
              <a:t>‹#›</a:t>
            </a:fld>
            <a:endParaRPr lang="en-US"/>
          </a:p>
        </p:txBody>
      </p:sp>
    </p:spTree>
    <p:extLst>
      <p:ext uri="{BB962C8B-B14F-4D97-AF65-F5344CB8AC3E}">
        <p14:creationId xmlns:p14="http://schemas.microsoft.com/office/powerpoint/2010/main" val="1421669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8D99-689D-C3C9-7A4B-690F55A9F3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90F019-81BC-B2BC-4ED0-4B18E48661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08F73-C2C3-67CC-5B6A-AA0AF51686F6}"/>
              </a:ext>
            </a:extLst>
          </p:cNvPr>
          <p:cNvSpPr>
            <a:spLocks noGrp="1"/>
          </p:cNvSpPr>
          <p:nvPr>
            <p:ph type="dt" sz="half" idx="10"/>
          </p:nvPr>
        </p:nvSpPr>
        <p:spPr/>
        <p:txBody>
          <a:bodyPr/>
          <a:lstStyle/>
          <a:p>
            <a:fld id="{C3B209B1-F0B6-48DA-AC9B-F81E3EFBDDF0}" type="datetimeFigureOut">
              <a:rPr lang="en-US" smtClean="0"/>
              <a:t>10/19/2024</a:t>
            </a:fld>
            <a:endParaRPr lang="en-US"/>
          </a:p>
        </p:txBody>
      </p:sp>
      <p:sp>
        <p:nvSpPr>
          <p:cNvPr id="5" name="Footer Placeholder 4">
            <a:extLst>
              <a:ext uri="{FF2B5EF4-FFF2-40B4-BE49-F238E27FC236}">
                <a16:creationId xmlns:a16="http://schemas.microsoft.com/office/drawing/2014/main" id="{4ED04BDB-BA44-85C4-4E93-EC1B08E534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CE8904-A22F-EF88-DBDB-115A485D5EF5}"/>
              </a:ext>
            </a:extLst>
          </p:cNvPr>
          <p:cNvSpPr>
            <a:spLocks noGrp="1"/>
          </p:cNvSpPr>
          <p:nvPr>
            <p:ph type="sldNum" sz="quarter" idx="12"/>
          </p:nvPr>
        </p:nvSpPr>
        <p:spPr/>
        <p:txBody>
          <a:bodyPr/>
          <a:lstStyle/>
          <a:p>
            <a:fld id="{A550E52D-8469-409C-A98E-4D5A34CCEE03}" type="slidenum">
              <a:rPr lang="en-US" smtClean="0"/>
              <a:t>‹#›</a:t>
            </a:fld>
            <a:endParaRPr lang="en-US"/>
          </a:p>
        </p:txBody>
      </p:sp>
    </p:spTree>
    <p:extLst>
      <p:ext uri="{BB962C8B-B14F-4D97-AF65-F5344CB8AC3E}">
        <p14:creationId xmlns:p14="http://schemas.microsoft.com/office/powerpoint/2010/main" val="3643935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6A9C-AA13-D359-1E45-41F43CFE2B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16F6D-C88D-DCC7-7A56-76799721DC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384A00-D2F2-EBC7-0304-4A1FB8B048C7}"/>
              </a:ext>
            </a:extLst>
          </p:cNvPr>
          <p:cNvSpPr>
            <a:spLocks noGrp="1"/>
          </p:cNvSpPr>
          <p:nvPr>
            <p:ph type="dt" sz="half" idx="10"/>
          </p:nvPr>
        </p:nvSpPr>
        <p:spPr/>
        <p:txBody>
          <a:bodyPr/>
          <a:lstStyle/>
          <a:p>
            <a:fld id="{C3B209B1-F0B6-48DA-AC9B-F81E3EFBDDF0}" type="datetimeFigureOut">
              <a:rPr lang="en-US" smtClean="0"/>
              <a:t>10/19/2024</a:t>
            </a:fld>
            <a:endParaRPr lang="en-US"/>
          </a:p>
        </p:txBody>
      </p:sp>
      <p:sp>
        <p:nvSpPr>
          <p:cNvPr id="5" name="Footer Placeholder 4">
            <a:extLst>
              <a:ext uri="{FF2B5EF4-FFF2-40B4-BE49-F238E27FC236}">
                <a16:creationId xmlns:a16="http://schemas.microsoft.com/office/drawing/2014/main" id="{DA145711-A13F-8C88-0BC8-C7EEE745B9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2C3453-D15E-849F-274F-4A6ADC1CD29E}"/>
              </a:ext>
            </a:extLst>
          </p:cNvPr>
          <p:cNvSpPr>
            <a:spLocks noGrp="1"/>
          </p:cNvSpPr>
          <p:nvPr>
            <p:ph type="sldNum" sz="quarter" idx="12"/>
          </p:nvPr>
        </p:nvSpPr>
        <p:spPr/>
        <p:txBody>
          <a:bodyPr/>
          <a:lstStyle/>
          <a:p>
            <a:fld id="{A550E52D-8469-409C-A98E-4D5A34CCEE03}" type="slidenum">
              <a:rPr lang="en-US" smtClean="0"/>
              <a:t>‹#›</a:t>
            </a:fld>
            <a:endParaRPr lang="en-US"/>
          </a:p>
        </p:txBody>
      </p:sp>
    </p:spTree>
    <p:extLst>
      <p:ext uri="{BB962C8B-B14F-4D97-AF65-F5344CB8AC3E}">
        <p14:creationId xmlns:p14="http://schemas.microsoft.com/office/powerpoint/2010/main" val="1278805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53E78-F3CD-70CA-C547-013389FFA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F1C7B3-FDFF-AF68-79E8-1495072A71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016F94-732E-66B1-B8E9-24B1565814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3E25BB-E27E-0738-4ED8-5E9C83338E9A}"/>
              </a:ext>
            </a:extLst>
          </p:cNvPr>
          <p:cNvSpPr>
            <a:spLocks noGrp="1"/>
          </p:cNvSpPr>
          <p:nvPr>
            <p:ph type="dt" sz="half" idx="10"/>
          </p:nvPr>
        </p:nvSpPr>
        <p:spPr/>
        <p:txBody>
          <a:bodyPr/>
          <a:lstStyle/>
          <a:p>
            <a:fld id="{C3B209B1-F0B6-48DA-AC9B-F81E3EFBDDF0}" type="datetimeFigureOut">
              <a:rPr lang="en-US" smtClean="0"/>
              <a:t>10/19/2024</a:t>
            </a:fld>
            <a:endParaRPr lang="en-US"/>
          </a:p>
        </p:txBody>
      </p:sp>
      <p:sp>
        <p:nvSpPr>
          <p:cNvPr id="6" name="Footer Placeholder 5">
            <a:extLst>
              <a:ext uri="{FF2B5EF4-FFF2-40B4-BE49-F238E27FC236}">
                <a16:creationId xmlns:a16="http://schemas.microsoft.com/office/drawing/2014/main" id="{D61C7364-7A84-A44A-BFDE-84222D0D9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84D157-037F-821C-4DC2-618EB15583A8}"/>
              </a:ext>
            </a:extLst>
          </p:cNvPr>
          <p:cNvSpPr>
            <a:spLocks noGrp="1"/>
          </p:cNvSpPr>
          <p:nvPr>
            <p:ph type="sldNum" sz="quarter" idx="12"/>
          </p:nvPr>
        </p:nvSpPr>
        <p:spPr/>
        <p:txBody>
          <a:bodyPr/>
          <a:lstStyle/>
          <a:p>
            <a:fld id="{A550E52D-8469-409C-A98E-4D5A34CCEE03}" type="slidenum">
              <a:rPr lang="en-US" smtClean="0"/>
              <a:t>‹#›</a:t>
            </a:fld>
            <a:endParaRPr lang="en-US"/>
          </a:p>
        </p:txBody>
      </p:sp>
    </p:spTree>
    <p:extLst>
      <p:ext uri="{BB962C8B-B14F-4D97-AF65-F5344CB8AC3E}">
        <p14:creationId xmlns:p14="http://schemas.microsoft.com/office/powerpoint/2010/main" val="1063586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8B181-4D35-DDFA-F96C-40C832C7AAA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5A9FBF-9735-31B2-851E-969B3CBDDA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E1E8BE-7437-7778-B457-01848E5D14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24D3E5-6044-B17E-8411-2D8C443C0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760A43-1EAB-5B2A-B13F-DECC3B6AC24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32B5D8-3585-0D01-F5C2-591AE4ABE377}"/>
              </a:ext>
            </a:extLst>
          </p:cNvPr>
          <p:cNvSpPr>
            <a:spLocks noGrp="1"/>
          </p:cNvSpPr>
          <p:nvPr>
            <p:ph type="dt" sz="half" idx="10"/>
          </p:nvPr>
        </p:nvSpPr>
        <p:spPr/>
        <p:txBody>
          <a:bodyPr/>
          <a:lstStyle/>
          <a:p>
            <a:fld id="{C3B209B1-F0B6-48DA-AC9B-F81E3EFBDDF0}" type="datetimeFigureOut">
              <a:rPr lang="en-US" smtClean="0"/>
              <a:t>10/19/2024</a:t>
            </a:fld>
            <a:endParaRPr lang="en-US"/>
          </a:p>
        </p:txBody>
      </p:sp>
      <p:sp>
        <p:nvSpPr>
          <p:cNvPr id="8" name="Footer Placeholder 7">
            <a:extLst>
              <a:ext uri="{FF2B5EF4-FFF2-40B4-BE49-F238E27FC236}">
                <a16:creationId xmlns:a16="http://schemas.microsoft.com/office/drawing/2014/main" id="{74699390-E91A-9894-1183-002739654DC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E595DC-B689-BDCE-4DE1-F31340FC5C37}"/>
              </a:ext>
            </a:extLst>
          </p:cNvPr>
          <p:cNvSpPr>
            <a:spLocks noGrp="1"/>
          </p:cNvSpPr>
          <p:nvPr>
            <p:ph type="sldNum" sz="quarter" idx="12"/>
          </p:nvPr>
        </p:nvSpPr>
        <p:spPr/>
        <p:txBody>
          <a:bodyPr/>
          <a:lstStyle/>
          <a:p>
            <a:fld id="{A550E52D-8469-409C-A98E-4D5A34CCEE03}" type="slidenum">
              <a:rPr lang="en-US" smtClean="0"/>
              <a:t>‹#›</a:t>
            </a:fld>
            <a:endParaRPr lang="en-US"/>
          </a:p>
        </p:txBody>
      </p:sp>
    </p:spTree>
    <p:extLst>
      <p:ext uri="{BB962C8B-B14F-4D97-AF65-F5344CB8AC3E}">
        <p14:creationId xmlns:p14="http://schemas.microsoft.com/office/powerpoint/2010/main" val="689307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F251-136B-5FF4-36D1-387B267C2E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D619727-0C6F-B6ED-7FDF-5170C939D81A}"/>
              </a:ext>
            </a:extLst>
          </p:cNvPr>
          <p:cNvSpPr>
            <a:spLocks noGrp="1"/>
          </p:cNvSpPr>
          <p:nvPr>
            <p:ph type="dt" sz="half" idx="10"/>
          </p:nvPr>
        </p:nvSpPr>
        <p:spPr/>
        <p:txBody>
          <a:bodyPr/>
          <a:lstStyle/>
          <a:p>
            <a:fld id="{C3B209B1-F0B6-48DA-AC9B-F81E3EFBDDF0}" type="datetimeFigureOut">
              <a:rPr lang="en-US" smtClean="0"/>
              <a:t>10/19/2024</a:t>
            </a:fld>
            <a:endParaRPr lang="en-US"/>
          </a:p>
        </p:txBody>
      </p:sp>
      <p:sp>
        <p:nvSpPr>
          <p:cNvPr id="4" name="Footer Placeholder 3">
            <a:extLst>
              <a:ext uri="{FF2B5EF4-FFF2-40B4-BE49-F238E27FC236}">
                <a16:creationId xmlns:a16="http://schemas.microsoft.com/office/drawing/2014/main" id="{59C6A7DF-5BAF-6A70-B5C5-4E282B6E8D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FE889D-594C-96C5-4C04-08E38DDD4DCB}"/>
              </a:ext>
            </a:extLst>
          </p:cNvPr>
          <p:cNvSpPr>
            <a:spLocks noGrp="1"/>
          </p:cNvSpPr>
          <p:nvPr>
            <p:ph type="sldNum" sz="quarter" idx="12"/>
          </p:nvPr>
        </p:nvSpPr>
        <p:spPr/>
        <p:txBody>
          <a:bodyPr/>
          <a:lstStyle/>
          <a:p>
            <a:fld id="{A550E52D-8469-409C-A98E-4D5A34CCEE03}" type="slidenum">
              <a:rPr lang="en-US" smtClean="0"/>
              <a:t>‹#›</a:t>
            </a:fld>
            <a:endParaRPr lang="en-US"/>
          </a:p>
        </p:txBody>
      </p:sp>
    </p:spTree>
    <p:extLst>
      <p:ext uri="{BB962C8B-B14F-4D97-AF65-F5344CB8AC3E}">
        <p14:creationId xmlns:p14="http://schemas.microsoft.com/office/powerpoint/2010/main" val="1207574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72F54-27EC-E7E3-05CD-D856F993938F}"/>
              </a:ext>
            </a:extLst>
          </p:cNvPr>
          <p:cNvSpPr>
            <a:spLocks noGrp="1"/>
          </p:cNvSpPr>
          <p:nvPr>
            <p:ph type="dt" sz="half" idx="10"/>
          </p:nvPr>
        </p:nvSpPr>
        <p:spPr/>
        <p:txBody>
          <a:bodyPr/>
          <a:lstStyle/>
          <a:p>
            <a:fld id="{C3B209B1-F0B6-48DA-AC9B-F81E3EFBDDF0}" type="datetimeFigureOut">
              <a:rPr lang="en-US" smtClean="0"/>
              <a:t>10/19/2024</a:t>
            </a:fld>
            <a:endParaRPr lang="en-US"/>
          </a:p>
        </p:txBody>
      </p:sp>
      <p:sp>
        <p:nvSpPr>
          <p:cNvPr id="3" name="Footer Placeholder 2">
            <a:extLst>
              <a:ext uri="{FF2B5EF4-FFF2-40B4-BE49-F238E27FC236}">
                <a16:creationId xmlns:a16="http://schemas.microsoft.com/office/drawing/2014/main" id="{2097D045-55D8-DD5F-5F6B-5D7626A6E7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FC3E45-A77A-F512-4773-94B34FBFFE56}"/>
              </a:ext>
            </a:extLst>
          </p:cNvPr>
          <p:cNvSpPr>
            <a:spLocks noGrp="1"/>
          </p:cNvSpPr>
          <p:nvPr>
            <p:ph type="sldNum" sz="quarter" idx="12"/>
          </p:nvPr>
        </p:nvSpPr>
        <p:spPr/>
        <p:txBody>
          <a:bodyPr/>
          <a:lstStyle/>
          <a:p>
            <a:fld id="{A550E52D-8469-409C-A98E-4D5A34CCEE03}" type="slidenum">
              <a:rPr lang="en-US" smtClean="0"/>
              <a:t>‹#›</a:t>
            </a:fld>
            <a:endParaRPr lang="en-US"/>
          </a:p>
        </p:txBody>
      </p:sp>
    </p:spTree>
    <p:extLst>
      <p:ext uri="{BB962C8B-B14F-4D97-AF65-F5344CB8AC3E}">
        <p14:creationId xmlns:p14="http://schemas.microsoft.com/office/powerpoint/2010/main" val="257062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5FBA7-6030-9D82-4BCC-3E85F84255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3554A8-3F22-32A3-C1CB-77C52D528E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D5B1FC-8926-1319-DAB0-A73CC3FD79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AE9B5B-4A0C-2E0A-1501-50A4670FC80A}"/>
              </a:ext>
            </a:extLst>
          </p:cNvPr>
          <p:cNvSpPr>
            <a:spLocks noGrp="1"/>
          </p:cNvSpPr>
          <p:nvPr>
            <p:ph type="dt" sz="half" idx="10"/>
          </p:nvPr>
        </p:nvSpPr>
        <p:spPr/>
        <p:txBody>
          <a:bodyPr/>
          <a:lstStyle/>
          <a:p>
            <a:fld id="{C3B209B1-F0B6-48DA-AC9B-F81E3EFBDDF0}" type="datetimeFigureOut">
              <a:rPr lang="en-US" smtClean="0"/>
              <a:t>10/19/2024</a:t>
            </a:fld>
            <a:endParaRPr lang="en-US"/>
          </a:p>
        </p:txBody>
      </p:sp>
      <p:sp>
        <p:nvSpPr>
          <p:cNvPr id="6" name="Footer Placeholder 5">
            <a:extLst>
              <a:ext uri="{FF2B5EF4-FFF2-40B4-BE49-F238E27FC236}">
                <a16:creationId xmlns:a16="http://schemas.microsoft.com/office/drawing/2014/main" id="{7C5805B2-325C-DDAB-0955-728DBDA830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A4A1DB-7E80-D330-F8ED-67423C68A7AC}"/>
              </a:ext>
            </a:extLst>
          </p:cNvPr>
          <p:cNvSpPr>
            <a:spLocks noGrp="1"/>
          </p:cNvSpPr>
          <p:nvPr>
            <p:ph type="sldNum" sz="quarter" idx="12"/>
          </p:nvPr>
        </p:nvSpPr>
        <p:spPr/>
        <p:txBody>
          <a:bodyPr/>
          <a:lstStyle/>
          <a:p>
            <a:fld id="{A550E52D-8469-409C-A98E-4D5A34CCEE03}" type="slidenum">
              <a:rPr lang="en-US" smtClean="0"/>
              <a:t>‹#›</a:t>
            </a:fld>
            <a:endParaRPr lang="en-US"/>
          </a:p>
        </p:txBody>
      </p:sp>
    </p:spTree>
    <p:extLst>
      <p:ext uri="{BB962C8B-B14F-4D97-AF65-F5344CB8AC3E}">
        <p14:creationId xmlns:p14="http://schemas.microsoft.com/office/powerpoint/2010/main" val="2170881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2673C-428F-E1D1-96F9-057183D97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D51D3F-B74E-48F7-C2BC-5554B4947F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CE05B7-5207-38AF-0AB4-EB37F71F7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4AA3A2-9485-2607-7C57-7898D193F141}"/>
              </a:ext>
            </a:extLst>
          </p:cNvPr>
          <p:cNvSpPr>
            <a:spLocks noGrp="1"/>
          </p:cNvSpPr>
          <p:nvPr>
            <p:ph type="dt" sz="half" idx="10"/>
          </p:nvPr>
        </p:nvSpPr>
        <p:spPr/>
        <p:txBody>
          <a:bodyPr/>
          <a:lstStyle/>
          <a:p>
            <a:fld id="{C3B209B1-F0B6-48DA-AC9B-F81E3EFBDDF0}" type="datetimeFigureOut">
              <a:rPr lang="en-US" smtClean="0"/>
              <a:t>10/19/2024</a:t>
            </a:fld>
            <a:endParaRPr lang="en-US"/>
          </a:p>
        </p:txBody>
      </p:sp>
      <p:sp>
        <p:nvSpPr>
          <p:cNvPr id="6" name="Footer Placeholder 5">
            <a:extLst>
              <a:ext uri="{FF2B5EF4-FFF2-40B4-BE49-F238E27FC236}">
                <a16:creationId xmlns:a16="http://schemas.microsoft.com/office/drawing/2014/main" id="{5A61578D-A351-1EC0-FF9A-AEF67232FA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40A6D-96DD-89E1-24E8-E3E964FCDC28}"/>
              </a:ext>
            </a:extLst>
          </p:cNvPr>
          <p:cNvSpPr>
            <a:spLocks noGrp="1"/>
          </p:cNvSpPr>
          <p:nvPr>
            <p:ph type="sldNum" sz="quarter" idx="12"/>
          </p:nvPr>
        </p:nvSpPr>
        <p:spPr/>
        <p:txBody>
          <a:bodyPr/>
          <a:lstStyle/>
          <a:p>
            <a:fld id="{A550E52D-8469-409C-A98E-4D5A34CCEE03}" type="slidenum">
              <a:rPr lang="en-US" smtClean="0"/>
              <a:t>‹#›</a:t>
            </a:fld>
            <a:endParaRPr lang="en-US"/>
          </a:p>
        </p:txBody>
      </p:sp>
    </p:spTree>
    <p:extLst>
      <p:ext uri="{BB962C8B-B14F-4D97-AF65-F5344CB8AC3E}">
        <p14:creationId xmlns:p14="http://schemas.microsoft.com/office/powerpoint/2010/main" val="37213990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6D3469-F5A4-B022-4B3E-CBD69B5561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3066EFE-74A5-ED08-B2EE-6371A6DEF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0F71E2-F38E-92B7-5B44-F9642D8445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3B209B1-F0B6-48DA-AC9B-F81E3EFBDDF0}" type="datetimeFigureOut">
              <a:rPr lang="en-US" smtClean="0"/>
              <a:t>10/19/2024</a:t>
            </a:fld>
            <a:endParaRPr lang="en-US"/>
          </a:p>
        </p:txBody>
      </p:sp>
      <p:sp>
        <p:nvSpPr>
          <p:cNvPr id="5" name="Footer Placeholder 4">
            <a:extLst>
              <a:ext uri="{FF2B5EF4-FFF2-40B4-BE49-F238E27FC236}">
                <a16:creationId xmlns:a16="http://schemas.microsoft.com/office/drawing/2014/main" id="{6F84CB0E-6153-1495-AFCA-7665B57A45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D6BBEB7-BDEA-924A-E087-97191D4F3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550E52D-8469-409C-A98E-4D5A34CCEE03}" type="slidenum">
              <a:rPr lang="en-US" smtClean="0"/>
              <a:t>‹#›</a:t>
            </a:fld>
            <a:endParaRPr lang="en-US"/>
          </a:p>
        </p:txBody>
      </p:sp>
    </p:spTree>
    <p:extLst>
      <p:ext uri="{BB962C8B-B14F-4D97-AF65-F5344CB8AC3E}">
        <p14:creationId xmlns:p14="http://schemas.microsoft.com/office/powerpoint/2010/main" val="4113597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756B6D-73D2-AD30-A7E8-5DA9568AF473}"/>
              </a:ext>
            </a:extLst>
          </p:cNvPr>
          <p:cNvSpPr>
            <a:spLocks noGrp="1"/>
          </p:cNvSpPr>
          <p:nvPr>
            <p:ph type="ctrTitle"/>
          </p:nvPr>
        </p:nvSpPr>
        <p:spPr/>
        <p:txBody>
          <a:bodyPr>
            <a:normAutofit/>
          </a:bodyPr>
          <a:lstStyle/>
          <a:p>
            <a:pPr marL="0" marR="0" rtl="1">
              <a:lnSpc>
                <a:spcPct val="115000"/>
              </a:lnSpc>
              <a:spcBef>
                <a:spcPts val="0"/>
              </a:spcBef>
              <a:spcAft>
                <a:spcPts val="800"/>
              </a:spcAft>
            </a:pPr>
            <a:r>
              <a:rPr lang="ar-IQ" sz="2800" b="1" kern="100" dirty="0">
                <a:effectLst/>
                <a:latin typeface="Aptos" panose="020B0004020202020204" pitchFamily="34" charset="0"/>
                <a:ea typeface="Aptos" panose="020B0004020202020204" pitchFamily="34" charset="0"/>
                <a:cs typeface="Arial" panose="020B0604020202020204" pitchFamily="34" charset="0"/>
              </a:rPr>
              <a:t>نظريات التصميم التعليمي</a:t>
            </a:r>
            <a:br>
              <a:rPr lang="en-US" sz="2800" kern="100" dirty="0">
                <a:effectLst/>
                <a:latin typeface="Aptos" panose="020B0004020202020204" pitchFamily="34" charset="0"/>
                <a:ea typeface="Aptos" panose="020B0004020202020204" pitchFamily="34" charset="0"/>
                <a:cs typeface="Arial" panose="020B0604020202020204" pitchFamily="34" charset="0"/>
              </a:rPr>
            </a:br>
            <a:r>
              <a:rPr lang="ar-IQ" sz="2800" b="1" kern="100" dirty="0">
                <a:effectLst/>
                <a:latin typeface="Aptos" panose="020B0004020202020204" pitchFamily="34" charset="0"/>
                <a:ea typeface="Aptos" panose="020B0004020202020204" pitchFamily="34" charset="0"/>
                <a:cs typeface="Arial" panose="020B0604020202020204" pitchFamily="34" charset="0"/>
              </a:rPr>
              <a:t>جوانب نظرية المدارس المعرفية والسلوكية والبنائية</a:t>
            </a:r>
            <a:endParaRPr lang="en-US" sz="8000" dirty="0"/>
          </a:p>
        </p:txBody>
      </p:sp>
      <p:sp>
        <p:nvSpPr>
          <p:cNvPr id="3" name="Subtitle 2">
            <a:extLst>
              <a:ext uri="{FF2B5EF4-FFF2-40B4-BE49-F238E27FC236}">
                <a16:creationId xmlns:a16="http://schemas.microsoft.com/office/drawing/2014/main" id="{0F3EE408-A5AF-2F75-82AF-91A442839504}"/>
              </a:ext>
            </a:extLst>
          </p:cNvPr>
          <p:cNvSpPr>
            <a:spLocks noGrp="1"/>
          </p:cNvSpPr>
          <p:nvPr>
            <p:ph type="subTitle" idx="1"/>
          </p:nvPr>
        </p:nvSpPr>
        <p:spPr/>
        <p:txBody>
          <a:bodyPr>
            <a:normAutofit/>
          </a:bodyPr>
          <a:lstStyle/>
          <a:p>
            <a:pPr marL="0" marR="0" algn="ctr" rtl="1">
              <a:lnSpc>
                <a:spcPct val="115000"/>
              </a:lnSpc>
              <a:spcBef>
                <a:spcPts val="0"/>
              </a:spcBef>
              <a:spcAft>
                <a:spcPts val="800"/>
              </a:spcAft>
            </a:pPr>
            <a:r>
              <a:rPr lang="ar-IQ" sz="1800" b="1" kern="100" dirty="0">
                <a:effectLst/>
                <a:latin typeface="Aptos" panose="020B0004020202020204" pitchFamily="34" charset="0"/>
                <a:ea typeface="Aptos" panose="020B0004020202020204" pitchFamily="34" charset="0"/>
                <a:cs typeface="Arial" panose="020B0604020202020204" pitchFamily="34" charset="0"/>
              </a:rPr>
              <a:t>بإشراف</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15000"/>
              </a:lnSpc>
              <a:spcBef>
                <a:spcPts val="0"/>
              </a:spcBef>
              <a:spcAft>
                <a:spcPts val="800"/>
              </a:spcAft>
            </a:pPr>
            <a:r>
              <a:rPr lang="ar-IQ" sz="1800" b="1" kern="100" dirty="0">
                <a:effectLst/>
                <a:latin typeface="Aptos" panose="020B0004020202020204" pitchFamily="34" charset="0"/>
                <a:ea typeface="Aptos" panose="020B0004020202020204" pitchFamily="34" charset="0"/>
                <a:cs typeface="Arial" panose="020B0604020202020204" pitchFamily="34" charset="0"/>
              </a:rPr>
              <a:t>أ. د. قصي عبد العباس</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15000"/>
              </a:lnSpc>
              <a:spcBef>
                <a:spcPts val="0"/>
              </a:spcBef>
              <a:spcAft>
                <a:spcPts val="800"/>
              </a:spcAft>
            </a:pPr>
            <a:r>
              <a:rPr lang="ar-IQ" sz="1800" b="1" kern="100" dirty="0">
                <a:effectLst/>
                <a:latin typeface="Aptos" panose="020B0004020202020204" pitchFamily="34" charset="0"/>
                <a:ea typeface="Aptos" panose="020B0004020202020204" pitchFamily="34" charset="0"/>
                <a:cs typeface="Arial" panose="020B0604020202020204" pitchFamily="34" charset="0"/>
              </a:rPr>
              <a:t>أعداد الطالبة</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gn="ctr" rtl="1">
              <a:lnSpc>
                <a:spcPct val="115000"/>
              </a:lnSpc>
              <a:spcBef>
                <a:spcPts val="0"/>
              </a:spcBef>
              <a:spcAft>
                <a:spcPts val="800"/>
              </a:spcAft>
            </a:pPr>
            <a:r>
              <a:rPr lang="ar-IQ" sz="1800" b="1" kern="100" dirty="0">
                <a:effectLst/>
                <a:latin typeface="Aptos" panose="020B0004020202020204" pitchFamily="34" charset="0"/>
                <a:ea typeface="Aptos" panose="020B0004020202020204" pitchFamily="34" charset="0"/>
                <a:cs typeface="Arial" panose="020B0604020202020204" pitchFamily="34" charset="0"/>
              </a:rPr>
              <a:t>سهاد جاسم</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6DD9E902-677D-C5C6-8BAF-8E3F5F2B8B10}"/>
              </a:ext>
            </a:extLst>
          </p:cNvPr>
          <p:cNvSpPr txBox="1"/>
          <p:nvPr/>
        </p:nvSpPr>
        <p:spPr>
          <a:xfrm>
            <a:off x="8822986" y="97276"/>
            <a:ext cx="3260387" cy="1709186"/>
          </a:xfrm>
          <a:prstGeom prst="rect">
            <a:avLst/>
          </a:prstGeom>
          <a:noFill/>
        </p:spPr>
        <p:txBody>
          <a:bodyPr wrap="square">
            <a:spAutoFit/>
          </a:bodyPr>
          <a:lstStyle/>
          <a:p>
            <a:pPr marL="0" marR="0" algn="r" rtl="1">
              <a:lnSpc>
                <a:spcPct val="115000"/>
              </a:lnSpc>
              <a:spcBef>
                <a:spcPts val="0"/>
              </a:spcBef>
              <a:spcAft>
                <a:spcPts val="800"/>
              </a:spcAft>
            </a:pPr>
            <a:r>
              <a:rPr lang="ar-IQ" sz="1400" b="1" kern="100" dirty="0">
                <a:effectLst/>
                <a:latin typeface="Aptos" panose="020B0004020202020204" pitchFamily="34" charset="0"/>
                <a:ea typeface="Aptos" panose="020B0004020202020204" pitchFamily="34" charset="0"/>
                <a:cs typeface="Arial" panose="020B0604020202020204" pitchFamily="34" charset="0"/>
              </a:rPr>
              <a:t>جمهورية العراق</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15000"/>
              </a:lnSpc>
              <a:spcBef>
                <a:spcPts val="0"/>
              </a:spcBef>
              <a:spcAft>
                <a:spcPts val="800"/>
              </a:spcAft>
            </a:pPr>
            <a:r>
              <a:rPr lang="ar-IQ" sz="1400" b="1" kern="100" dirty="0">
                <a:effectLst/>
                <a:latin typeface="Aptos" panose="020B0004020202020204" pitchFamily="34" charset="0"/>
                <a:ea typeface="Aptos" panose="020B0004020202020204" pitchFamily="34" charset="0"/>
                <a:cs typeface="Arial" panose="020B0604020202020204" pitchFamily="34" charset="0"/>
              </a:rPr>
              <a:t>وزارة التعليم العالي والبحث العلمي</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15000"/>
              </a:lnSpc>
              <a:spcBef>
                <a:spcPts val="0"/>
              </a:spcBef>
              <a:spcAft>
                <a:spcPts val="800"/>
              </a:spcAft>
            </a:pPr>
            <a:r>
              <a:rPr lang="ar-IQ" sz="1400" b="1" kern="100" dirty="0">
                <a:effectLst/>
                <a:latin typeface="Aptos" panose="020B0004020202020204" pitchFamily="34" charset="0"/>
                <a:ea typeface="Aptos" panose="020B0004020202020204" pitchFamily="34" charset="0"/>
                <a:cs typeface="Arial" panose="020B0604020202020204" pitchFamily="34" charset="0"/>
              </a:rPr>
              <a:t>الجامعة المستنصرية</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15000"/>
              </a:lnSpc>
              <a:spcBef>
                <a:spcPts val="0"/>
              </a:spcBef>
              <a:spcAft>
                <a:spcPts val="800"/>
              </a:spcAft>
            </a:pPr>
            <a:r>
              <a:rPr lang="ar-IQ" sz="1400" b="1" kern="100" dirty="0">
                <a:effectLst/>
                <a:latin typeface="Aptos" panose="020B0004020202020204" pitchFamily="34" charset="0"/>
                <a:ea typeface="Aptos" panose="020B0004020202020204" pitchFamily="34" charset="0"/>
                <a:cs typeface="Arial" panose="020B0604020202020204" pitchFamily="34" charset="0"/>
              </a:rPr>
              <a:t>قسم اللغة العربية</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algn="r" rtl="1"/>
            <a:r>
              <a:rPr lang="ar-IQ" sz="1400" b="1" dirty="0">
                <a:effectLst/>
                <a:latin typeface="Aptos" panose="020B0004020202020204" pitchFamily="34" charset="0"/>
                <a:ea typeface="Aptos" panose="020B0004020202020204" pitchFamily="34" charset="0"/>
                <a:cs typeface="Arial" panose="020B0604020202020204" pitchFamily="34" charset="0"/>
              </a:rPr>
              <a:t>الدراسات العليا</a:t>
            </a:r>
            <a:r>
              <a:rPr lang="en-US" sz="1400" b="1" dirty="0">
                <a:effectLst/>
                <a:latin typeface="Aptos" panose="020B0004020202020204" pitchFamily="34" charset="0"/>
                <a:ea typeface="Aptos" panose="020B0004020202020204" pitchFamily="34" charset="0"/>
                <a:cs typeface="Arial" panose="020B0604020202020204" pitchFamily="34" charset="0"/>
              </a:rPr>
              <a:t>/</a:t>
            </a:r>
            <a:r>
              <a:rPr lang="ar-IQ" sz="1400" b="1" dirty="0">
                <a:effectLst/>
                <a:latin typeface="Aptos" panose="020B0004020202020204" pitchFamily="34" charset="0"/>
                <a:ea typeface="Aptos" panose="020B0004020202020204" pitchFamily="34" charset="0"/>
                <a:cs typeface="Arial" panose="020B0604020202020204" pitchFamily="34" charset="0"/>
              </a:rPr>
              <a:t>دكتوراه</a:t>
            </a:r>
            <a:endParaRPr lang="en-US" sz="1400" dirty="0"/>
          </a:p>
        </p:txBody>
      </p:sp>
      <p:pic>
        <p:nvPicPr>
          <p:cNvPr id="6" name="Picture 5" descr="A close-up of a book&#10;&#10;Description automatically generated">
            <a:extLst>
              <a:ext uri="{FF2B5EF4-FFF2-40B4-BE49-F238E27FC236}">
                <a16:creationId xmlns:a16="http://schemas.microsoft.com/office/drawing/2014/main" id="{7574C617-F0EE-B95E-F1BA-2AFEC23C989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0515" y="335802"/>
            <a:ext cx="1213485" cy="1470660"/>
          </a:xfrm>
          <a:prstGeom prst="rect">
            <a:avLst/>
          </a:prstGeom>
          <a:noFill/>
        </p:spPr>
      </p:pic>
      <p:pic>
        <p:nvPicPr>
          <p:cNvPr id="1028" name="Picture 4" descr="Free Vector | Critical thinking concept illustration">
            <a:extLst>
              <a:ext uri="{FF2B5EF4-FFF2-40B4-BE49-F238E27FC236}">
                <a16:creationId xmlns:a16="http://schemas.microsoft.com/office/drawing/2014/main" id="{FA2BEF4F-02B8-4C21-86F3-8A1DC61EA1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2986" y="3779399"/>
            <a:ext cx="2981325" cy="2981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ritical Thinking: Over 7,051 Royalty-Free Licensable Stock Illustrations &amp;  Drawings | Shutterstock">
            <a:extLst>
              <a:ext uri="{FF2B5EF4-FFF2-40B4-BE49-F238E27FC236}">
                <a16:creationId xmlns:a16="http://schemas.microsoft.com/office/drawing/2014/main" id="{1DF74A58-C67A-3113-1DE6-4DAD616B7C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689" y="4117775"/>
            <a:ext cx="3696300" cy="246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45104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97857-A592-985F-57AB-AA4E36801E55}"/>
              </a:ext>
            </a:extLst>
          </p:cNvPr>
          <p:cNvSpPr>
            <a:spLocks noGrp="1"/>
          </p:cNvSpPr>
          <p:nvPr>
            <p:ph type="title"/>
          </p:nvPr>
        </p:nvSpPr>
        <p:spPr/>
        <p:txBody>
          <a:bodyPr>
            <a:normAutofit/>
          </a:bodyPr>
          <a:lstStyle/>
          <a:p>
            <a:pPr algn="r" rtl="1"/>
            <a:r>
              <a:rPr lang="ar-SA" sz="3200" b="1" kern="100" dirty="0">
                <a:effectLst/>
                <a:latin typeface="Aptos" panose="020B0004020202020204" pitchFamily="34" charset="0"/>
                <a:ea typeface="Aptos" panose="020B0004020202020204" pitchFamily="34" charset="0"/>
                <a:cs typeface="Times New Roman" panose="02020603050405020304" pitchFamily="18" charset="0"/>
              </a:rPr>
              <a:t>يحدد </a:t>
            </a:r>
            <a:r>
              <a:rPr lang="ar-SA" sz="3200" b="1" kern="100" dirty="0" err="1">
                <a:effectLst/>
                <a:latin typeface="Aptos" panose="020B0004020202020204" pitchFamily="34" charset="0"/>
                <a:ea typeface="Aptos" panose="020B0004020202020204" pitchFamily="34" charset="0"/>
                <a:cs typeface="Times New Roman" panose="02020603050405020304" pitchFamily="18" charset="0"/>
              </a:rPr>
              <a:t>أوزبل</a:t>
            </a:r>
            <a:r>
              <a:rPr lang="ar-SA" sz="3200" b="1" kern="100" dirty="0">
                <a:effectLst/>
                <a:latin typeface="Aptos" panose="020B0004020202020204" pitchFamily="34" charset="0"/>
                <a:ea typeface="Aptos" panose="020B0004020202020204" pitchFamily="34" charset="0"/>
                <a:cs typeface="Times New Roman" panose="02020603050405020304" pitchFamily="18" charset="0"/>
              </a:rPr>
              <a:t> أشكال التعلم بأربعة وهي:</a:t>
            </a:r>
            <a:endParaRPr lang="en-US" sz="6600" dirty="0"/>
          </a:p>
        </p:txBody>
      </p:sp>
      <p:graphicFrame>
        <p:nvGraphicFramePr>
          <p:cNvPr id="5" name="Content Placeholder 2">
            <a:extLst>
              <a:ext uri="{FF2B5EF4-FFF2-40B4-BE49-F238E27FC236}">
                <a16:creationId xmlns:a16="http://schemas.microsoft.com/office/drawing/2014/main" id="{CB29699A-0475-A010-FE96-04914CB4F8C6}"/>
              </a:ext>
            </a:extLst>
          </p:cNvPr>
          <p:cNvGraphicFramePr>
            <a:graphicFrameLocks noGrp="1"/>
          </p:cNvGraphicFramePr>
          <p:nvPr>
            <p:ph idx="1"/>
            <p:extLst>
              <p:ext uri="{D42A27DB-BD31-4B8C-83A1-F6EECF244321}">
                <p14:modId xmlns:p14="http://schemas.microsoft.com/office/powerpoint/2010/main" val="32614023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42570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686F87-04F4-3FA6-704B-55E17DD2899F}"/>
              </a:ext>
            </a:extLst>
          </p:cNvPr>
          <p:cNvSpPr>
            <a:spLocks noGrp="1"/>
          </p:cNvSpPr>
          <p:nvPr>
            <p:ph type="title"/>
          </p:nvPr>
        </p:nvSpPr>
        <p:spPr>
          <a:xfrm>
            <a:off x="795528" y="386930"/>
            <a:ext cx="10141799" cy="1300554"/>
          </a:xfrm>
        </p:spPr>
        <p:txBody>
          <a:bodyPr anchor="b">
            <a:normAutofit/>
          </a:bodyPr>
          <a:lstStyle/>
          <a:p>
            <a:pPr algn="ctr" rtl="1"/>
            <a:r>
              <a:rPr lang="ar-SA" sz="4800" b="1" dirty="0">
                <a:effectLst/>
                <a:ea typeface="Aptos" panose="020B0004020202020204" pitchFamily="34" charset="0"/>
                <a:cs typeface="Times New Roman" panose="02020603050405020304" pitchFamily="18" charset="0"/>
              </a:rPr>
              <a:t>نظرية التطور المعرفي لــ (جان بياجيه)</a:t>
            </a:r>
            <a:endParaRPr lang="en-US" sz="4800" dirty="0"/>
          </a:p>
        </p:txBody>
      </p:sp>
      <p:sp>
        <p:nvSpPr>
          <p:cNvPr id="9225" name="Rectangle 9224">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7" name="Rectangle 922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appy Cute Little Kid Girl Thinking Stock Vector (Royalty Free) 1898760859  | Shutterstock">
            <a:extLst>
              <a:ext uri="{FF2B5EF4-FFF2-40B4-BE49-F238E27FC236}">
                <a16:creationId xmlns:a16="http://schemas.microsoft.com/office/drawing/2014/main" id="{1BA22B89-D793-E540-7B29-28F84CE284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21" r="6321" b="6904"/>
          <a:stretch/>
        </p:blipFill>
        <p:spPr bwMode="auto">
          <a:xfrm>
            <a:off x="635295" y="2524715"/>
            <a:ext cx="5150277" cy="34577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42FC97F-848B-D525-6F30-231A1F6809F0}"/>
              </a:ext>
            </a:extLst>
          </p:cNvPr>
          <p:cNvSpPr>
            <a:spLocks noGrp="1"/>
          </p:cNvSpPr>
          <p:nvPr>
            <p:ph idx="1"/>
          </p:nvPr>
        </p:nvSpPr>
        <p:spPr>
          <a:xfrm>
            <a:off x="6406429" y="2599509"/>
            <a:ext cx="4530898" cy="3639450"/>
          </a:xfrm>
        </p:spPr>
        <p:txBody>
          <a:bodyPr anchor="ctr">
            <a:normAutofit/>
          </a:bodyPr>
          <a:lstStyle/>
          <a:p>
            <a:pPr marL="0" indent="0" algn="r" rtl="1">
              <a:buNone/>
            </a:pPr>
            <a:r>
              <a:rPr lang="ar-SA" sz="2000" kern="100" dirty="0">
                <a:effectLst/>
                <a:latin typeface="Aptos" panose="020B0004020202020204" pitchFamily="34" charset="0"/>
                <a:ea typeface="Aptos" panose="020B0004020202020204" pitchFamily="34" charset="0"/>
                <a:cs typeface="Times New Roman" panose="02020603050405020304" pitchFamily="18" charset="0"/>
              </a:rPr>
              <a:t>لقد أختلف بياجيه في تناوله لموضوع الذكاء عند الأطفال عن غيره من علماء النفس، فكان اهتمام بياجيه منصـــب على الجانب الكيفي في الذكاء، فالذكاء ليس السمة الغامضـة لدى الناس كما يبدو عند معظم علماء النفس، بل الذكاء عنده هو طريقة السلوك وتكييف الفرد في المواقف وإننا لا نهتم بالكم أي كم مشكلة استطاع الطفل حلها، بل يجب أن نهتم بكيفية تفكير الطفل وطريقته لحل المشـكلات، وهذا الكيف يمكن الكشف عنه من طريق اسـتخدام أخطاء الأطفال وليس استخدام الإجابات الصحيحة.</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9229" name="Rectangle 9228">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413365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5317F-9044-D845-9907-68E53D2F394E}"/>
              </a:ext>
            </a:extLst>
          </p:cNvPr>
          <p:cNvSpPr>
            <a:spLocks noGrp="1"/>
          </p:cNvSpPr>
          <p:nvPr>
            <p:ph type="title"/>
          </p:nvPr>
        </p:nvSpPr>
        <p:spPr>
          <a:xfrm>
            <a:off x="795528" y="386930"/>
            <a:ext cx="10141799" cy="1300554"/>
          </a:xfrm>
        </p:spPr>
        <p:txBody>
          <a:bodyPr anchor="b">
            <a:normAutofit/>
          </a:bodyPr>
          <a:lstStyle/>
          <a:p>
            <a:r>
              <a:rPr lang="en-US" sz="4800" b="1">
                <a:effectLst/>
                <a:latin typeface="Times New Roman" panose="02020603050405020304" pitchFamily="18" charset="0"/>
                <a:ea typeface="Aptos" panose="020B0004020202020204" pitchFamily="34" charset="0"/>
              </a:rPr>
              <a:t> </a:t>
            </a:r>
            <a:r>
              <a:rPr lang="ar-SA" sz="4800" b="1">
                <a:effectLst/>
                <a:latin typeface="Times New Roman" panose="02020603050405020304" pitchFamily="18" charset="0"/>
                <a:ea typeface="Aptos" panose="020B0004020202020204" pitchFamily="34" charset="0"/>
              </a:rPr>
              <a:t>العوامل المؤثرة في التطور المعرفي</a:t>
            </a:r>
            <a:endParaRPr lang="en-US" sz="4800"/>
          </a:p>
        </p:txBody>
      </p:sp>
      <p:sp>
        <p:nvSpPr>
          <p:cNvPr id="18" name="Rectangle 17">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diagram of a diagram&#10;&#10;Description automatically generated">
            <a:extLst>
              <a:ext uri="{FF2B5EF4-FFF2-40B4-BE49-F238E27FC236}">
                <a16:creationId xmlns:a16="http://schemas.microsoft.com/office/drawing/2014/main" id="{1685AB17-7B11-7806-ADFA-E5806A3E5E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295" y="2934221"/>
            <a:ext cx="5150277" cy="2895232"/>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0D1F9D3D-2088-9AB4-8261-90CB34D93038}"/>
              </a:ext>
            </a:extLst>
          </p:cNvPr>
          <p:cNvSpPr>
            <a:spLocks noGrp="1"/>
          </p:cNvSpPr>
          <p:nvPr>
            <p:ph idx="1"/>
          </p:nvPr>
        </p:nvSpPr>
        <p:spPr>
          <a:xfrm>
            <a:off x="6406429" y="2599509"/>
            <a:ext cx="4530898" cy="3639450"/>
          </a:xfrm>
        </p:spPr>
        <p:txBody>
          <a:bodyPr anchor="ctr">
            <a:normAutofit/>
          </a:bodyPr>
          <a:lstStyle/>
          <a:p>
            <a:pPr marL="0" marR="0" indent="0" algn="r" rtl="1">
              <a:spcBef>
                <a:spcPts val="0"/>
              </a:spcBef>
              <a:spcAft>
                <a:spcPts val="800"/>
              </a:spcAft>
              <a:buNone/>
            </a:pPr>
            <a:r>
              <a:rPr lang="ar-SA" sz="2400" kern="100" dirty="0">
                <a:effectLst/>
                <a:latin typeface="Aptos" panose="020B0004020202020204" pitchFamily="34" charset="0"/>
                <a:ea typeface="Aptos" panose="020B0004020202020204" pitchFamily="34" charset="0"/>
                <a:cs typeface="Times New Roman" panose="02020603050405020304" pitchFamily="18" charset="0"/>
              </a:rPr>
              <a:t>هنالك عوامل ضرورية لتطور الوظائف المعرفية وهي:</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gn="r" rtl="1">
              <a:spcBef>
                <a:spcPts val="0"/>
              </a:spcBef>
              <a:spcAft>
                <a:spcPts val="800"/>
              </a:spcAft>
              <a:buNone/>
            </a:pP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2400" kern="100" dirty="0">
                <a:effectLst/>
                <a:latin typeface="Aptos" panose="020B0004020202020204" pitchFamily="34" charset="0"/>
                <a:ea typeface="Aptos" panose="020B0004020202020204" pitchFamily="34" charset="0"/>
                <a:cs typeface="Times New Roman" panose="02020603050405020304" pitchFamily="18" charset="0"/>
              </a:rPr>
              <a:t>البيئة الطبيعية، والنضح، والتأثيرات الاجتماعية، وعمليات الضبط الذاتي لدى المتعلم</a:t>
            </a:r>
            <a:r>
              <a:rPr lang="en-US" sz="2400" kern="100" dirty="0">
                <a:latin typeface="Aptos" panose="020B0004020202020204" pitchFamily="34" charset="0"/>
                <a:ea typeface="Aptos" panose="020B0004020202020204" pitchFamily="34" charset="0"/>
                <a:cs typeface="Arial" panose="020B0604020202020204" pitchFamily="34" charset="0"/>
              </a:rPr>
              <a:t> </a:t>
            </a:r>
            <a:r>
              <a:rPr lang="ar-SA" sz="2400" kern="100" dirty="0">
                <a:effectLst/>
                <a:latin typeface="Aptos" panose="020B0004020202020204" pitchFamily="34" charset="0"/>
                <a:ea typeface="Aptos" panose="020B0004020202020204" pitchFamily="34" charset="0"/>
                <a:cs typeface="Times New Roman" panose="02020603050405020304" pitchFamily="18" charset="0"/>
              </a:rPr>
              <a:t>(ناصف، ٢٥٥:١٩٨٣).</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25096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9" name="Rectangle 1024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BDEE4C0-5CEA-AA64-53BF-FE9E66453B4D}"/>
              </a:ext>
            </a:extLst>
          </p:cNvPr>
          <p:cNvSpPr>
            <a:spLocks noGrp="1"/>
          </p:cNvSpPr>
          <p:nvPr>
            <p:ph type="title"/>
          </p:nvPr>
        </p:nvSpPr>
        <p:spPr>
          <a:xfrm>
            <a:off x="589560" y="856180"/>
            <a:ext cx="4560584" cy="1128068"/>
          </a:xfrm>
        </p:spPr>
        <p:txBody>
          <a:bodyPr anchor="ctr">
            <a:normAutofit/>
          </a:bodyPr>
          <a:lstStyle/>
          <a:p>
            <a:pPr algn="ctr" rtl="1"/>
            <a:r>
              <a:rPr lang="ar-SA" sz="3200" b="1" dirty="0">
                <a:effectLst/>
                <a:ea typeface="Aptos" panose="020B0004020202020204" pitchFamily="34" charset="0"/>
                <a:cs typeface="Times New Roman" panose="02020603050405020304" pitchFamily="18" charset="0"/>
              </a:rPr>
              <a:t>مراحل النمو المعرفي عند بياجيه</a:t>
            </a:r>
            <a:endParaRPr lang="en-US" sz="3200" dirty="0"/>
          </a:p>
        </p:txBody>
      </p:sp>
      <p:grpSp>
        <p:nvGrpSpPr>
          <p:cNvPr id="10251" name="Group 1025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252" name="Rectangle 1025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3" name="Rectangle 1025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255" name="Rectangle 1025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04CA3F-6B93-8FA6-2CEF-837B6504EBF2}"/>
              </a:ext>
            </a:extLst>
          </p:cNvPr>
          <p:cNvSpPr>
            <a:spLocks noGrp="1"/>
          </p:cNvSpPr>
          <p:nvPr>
            <p:ph idx="1"/>
          </p:nvPr>
        </p:nvSpPr>
        <p:spPr>
          <a:xfrm>
            <a:off x="590719" y="2330505"/>
            <a:ext cx="4559425" cy="3979585"/>
          </a:xfrm>
        </p:spPr>
        <p:txBody>
          <a:bodyPr anchor="ctr">
            <a:normAutofit/>
          </a:bodyPr>
          <a:lstStyle/>
          <a:p>
            <a:pPr marL="0" marR="0" indent="0" algn="r" rtl="1">
              <a:spcBef>
                <a:spcPts val="0"/>
              </a:spcBef>
              <a:spcAft>
                <a:spcPts val="800"/>
              </a:spcAft>
              <a:buNone/>
            </a:pPr>
            <a:r>
              <a:rPr lang="ar-SA" sz="1700" kern="100" dirty="0">
                <a:effectLst/>
                <a:latin typeface="Aptos" panose="020B0004020202020204" pitchFamily="34" charset="0"/>
                <a:ea typeface="Aptos" panose="020B0004020202020204" pitchFamily="34" charset="0"/>
                <a:cs typeface="Times New Roman" panose="02020603050405020304" pitchFamily="18" charset="0"/>
              </a:rPr>
              <a:t>١- مرحلة التفكير الحس حركي: تمتد من الميلاد إلى نهاية السنة الثانية وتتصف هذه المرحلة باكتساب الطفل للمهارات الحسية وتمركزه حول ذاته وابتكار أنماط جديدة من السلوك ويربط بين النشاط الحسي والحركي. </a:t>
            </a:r>
            <a:endParaRPr lang="en-US" sz="17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700" kern="100" dirty="0">
                <a:effectLst/>
                <a:latin typeface="Aptos" panose="020B0004020202020204" pitchFamily="34" charset="0"/>
                <a:ea typeface="Aptos" panose="020B0004020202020204" pitchFamily="34" charset="0"/>
                <a:cs typeface="Times New Roman" panose="02020603050405020304" pitchFamily="18" charset="0"/>
              </a:rPr>
              <a:t>٢- مرحلة ما قبل العمليات: وتمتد بين الثانية والسابعة من العمر وتتصف بظهور تغير في تفكير الطفل وسلوكه، حين يبدا بتعلم اللغة ويتحول تفكيره من صورته الحركية إلى التفكير الرمزي (متولي، ١١٣:٢٠١٤).</a:t>
            </a:r>
            <a:endParaRPr lang="en-US" sz="17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700" kern="100" dirty="0">
                <a:effectLst/>
                <a:latin typeface="Aptos" panose="020B0004020202020204" pitchFamily="34" charset="0"/>
                <a:ea typeface="Aptos" panose="020B0004020202020204" pitchFamily="34" charset="0"/>
                <a:cs typeface="Times New Roman" panose="02020603050405020304" pitchFamily="18" charset="0"/>
              </a:rPr>
              <a:t>٣- مرحلة العمليات المادية: وتمتد من السنة السابعة إلى الرابعة عشر، تتطور فيها أساليب التفكير المنطقية مع الأشياء المادية واستقلال الأفكار.</a:t>
            </a:r>
            <a:endParaRPr lang="en-US" sz="17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700" kern="100" dirty="0">
                <a:effectLst/>
                <a:latin typeface="Aptos" panose="020B0004020202020204" pitchFamily="34" charset="0"/>
                <a:ea typeface="Aptos" panose="020B0004020202020204" pitchFamily="34" charset="0"/>
                <a:cs typeface="Times New Roman" panose="02020603050405020304" pitchFamily="18" charset="0"/>
              </a:rPr>
              <a:t> ٤- مرحلة العمليات المجردة: من السنة الرابعة عشرة فما فوق، حيث يبدأ التفكير في المستقبل والقدرة على التعامل المنطقي مع المواقف المتعددة (قطامي، ٢٦٥:٢٠٠٥).</a:t>
            </a:r>
            <a:endParaRPr lang="en-US" sz="17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10257" name="Rectangle 1025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9" name="Rectangle 1025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Kids Problem Solving Stock Illustrations, Cliparts and Royalty Free Kids  Problem Solving Vectors">
            <a:extLst>
              <a:ext uri="{FF2B5EF4-FFF2-40B4-BE49-F238E27FC236}">
                <a16:creationId xmlns:a16="http://schemas.microsoft.com/office/drawing/2014/main" id="{1056CA2F-9F34-B9B2-DC6B-1BA813344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062" r="4" b="4"/>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014683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AC57FC-996D-41A1-BC5B-97AA23007F6C}"/>
              </a:ext>
            </a:extLst>
          </p:cNvPr>
          <p:cNvSpPr>
            <a:spLocks noGrp="1"/>
          </p:cNvSpPr>
          <p:nvPr>
            <p:ph type="title"/>
          </p:nvPr>
        </p:nvSpPr>
        <p:spPr>
          <a:xfrm>
            <a:off x="1043631" y="809898"/>
            <a:ext cx="9942716" cy="1554480"/>
          </a:xfrm>
        </p:spPr>
        <p:txBody>
          <a:bodyPr anchor="ctr">
            <a:normAutofit/>
          </a:bodyPr>
          <a:lstStyle/>
          <a:p>
            <a:pPr algn="ctr" rtl="1"/>
            <a:r>
              <a:rPr lang="ar-SA" b="1" dirty="0">
                <a:effectLst/>
                <a:ea typeface="Aptos" panose="020B0004020202020204" pitchFamily="34" charset="0"/>
                <a:cs typeface="Times New Roman" panose="02020603050405020304" pitchFamily="18" charset="0"/>
              </a:rPr>
              <a:t>ثانيًا: المدارس السلوكية وأثرها في تصميم التدريس</a:t>
            </a:r>
            <a:endParaRPr lang="en-US" dirty="0"/>
          </a:p>
        </p:txBody>
      </p:sp>
      <p:sp>
        <p:nvSpPr>
          <p:cNvPr id="3" name="Content Placeholder 2">
            <a:extLst>
              <a:ext uri="{FF2B5EF4-FFF2-40B4-BE49-F238E27FC236}">
                <a16:creationId xmlns:a16="http://schemas.microsoft.com/office/drawing/2014/main" id="{17CBF117-C2FD-F1BD-16A8-4D79FD315EAD}"/>
              </a:ext>
            </a:extLst>
          </p:cNvPr>
          <p:cNvSpPr>
            <a:spLocks noGrp="1"/>
          </p:cNvSpPr>
          <p:nvPr>
            <p:ph idx="1"/>
          </p:nvPr>
        </p:nvSpPr>
        <p:spPr>
          <a:xfrm>
            <a:off x="1045028" y="3017522"/>
            <a:ext cx="9941319" cy="3124658"/>
          </a:xfrm>
        </p:spPr>
        <p:txBody>
          <a:bodyPr anchor="ctr">
            <a:normAutofit/>
          </a:bodyPr>
          <a:lstStyle/>
          <a:p>
            <a:pPr marL="0" marR="0" indent="0" algn="r" rtl="1">
              <a:spcBef>
                <a:spcPts val="0"/>
              </a:spcBef>
              <a:spcAft>
                <a:spcPts val="800"/>
              </a:spcAft>
              <a:buNone/>
            </a:pPr>
            <a:r>
              <a:rPr lang="ar-SA" sz="2400" b="1" kern="100" dirty="0">
                <a:effectLst/>
                <a:latin typeface="Aptos" panose="020B0004020202020204" pitchFamily="34" charset="0"/>
                <a:ea typeface="Aptos" panose="020B0004020202020204" pitchFamily="34" charset="0"/>
                <a:cs typeface="Times New Roman" panose="02020603050405020304" pitchFamily="18" charset="0"/>
              </a:rPr>
              <a:t>النظرية السلوكية:</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2400" kern="100" dirty="0">
                <a:effectLst/>
                <a:latin typeface="Aptos" panose="020B0004020202020204" pitchFamily="34" charset="0"/>
                <a:ea typeface="Aptos" panose="020B0004020202020204" pitchFamily="34" charset="0"/>
                <a:cs typeface="Times New Roman" panose="02020603050405020304" pitchFamily="18" charset="0"/>
              </a:rPr>
              <a:t>شاعت هذه النظرية في منتصف القرن الماضي، وهي من أولى النظريات التي أثرت في تصميم التدريس، وخصوصًا آراء سكنر (</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skinner</a:t>
            </a:r>
            <a:r>
              <a:rPr lang="ar-SA" sz="2400" kern="100" dirty="0">
                <a:effectLst/>
                <a:latin typeface="Aptos" panose="020B0004020202020204" pitchFamily="34" charset="0"/>
                <a:ea typeface="Aptos" panose="020B0004020202020204" pitchFamily="34" charset="0"/>
                <a:cs typeface="Times New Roman" panose="02020603050405020304" pitchFamily="18" charset="0"/>
              </a:rPr>
              <a:t>) </a:t>
            </a:r>
            <a:r>
              <a:rPr lang="ar-SA" sz="2400" kern="100" dirty="0" err="1">
                <a:effectLst/>
                <a:latin typeface="Aptos" panose="020B0004020202020204" pitchFamily="34" charset="0"/>
                <a:ea typeface="Aptos" panose="020B0004020202020204" pitchFamily="34" charset="0"/>
                <a:cs typeface="Times New Roman" panose="02020603050405020304" pitchFamily="18" charset="0"/>
              </a:rPr>
              <a:t>وكرودر</a:t>
            </a:r>
            <a:r>
              <a:rPr lang="ar-SA" sz="2400" kern="100" dirty="0">
                <a:effectLst/>
                <a:latin typeface="Aptos" panose="020B0004020202020204" pitchFamily="34" charset="0"/>
                <a:ea typeface="Aptos" panose="020B0004020202020204" pitchFamily="34" charset="0"/>
                <a:cs typeface="Times New Roman" panose="02020603050405020304" pitchFamily="18" charset="0"/>
              </a:rPr>
              <a:t> (</a:t>
            </a:r>
            <a:r>
              <a:rPr lang="en-US" sz="2400" kern="100" dirty="0">
                <a:effectLst/>
                <a:latin typeface="Times New Roman" panose="02020603050405020304" pitchFamily="18" charset="0"/>
                <a:ea typeface="Aptos" panose="020B0004020202020204" pitchFamily="34" charset="0"/>
                <a:cs typeface="Arial" panose="020B0604020202020204" pitchFamily="34" charset="0"/>
              </a:rPr>
              <a:t>crowder</a:t>
            </a:r>
            <a:r>
              <a:rPr lang="ar-SA" sz="2400" kern="100" dirty="0">
                <a:effectLst/>
                <a:latin typeface="Aptos" panose="020B0004020202020204" pitchFamily="34" charset="0"/>
                <a:ea typeface="Aptos" panose="020B0004020202020204" pitchFamily="34" charset="0"/>
                <a:cs typeface="Times New Roman" panose="02020603050405020304" pitchFamily="18" charset="0"/>
              </a:rPr>
              <a:t>) حيث يرى أصحاب هذه النظرية أن التعلم يحدث نتيجة تعرض الإنسان لمثير معين تتبعه استجابة ناتجة عن هذا المثير، وعن طريق تكرار الإنسان للاستجابة للمثير نفسه تثبت هذه الاستجابة عنده، فالسلوكية تركز على التغيرات الظاهرة في السلوك. وبوجه عام يمكن القول إن النظرية السلوكية هي التي ساعدت تصميم التدريس كعلم في كيفية هندسة البيئة وتنظيمها بطريقة تساعد المتعلمين على إظهار الاستجابات المرغوبة والتي تعبر في مجموعها عن عملية التعليم (مازن، ٤٣:٢٠١٥</a:t>
            </a:r>
            <a:r>
              <a:rPr lang="ar-SA" sz="2400" kern="100" dirty="0">
                <a:effectLst/>
                <a:latin typeface="Aptos" panose="020B0004020202020204" pitchFamily="34" charset="0"/>
                <a:ea typeface="Aptos" panose="020B0004020202020204" pitchFamily="34" charset="0"/>
                <a:cs typeface="Arial" panose="020B0604020202020204" pitchFamily="34" charset="0"/>
              </a:rPr>
              <a:t>).</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87456"/>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blue surface&#10;&#10;Description automatically generated">
            <a:extLst>
              <a:ext uri="{FF2B5EF4-FFF2-40B4-BE49-F238E27FC236}">
                <a16:creationId xmlns:a16="http://schemas.microsoft.com/office/drawing/2014/main" id="{3B7A2FE0-3801-C3A0-C6AA-0148E01DA985}"/>
              </a:ext>
            </a:extLst>
          </p:cNvPr>
          <p:cNvPicPr>
            <a:picLocks noChangeAspect="1"/>
          </p:cNvPicPr>
          <p:nvPr/>
        </p:nvPicPr>
        <p:blipFill>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215BFF-B40D-8026-E694-7B802C527AC0}"/>
              </a:ext>
            </a:extLst>
          </p:cNvPr>
          <p:cNvSpPr>
            <a:spLocks noGrp="1"/>
          </p:cNvSpPr>
          <p:nvPr>
            <p:ph type="title"/>
          </p:nvPr>
        </p:nvSpPr>
        <p:spPr>
          <a:xfrm>
            <a:off x="838200" y="365125"/>
            <a:ext cx="10515600" cy="1325563"/>
          </a:xfrm>
        </p:spPr>
        <p:txBody>
          <a:bodyPr>
            <a:normAutofit/>
          </a:bodyPr>
          <a:lstStyle/>
          <a:p>
            <a:pPr algn="ctr" rtl="1"/>
            <a:r>
              <a:rPr lang="ar-SA" b="1" dirty="0">
                <a:effectLst/>
                <a:ea typeface="Aptos" panose="020B0004020202020204" pitchFamily="34" charset="0"/>
                <a:cs typeface="Times New Roman" panose="02020603050405020304" pitchFamily="18" charset="0"/>
              </a:rPr>
              <a:t>افتراضات المدرسة السلوكية لتصميم التدريس</a:t>
            </a:r>
            <a:endParaRPr lang="en-US" dirty="0"/>
          </a:p>
        </p:txBody>
      </p:sp>
      <p:graphicFrame>
        <p:nvGraphicFramePr>
          <p:cNvPr id="5" name="Content Placeholder 2">
            <a:extLst>
              <a:ext uri="{FF2B5EF4-FFF2-40B4-BE49-F238E27FC236}">
                <a16:creationId xmlns:a16="http://schemas.microsoft.com/office/drawing/2014/main" id="{75408703-E9C5-00B9-B929-5AD9A4310D48}"/>
              </a:ext>
            </a:extLst>
          </p:cNvPr>
          <p:cNvGraphicFramePr>
            <a:graphicFrameLocks noGrp="1"/>
          </p:cNvGraphicFramePr>
          <p:nvPr>
            <p:ph idx="1"/>
            <p:extLst>
              <p:ext uri="{D42A27DB-BD31-4B8C-83A1-F6EECF244321}">
                <p14:modId xmlns:p14="http://schemas.microsoft.com/office/powerpoint/2010/main" val="66396709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45801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288" name="Rectangle 11287">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0503DA-B198-783F-C67D-20FC1A384B8C}"/>
              </a:ext>
            </a:extLst>
          </p:cNvPr>
          <p:cNvSpPr>
            <a:spLocks noGrp="1"/>
          </p:cNvSpPr>
          <p:nvPr>
            <p:ph type="title"/>
          </p:nvPr>
        </p:nvSpPr>
        <p:spPr>
          <a:xfrm>
            <a:off x="1144506" y="457201"/>
            <a:ext cx="6743698" cy="1556870"/>
          </a:xfrm>
        </p:spPr>
        <p:txBody>
          <a:bodyPr anchor="b">
            <a:normAutofit/>
          </a:bodyPr>
          <a:lstStyle/>
          <a:p>
            <a:pPr algn="ctr" rtl="1"/>
            <a:r>
              <a:rPr lang="ar-SA" sz="3200" b="1" dirty="0">
                <a:effectLst/>
                <a:ea typeface="Aptos" panose="020B0004020202020204" pitchFamily="34" charset="0"/>
                <a:cs typeface="Times New Roman" panose="02020603050405020304" pitchFamily="18" charset="0"/>
              </a:rPr>
              <a:t>ثالثًا: النظرية البنائية وأثرها في تصميم التدريس</a:t>
            </a:r>
            <a:endParaRPr lang="en-US" sz="3200" dirty="0"/>
          </a:p>
        </p:txBody>
      </p:sp>
      <p:sp>
        <p:nvSpPr>
          <p:cNvPr id="3" name="Content Placeholder 2">
            <a:extLst>
              <a:ext uri="{FF2B5EF4-FFF2-40B4-BE49-F238E27FC236}">
                <a16:creationId xmlns:a16="http://schemas.microsoft.com/office/drawing/2014/main" id="{A5A049C6-D5B1-C622-3387-035740DBDE45}"/>
              </a:ext>
            </a:extLst>
          </p:cNvPr>
          <p:cNvSpPr>
            <a:spLocks noGrp="1"/>
          </p:cNvSpPr>
          <p:nvPr>
            <p:ph idx="1"/>
          </p:nvPr>
        </p:nvSpPr>
        <p:spPr>
          <a:xfrm>
            <a:off x="1144505" y="2277036"/>
            <a:ext cx="6743700" cy="3461155"/>
          </a:xfrm>
        </p:spPr>
        <p:txBody>
          <a:bodyPr>
            <a:normAutofit/>
          </a:bodyPr>
          <a:lstStyle/>
          <a:p>
            <a:pPr marL="0" marR="0" indent="0" algn="r" rtl="1">
              <a:spcBef>
                <a:spcPts val="0"/>
              </a:spcBef>
              <a:spcAft>
                <a:spcPts val="800"/>
              </a:spcAft>
              <a:buNone/>
            </a:pPr>
            <a:r>
              <a:rPr lang="ar-SA" sz="2000" b="1" kern="100" dirty="0">
                <a:effectLst/>
                <a:latin typeface="Aptos" panose="020B0004020202020204" pitchFamily="34" charset="0"/>
                <a:ea typeface="Aptos" panose="020B0004020202020204" pitchFamily="34" charset="0"/>
                <a:cs typeface="Times New Roman" panose="02020603050405020304" pitchFamily="18" charset="0"/>
              </a:rPr>
              <a:t>النظرية البنائية (</a:t>
            </a:r>
            <a:r>
              <a:rPr lang="en-US" sz="2000" b="1" kern="100" dirty="0">
                <a:effectLst/>
                <a:latin typeface="Times New Roman" panose="02020603050405020304" pitchFamily="18" charset="0"/>
                <a:ea typeface="Aptos" panose="020B0004020202020204" pitchFamily="34" charset="0"/>
                <a:cs typeface="Arial" panose="020B0604020202020204" pitchFamily="34" charset="0"/>
              </a:rPr>
              <a:t>Constructivism</a:t>
            </a:r>
            <a:r>
              <a:rPr lang="ar-SA" sz="2000" b="1" kern="100" dirty="0">
                <a:effectLst/>
                <a:latin typeface="Aptos" panose="020B0004020202020204" pitchFamily="34" charset="0"/>
                <a:ea typeface="Aptos" panose="020B0004020202020204" pitchFamily="34" charset="0"/>
                <a:cs typeface="Times New Roman" panose="02020603050405020304" pitchFamily="18" charset="0"/>
              </a:rPr>
              <a:t>):</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just" rtl="1">
              <a:spcBef>
                <a:spcPts val="0"/>
              </a:spcBef>
              <a:spcAft>
                <a:spcPts val="800"/>
              </a:spcAft>
              <a:buNone/>
            </a:pPr>
            <a:r>
              <a:rPr lang="ar-SA" sz="2000" kern="100" dirty="0">
                <a:effectLst/>
                <a:latin typeface="Aptos" panose="020B0004020202020204" pitchFamily="34" charset="0"/>
                <a:ea typeface="Aptos" panose="020B0004020202020204" pitchFamily="34" charset="0"/>
                <a:cs typeface="Times New Roman" panose="02020603050405020304" pitchFamily="18" charset="0"/>
              </a:rPr>
              <a:t>يعد (بياجيه) من أبرز رواد النظرية البنائية، والذي يعد مؤسس الفكر البنائي. وتنظر هذه المدرسة للتعلم على أنه عملية بنائية يبني خلالها المتعلم معارفه عن العالم بصورة نشطة وغرضية التوجيه، وذلك عندما يواجه بمشكلة او مهمة حقيقية، يعيد خلالها بناء معرفته والتفاوض الاجتماعي مع الأخرين، </a:t>
            </a:r>
            <a:r>
              <a:rPr lang="ar-SA" sz="2000" kern="100" dirty="0" err="1">
                <a:effectLst/>
                <a:latin typeface="Aptos" panose="020B0004020202020204" pitchFamily="34" charset="0"/>
                <a:ea typeface="Aptos" panose="020B0004020202020204" pitchFamily="34" charset="0"/>
                <a:cs typeface="Times New Roman" panose="02020603050405020304" pitchFamily="18" charset="0"/>
              </a:rPr>
              <a:t>ومحدثأ</a:t>
            </a:r>
            <a:r>
              <a:rPr lang="ar-SA" sz="2000" kern="100" dirty="0">
                <a:effectLst/>
                <a:latin typeface="Aptos" panose="020B0004020202020204" pitchFamily="34" charset="0"/>
                <a:ea typeface="Aptos" panose="020B0004020202020204" pitchFamily="34" charset="0"/>
                <a:cs typeface="Times New Roman" panose="02020603050405020304" pitchFamily="18" charset="0"/>
              </a:rPr>
              <a:t> تكيفا </a:t>
            </a:r>
            <a:r>
              <a:rPr lang="ar-SA" sz="2000" kern="100" dirty="0" err="1">
                <a:effectLst/>
                <a:latin typeface="Aptos" panose="020B0004020202020204" pitchFamily="34" charset="0"/>
                <a:ea typeface="Aptos" panose="020B0004020202020204" pitchFamily="34" charset="0"/>
                <a:cs typeface="Times New Roman" panose="02020603050405020304" pitchFamily="18" charset="0"/>
              </a:rPr>
              <a:t>يتوائم</a:t>
            </a:r>
            <a:r>
              <a:rPr lang="ar-SA" sz="2000" kern="100" dirty="0">
                <a:effectLst/>
                <a:latin typeface="Aptos" panose="020B0004020202020204" pitchFamily="34" charset="0"/>
                <a:ea typeface="Aptos" panose="020B0004020202020204" pitchFamily="34" charset="0"/>
                <a:cs typeface="Times New Roman" panose="02020603050405020304" pitchFamily="18" charset="0"/>
              </a:rPr>
              <a:t> والضغوط المعرفية الممارسة على خبرته</a:t>
            </a:r>
            <a:r>
              <a:rPr lang="ar-IQ" sz="2000" kern="100" dirty="0">
                <a:latin typeface="Aptos" panose="020B0004020202020204" pitchFamily="34" charset="0"/>
                <a:ea typeface="Aptos" panose="020B0004020202020204" pitchFamily="34" charset="0"/>
                <a:cs typeface="Times New Roman" panose="02020603050405020304" pitchFamily="18" charset="0"/>
              </a:rPr>
              <a:t>.</a:t>
            </a:r>
          </a:p>
          <a:p>
            <a:pPr marL="0" marR="0" indent="0" algn="just" rtl="1">
              <a:spcBef>
                <a:spcPts val="0"/>
              </a:spcBef>
              <a:spcAft>
                <a:spcPts val="800"/>
              </a:spcAft>
              <a:buNone/>
            </a:pPr>
            <a:r>
              <a:rPr lang="ar-SA" sz="2000" dirty="0">
                <a:effectLst/>
                <a:ea typeface="Aptos" panose="020B0004020202020204" pitchFamily="34" charset="0"/>
                <a:cs typeface="Times New Roman" panose="02020603050405020304" pitchFamily="18" charset="0"/>
              </a:rPr>
              <a:t>ان البنائية عبارة عن عملية استقبال للتراكيب المعرفية الراهنة، يحدث من خلالها بناء المتعلمين لتراكيب ومعاني معرفية جديدة من خلال التفاعل النشط بين تراكيبهم المعرفية الحالية ومعرفتهم السابقة وبيئة التعلم.</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1266" name="Picture 2" descr="What I Learned Building Knowledge Bases at Microsoft | JD Meier">
            <a:extLst>
              <a:ext uri="{FF2B5EF4-FFF2-40B4-BE49-F238E27FC236}">
                <a16:creationId xmlns:a16="http://schemas.microsoft.com/office/drawing/2014/main" id="{A551E034-8488-2465-B3B1-14B5EF2FEE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495" r="14254" b="-1"/>
          <a:stretch/>
        </p:blipFill>
        <p:spPr bwMode="auto">
          <a:xfrm>
            <a:off x="8878294" y="516835"/>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a:extLst>
            <a:ext uri="{909E8E84-426E-40DD-AFC4-6F175D3DCCD1}">
              <a14:hiddenFill xmlns:a14="http://schemas.microsoft.com/office/drawing/2010/main">
                <a:solidFill>
                  <a:srgbClr val="FFFFFF"/>
                </a:solidFill>
              </a14:hiddenFill>
            </a:ext>
          </a:extLst>
        </p:spPr>
      </p:pic>
      <p:pic>
        <p:nvPicPr>
          <p:cNvPr id="11268" name="Picture 4" descr="Students Who Explore Research And Build Knowledge On Their Own, Back To  School, Banner, Book PNG Transparent Image and Clipart for Free Download">
            <a:extLst>
              <a:ext uri="{FF2B5EF4-FFF2-40B4-BE49-F238E27FC236}">
                <a16:creationId xmlns:a16="http://schemas.microsoft.com/office/drawing/2014/main" id="{DE75E61B-939D-D5F0-D479-DE3B598A48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 b="-5"/>
          <a:stretch/>
        </p:blipFill>
        <p:spPr bwMode="auto">
          <a:xfrm>
            <a:off x="8878294" y="3383860"/>
            <a:ext cx="2592126" cy="2592126"/>
          </a:xfrm>
          <a:custGeom>
            <a:avLst/>
            <a:gdLst/>
            <a:ahLst/>
            <a:cxnLst/>
            <a:rect l="l" t="t" r="r" b="b"/>
            <a:pathLst>
              <a:path w="2592126" h="2592126">
                <a:moveTo>
                  <a:pt x="1296063" y="0"/>
                </a:moveTo>
                <a:cubicBezTo>
                  <a:pt x="2011859" y="0"/>
                  <a:pt x="2592126" y="580267"/>
                  <a:pt x="2592126" y="1296063"/>
                </a:cubicBezTo>
                <a:cubicBezTo>
                  <a:pt x="2592126" y="2011859"/>
                  <a:pt x="2011859" y="2592126"/>
                  <a:pt x="1296063" y="2592126"/>
                </a:cubicBezTo>
                <a:cubicBezTo>
                  <a:pt x="580267" y="2592126"/>
                  <a:pt x="0" y="2011859"/>
                  <a:pt x="0" y="1296063"/>
                </a:cubicBezTo>
                <a:cubicBezTo>
                  <a:pt x="0" y="580267"/>
                  <a:pt x="580267" y="0"/>
                  <a:pt x="1296063" y="0"/>
                </a:cubicBezTo>
                <a:close/>
              </a:path>
            </a:pathLst>
          </a:custGeom>
          <a:noFill/>
          <a:extLst>
            <a:ext uri="{909E8E84-426E-40DD-AFC4-6F175D3DCCD1}">
              <a14:hiddenFill xmlns:a14="http://schemas.microsoft.com/office/drawing/2010/main">
                <a:solidFill>
                  <a:srgbClr val="FFFFFF"/>
                </a:solidFill>
              </a14:hiddenFill>
            </a:ext>
          </a:extLst>
        </p:spPr>
      </p:pic>
      <p:sp>
        <p:nvSpPr>
          <p:cNvPr id="11289" name="Rectangle 11288">
            <a:extLst>
              <a:ext uri="{FF2B5EF4-FFF2-40B4-BE49-F238E27FC236}">
                <a16:creationId xmlns:a16="http://schemas.microsoft.com/office/drawing/2014/main" id="{5A65989E-BBD5-44D7-AA86-7AFD5D46B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90" name="Rectangle 11289">
            <a:extLst>
              <a:ext uri="{FF2B5EF4-FFF2-40B4-BE49-F238E27FC236}">
                <a16:creationId xmlns:a16="http://schemas.microsoft.com/office/drawing/2014/main" id="{231A2881-D8D7-4A7D-ACA3-E9F849F853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18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FFB60E8C-7224-44A4-87A0-46A1711DD2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CEAA11-462C-DE3D-33FA-755F7855F2FD}"/>
              </a:ext>
            </a:extLst>
          </p:cNvPr>
          <p:cNvSpPr>
            <a:spLocks noGrp="1"/>
          </p:cNvSpPr>
          <p:nvPr>
            <p:ph type="title"/>
          </p:nvPr>
        </p:nvSpPr>
        <p:spPr>
          <a:xfrm>
            <a:off x="795528" y="386930"/>
            <a:ext cx="10141799" cy="1300554"/>
          </a:xfrm>
        </p:spPr>
        <p:txBody>
          <a:bodyPr anchor="b">
            <a:normAutofit/>
          </a:bodyPr>
          <a:lstStyle/>
          <a:p>
            <a:pPr algn="ctr" rtl="1"/>
            <a:r>
              <a:rPr lang="ar-IQ" sz="4800" dirty="0"/>
              <a:t>النظرية البنائية</a:t>
            </a:r>
            <a:endParaRPr lang="en-US" sz="4800" dirty="0"/>
          </a:p>
        </p:txBody>
      </p:sp>
      <p:sp>
        <p:nvSpPr>
          <p:cNvPr id="12297" name="Rectangle 12296">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ectangle 1229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Illustration about education. Students holding pencils and magnifier books,  exploring and building knowledge. 20580374 Vector Art at Vecteezy">
            <a:extLst>
              <a:ext uri="{FF2B5EF4-FFF2-40B4-BE49-F238E27FC236}">
                <a16:creationId xmlns:a16="http://schemas.microsoft.com/office/drawing/2014/main" id="{59FBF9CB-CB50-59FA-E34D-368631D5789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5295" y="3435474"/>
            <a:ext cx="5150277" cy="18927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F37A9CD-1238-2FB0-7DE1-337D0B6D0BB8}"/>
              </a:ext>
            </a:extLst>
          </p:cNvPr>
          <p:cNvSpPr>
            <a:spLocks noGrp="1"/>
          </p:cNvSpPr>
          <p:nvPr>
            <p:ph idx="1"/>
          </p:nvPr>
        </p:nvSpPr>
        <p:spPr>
          <a:xfrm>
            <a:off x="6406429" y="2599509"/>
            <a:ext cx="4530898" cy="3639450"/>
          </a:xfrm>
        </p:spPr>
        <p:txBody>
          <a:bodyPr anchor="ctr">
            <a:normAutofit/>
          </a:bodyPr>
          <a:lstStyle/>
          <a:p>
            <a:pPr marL="0" marR="0" indent="0" algn="just" rtl="1">
              <a:spcBef>
                <a:spcPts val="0"/>
              </a:spcBef>
              <a:spcAft>
                <a:spcPts val="800"/>
              </a:spcAft>
              <a:buNone/>
            </a:pPr>
            <a:r>
              <a:rPr lang="ar-SA" sz="1700" kern="100" dirty="0">
                <a:effectLst/>
                <a:latin typeface="Aptos" panose="020B0004020202020204" pitchFamily="34" charset="0"/>
                <a:ea typeface="Aptos" panose="020B0004020202020204" pitchFamily="34" charset="0"/>
                <a:cs typeface="Times New Roman" panose="02020603050405020304" pitchFamily="18" charset="0"/>
              </a:rPr>
              <a:t>تعرف النظرية البنائية بأنها نظرية تقـوم على اعتبار ان التعلم لا يتم عن طريق النقل الآلي للمعرفة من المعلم إلى المتعلم، وإنما عن طريق بناء المتعلم معنى ما يتعلمه بنفسه بناء على خبرته ومعرفته السابقة. </a:t>
            </a:r>
            <a:endParaRPr lang="en-US" sz="17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just" rtl="1">
              <a:spcBef>
                <a:spcPts val="0"/>
              </a:spcBef>
              <a:spcAft>
                <a:spcPts val="800"/>
              </a:spcAft>
              <a:buNone/>
            </a:pPr>
            <a:r>
              <a:rPr lang="ar-SA" sz="1700" kern="100" dirty="0">
                <a:effectLst/>
                <a:latin typeface="Aptos" panose="020B0004020202020204" pitchFamily="34" charset="0"/>
                <a:ea typeface="Aptos" panose="020B0004020202020204" pitchFamily="34" charset="0"/>
                <a:cs typeface="Times New Roman" panose="02020603050405020304" pitchFamily="18" charset="0"/>
              </a:rPr>
              <a:t>ويعرف التعليم البنائي، بأنه "عملية قائمة على الفلسفة البنائية التي تؤكد أهمية أن يكون التعلم ذا معنى، وللوصل إلى ذلك فإن على المتعلم أن يستعمل كل معارفه وتجاربه السابقة الموجودة في بنيته العرفية، ليتمكن من فهم المعارف الجديدة وبناها، ويتم في هذا التعليم مساعدة المتعلمين على بناء مفاهيمهم ومعارفهم العلمية على وفق مراحل متتالية هي: </a:t>
            </a:r>
            <a:endParaRPr lang="en-US" sz="17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just" rtl="1">
              <a:spcBef>
                <a:spcPts val="0"/>
              </a:spcBef>
              <a:spcAft>
                <a:spcPts val="800"/>
              </a:spcAft>
              <a:buNone/>
            </a:pPr>
            <a:r>
              <a:rPr lang="ar-SA" sz="1700" kern="100" dirty="0">
                <a:effectLst/>
                <a:latin typeface="Aptos" panose="020B0004020202020204" pitchFamily="34" charset="0"/>
                <a:ea typeface="Aptos" panose="020B0004020202020204" pitchFamily="34" charset="0"/>
                <a:cs typeface="Times New Roman" panose="02020603050405020304" pitchFamily="18" charset="0"/>
              </a:rPr>
              <a:t>الاندماج (</a:t>
            </a:r>
            <a:r>
              <a:rPr lang="en-US" sz="1700" kern="100" dirty="0">
                <a:effectLst/>
                <a:latin typeface="Times New Roman" panose="02020603050405020304" pitchFamily="18" charset="0"/>
                <a:ea typeface="Aptos" panose="020B0004020202020204" pitchFamily="34" charset="0"/>
                <a:cs typeface="Arial" panose="020B0604020202020204" pitchFamily="34" charset="0"/>
              </a:rPr>
              <a:t>Engage</a:t>
            </a:r>
            <a:r>
              <a:rPr lang="ar-SA" sz="1700" kern="100" dirty="0">
                <a:effectLst/>
                <a:latin typeface="Aptos" panose="020B0004020202020204" pitchFamily="34" charset="0"/>
                <a:ea typeface="Aptos" panose="020B0004020202020204" pitchFamily="34" charset="0"/>
                <a:cs typeface="Times New Roman" panose="02020603050405020304" pitchFamily="18" charset="0"/>
              </a:rPr>
              <a:t>) والاستكشاف (</a:t>
            </a:r>
            <a:r>
              <a:rPr lang="en-US" sz="1700" kern="100" dirty="0">
                <a:effectLst/>
                <a:latin typeface="Times New Roman" panose="02020603050405020304" pitchFamily="18" charset="0"/>
                <a:ea typeface="Aptos" panose="020B0004020202020204" pitchFamily="34" charset="0"/>
                <a:cs typeface="Arial" panose="020B0604020202020204" pitchFamily="34" charset="0"/>
              </a:rPr>
              <a:t>Explore</a:t>
            </a:r>
            <a:r>
              <a:rPr lang="ar-SA" sz="1700" kern="100" dirty="0">
                <a:effectLst/>
                <a:latin typeface="Aptos" panose="020B0004020202020204" pitchFamily="34" charset="0"/>
                <a:ea typeface="Aptos" panose="020B0004020202020204" pitchFamily="34" charset="0"/>
                <a:cs typeface="Times New Roman" panose="02020603050405020304" pitchFamily="18" charset="0"/>
              </a:rPr>
              <a:t>) والشرح (</a:t>
            </a:r>
            <a:r>
              <a:rPr lang="en-US" sz="1700" kern="100" dirty="0">
                <a:effectLst/>
                <a:latin typeface="Times New Roman" panose="02020603050405020304" pitchFamily="18" charset="0"/>
                <a:ea typeface="Aptos" panose="020B0004020202020204" pitchFamily="34" charset="0"/>
                <a:cs typeface="Arial" panose="020B0604020202020204" pitchFamily="34" charset="0"/>
              </a:rPr>
              <a:t>Explain</a:t>
            </a:r>
            <a:r>
              <a:rPr lang="ar-SA" sz="1700" kern="100" dirty="0">
                <a:effectLst/>
                <a:latin typeface="Aptos" panose="020B0004020202020204" pitchFamily="34" charset="0"/>
                <a:ea typeface="Aptos" panose="020B0004020202020204" pitchFamily="34" charset="0"/>
                <a:cs typeface="Times New Roman" panose="02020603050405020304" pitchFamily="18" charset="0"/>
              </a:rPr>
              <a:t>)، التوسع (</a:t>
            </a:r>
            <a:r>
              <a:rPr lang="en-US" sz="1700" kern="100" dirty="0">
                <a:effectLst/>
                <a:latin typeface="Times New Roman" panose="02020603050405020304" pitchFamily="18" charset="0"/>
                <a:ea typeface="Aptos" panose="020B0004020202020204" pitchFamily="34" charset="0"/>
                <a:cs typeface="Arial" panose="020B0604020202020204" pitchFamily="34" charset="0"/>
              </a:rPr>
              <a:t>Elaborate</a:t>
            </a:r>
            <a:r>
              <a:rPr lang="ar-SA" sz="1700" kern="100" dirty="0">
                <a:effectLst/>
                <a:latin typeface="Aptos" panose="020B0004020202020204" pitchFamily="34" charset="0"/>
                <a:ea typeface="Aptos" panose="020B0004020202020204" pitchFamily="34" charset="0"/>
                <a:cs typeface="Times New Roman" panose="02020603050405020304" pitchFamily="18" charset="0"/>
              </a:rPr>
              <a:t>) والتقويم</a:t>
            </a:r>
            <a:r>
              <a:rPr lang="ar-IQ" sz="1700" kern="100" dirty="0">
                <a:effectLst/>
                <a:latin typeface="Aptos" panose="020B0004020202020204" pitchFamily="34" charset="0"/>
                <a:ea typeface="Aptos" panose="020B0004020202020204" pitchFamily="34" charset="0"/>
                <a:cs typeface="Times New Roman" panose="02020603050405020304" pitchFamily="18" charset="0"/>
              </a:rPr>
              <a:t>.</a:t>
            </a:r>
            <a:endParaRPr lang="ar-IQ" sz="1700" kern="100" dirty="0">
              <a:latin typeface="Aptos" panose="020B0004020202020204" pitchFamily="34" charset="0"/>
              <a:ea typeface="Aptos" panose="020B0004020202020204" pitchFamily="34" charset="0"/>
              <a:cs typeface="Times New Roman" panose="02020603050405020304" pitchFamily="18" charset="0"/>
            </a:endParaRPr>
          </a:p>
          <a:p>
            <a:pPr marL="0" marR="0" indent="0" algn="just" rtl="1">
              <a:spcBef>
                <a:spcPts val="0"/>
              </a:spcBef>
              <a:spcAft>
                <a:spcPts val="800"/>
              </a:spcAft>
              <a:buNone/>
            </a:pPr>
            <a:r>
              <a:rPr lang="ar-SA" sz="1700" kern="100" dirty="0">
                <a:effectLst/>
                <a:latin typeface="Aptos" panose="020B0004020202020204" pitchFamily="34" charset="0"/>
                <a:ea typeface="Aptos" panose="020B0004020202020204" pitchFamily="34" charset="0"/>
                <a:cs typeface="Times New Roman" panose="02020603050405020304" pitchFamily="18" charset="0"/>
              </a:rPr>
              <a:t>(الخفاجي، ١٨:٢٠٢٣).</a:t>
            </a:r>
            <a:endParaRPr lang="en-US" sz="1700" kern="100" dirty="0">
              <a:effectLst/>
              <a:latin typeface="Aptos" panose="020B0004020202020204" pitchFamily="34" charset="0"/>
              <a:ea typeface="Aptos" panose="020B0004020202020204" pitchFamily="34" charset="0"/>
              <a:cs typeface="Arial" panose="020B0604020202020204" pitchFamily="34" charset="0"/>
            </a:endParaRPr>
          </a:p>
          <a:p>
            <a:pPr marL="0" indent="0" algn="r">
              <a:buNone/>
            </a:pPr>
            <a:endParaRPr lang="en-US" sz="1700" dirty="0"/>
          </a:p>
        </p:txBody>
      </p:sp>
      <p:sp>
        <p:nvSpPr>
          <p:cNvPr id="12301" name="Rectangle 12300">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17096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up of a building&#10;&#10;Description automatically generated">
            <a:extLst>
              <a:ext uri="{FF2B5EF4-FFF2-40B4-BE49-F238E27FC236}">
                <a16:creationId xmlns:a16="http://schemas.microsoft.com/office/drawing/2014/main" id="{D8C1634F-799F-998D-54B9-A83B8831208E}"/>
              </a:ext>
            </a:extLst>
          </p:cNvPr>
          <p:cNvPicPr>
            <a:picLocks noChangeAspect="1"/>
          </p:cNvPicPr>
          <p:nvPr/>
        </p:nvPicPr>
        <p:blipFill>
          <a:blip r:embed="rId2">
            <a:duotone>
              <a:schemeClr val="bg2">
                <a:shade val="45000"/>
                <a:satMod val="135000"/>
              </a:schemeClr>
              <a:prstClr val="white"/>
            </a:duotone>
          </a:blip>
          <a:srcRect b="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170B2-A9B2-C2EF-7D8C-043E281E02DA}"/>
              </a:ext>
            </a:extLst>
          </p:cNvPr>
          <p:cNvSpPr>
            <a:spLocks noGrp="1"/>
          </p:cNvSpPr>
          <p:nvPr>
            <p:ph type="title"/>
          </p:nvPr>
        </p:nvSpPr>
        <p:spPr>
          <a:xfrm>
            <a:off x="838200" y="365125"/>
            <a:ext cx="10515600" cy="1325563"/>
          </a:xfrm>
        </p:spPr>
        <p:txBody>
          <a:bodyPr>
            <a:normAutofit/>
          </a:bodyPr>
          <a:lstStyle/>
          <a:p>
            <a:r>
              <a:rPr lang="ar-SA" b="1">
                <a:effectLst/>
                <a:ea typeface="Aptos" panose="020B0004020202020204" pitchFamily="34" charset="0"/>
                <a:cs typeface="Times New Roman" panose="02020603050405020304" pitchFamily="18" charset="0"/>
              </a:rPr>
              <a:t>مبادئ النظرية البنائية</a:t>
            </a:r>
            <a:endParaRPr lang="en-US" dirty="0"/>
          </a:p>
        </p:txBody>
      </p:sp>
      <p:graphicFrame>
        <p:nvGraphicFramePr>
          <p:cNvPr id="5" name="Content Placeholder 2">
            <a:extLst>
              <a:ext uri="{FF2B5EF4-FFF2-40B4-BE49-F238E27FC236}">
                <a16:creationId xmlns:a16="http://schemas.microsoft.com/office/drawing/2014/main" id="{32E64AAD-5D43-497A-B43B-88524B5E1E57}"/>
              </a:ext>
            </a:extLst>
          </p:cNvPr>
          <p:cNvGraphicFramePr>
            <a:graphicFrameLocks noGrp="1"/>
          </p:cNvGraphicFramePr>
          <p:nvPr>
            <p:ph idx="1"/>
            <p:extLst>
              <p:ext uri="{D42A27DB-BD31-4B8C-83A1-F6EECF244321}">
                <p14:modId xmlns:p14="http://schemas.microsoft.com/office/powerpoint/2010/main" val="171631131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3453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19" name="Rectangle 13318">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321" name="Arc 13320">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7908DED-3881-191E-899D-BA0031E91612}"/>
              </a:ext>
            </a:extLst>
          </p:cNvPr>
          <p:cNvSpPr>
            <a:spLocks noGrp="1"/>
          </p:cNvSpPr>
          <p:nvPr>
            <p:ph type="title"/>
          </p:nvPr>
        </p:nvSpPr>
        <p:spPr>
          <a:xfrm>
            <a:off x="5894962" y="479493"/>
            <a:ext cx="5458838" cy="1325563"/>
          </a:xfrm>
        </p:spPr>
        <p:txBody>
          <a:bodyPr>
            <a:normAutofit/>
          </a:bodyPr>
          <a:lstStyle/>
          <a:p>
            <a:pPr algn="ctr" rtl="1"/>
            <a:r>
              <a:rPr lang="ar-SA" b="1" dirty="0">
                <a:effectLst/>
                <a:ea typeface="Aptos" panose="020B0004020202020204" pitchFamily="34" charset="0"/>
                <a:cs typeface="Times New Roman" panose="02020603050405020304" pitchFamily="18" charset="0"/>
              </a:rPr>
              <a:t>افتراضات النظرية البنائية</a:t>
            </a:r>
            <a:endParaRPr lang="en-US" dirty="0"/>
          </a:p>
        </p:txBody>
      </p:sp>
      <p:sp>
        <p:nvSpPr>
          <p:cNvPr id="13323" name="Freeform: Shape 13322">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3314" name="Picture 2" descr="Assumption Vectors &amp; Illustrations for Free Download | Freepik">
            <a:extLst>
              <a:ext uri="{FF2B5EF4-FFF2-40B4-BE49-F238E27FC236}">
                <a16:creationId xmlns:a16="http://schemas.microsoft.com/office/drawing/2014/main" id="{B11A09E4-B91B-9570-B4DB-F1215C9C88C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3182" y="660206"/>
            <a:ext cx="4777381" cy="536784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D9B6725-D3B8-0D6B-6C3E-DCC4B365FA88}"/>
              </a:ext>
            </a:extLst>
          </p:cNvPr>
          <p:cNvSpPr>
            <a:spLocks noGrp="1"/>
          </p:cNvSpPr>
          <p:nvPr>
            <p:ph idx="1"/>
          </p:nvPr>
        </p:nvSpPr>
        <p:spPr>
          <a:xfrm>
            <a:off x="5894962" y="1984443"/>
            <a:ext cx="5458838" cy="4192520"/>
          </a:xfrm>
        </p:spPr>
        <p:txBody>
          <a:bodyPr>
            <a:normAutofit/>
          </a:bodyPr>
          <a:lstStyle/>
          <a:p>
            <a:pPr marL="0" marR="0" indent="0" algn="r" rtl="1">
              <a:spcBef>
                <a:spcPts val="0"/>
              </a:spcBef>
              <a:spcAft>
                <a:spcPts val="800"/>
              </a:spcAft>
              <a:buNone/>
            </a:pPr>
            <a:r>
              <a:rPr lang="ar-SA" kern="100" dirty="0">
                <a:effectLst/>
                <a:latin typeface="Aptos" panose="020B0004020202020204" pitchFamily="34" charset="0"/>
                <a:ea typeface="Aptos" panose="020B0004020202020204" pitchFamily="34" charset="0"/>
                <a:cs typeface="Times New Roman" panose="02020603050405020304" pitchFamily="18" charset="0"/>
              </a:rPr>
              <a:t>١ - التعلم عملية بنائية نشطة ومستمرة وغرضية التوجه. </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kern="100" dirty="0">
                <a:effectLst/>
                <a:latin typeface="Aptos" panose="020B0004020202020204" pitchFamily="34" charset="0"/>
                <a:ea typeface="Aptos" panose="020B0004020202020204" pitchFamily="34" charset="0"/>
                <a:cs typeface="Times New Roman" panose="02020603050405020304" pitchFamily="18" charset="0"/>
              </a:rPr>
              <a:t>٢ - تتضمن عملية التعلم اعادة بناء الفرد لمعرفته من خلال عملية تفاوض مع الآخرين. </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kern="100" dirty="0">
                <a:effectLst/>
                <a:latin typeface="Aptos" panose="020B0004020202020204" pitchFamily="34" charset="0"/>
                <a:ea typeface="Aptos" panose="020B0004020202020204" pitchFamily="34" charset="0"/>
                <a:cs typeface="Times New Roman" panose="02020603050405020304" pitchFamily="18" charset="0"/>
              </a:rPr>
              <a:t>٣ - تهيئ للمتعلم أفضل الظروف يواجه بمشكلة أو مهمة حقيقية. </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kern="100" dirty="0">
                <a:effectLst/>
                <a:latin typeface="Aptos" panose="020B0004020202020204" pitchFamily="34" charset="0"/>
                <a:ea typeface="Aptos" panose="020B0004020202020204" pitchFamily="34" charset="0"/>
                <a:cs typeface="Times New Roman" panose="02020603050405020304" pitchFamily="18" charset="0"/>
              </a:rPr>
              <a:t>٤- المعرفة القبلية للمتعلم شرط أساسي لبناء التعلم ذي المعنى. </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indent="0" algn="r">
              <a:buNone/>
            </a:pPr>
            <a:endParaRPr lang="en-US" dirty="0"/>
          </a:p>
        </p:txBody>
      </p:sp>
    </p:spTree>
    <p:extLst>
      <p:ext uri="{BB962C8B-B14F-4D97-AF65-F5344CB8AC3E}">
        <p14:creationId xmlns:p14="http://schemas.microsoft.com/office/powerpoint/2010/main" val="155145220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FF5BBD-D276-4B9F-B8AB-FC2385D285B1}"/>
              </a:ext>
            </a:extLst>
          </p:cNvPr>
          <p:cNvSpPr>
            <a:spLocks noGrp="1"/>
          </p:cNvSpPr>
          <p:nvPr>
            <p:ph type="title"/>
          </p:nvPr>
        </p:nvSpPr>
        <p:spPr>
          <a:xfrm>
            <a:off x="1043631" y="809898"/>
            <a:ext cx="10173010" cy="1554480"/>
          </a:xfrm>
        </p:spPr>
        <p:txBody>
          <a:bodyPr anchor="ctr">
            <a:normAutofit/>
          </a:bodyPr>
          <a:lstStyle/>
          <a:p>
            <a:pPr algn="ctr" rtl="1"/>
            <a:br>
              <a:rPr lang="en-US" sz="4800" b="1" kern="0" dirty="0">
                <a:effectLst/>
                <a:latin typeface="Aptos" panose="020B0004020202020204" pitchFamily="34" charset="0"/>
                <a:ea typeface="Aptos" panose="020B0004020202020204" pitchFamily="34" charset="0"/>
                <a:cs typeface="Arial" panose="020B0604020202020204" pitchFamily="34" charset="0"/>
              </a:rPr>
            </a:br>
            <a:r>
              <a:rPr lang="ar-IQ" sz="4800" b="1" kern="0" dirty="0">
                <a:effectLst/>
                <a:latin typeface="Aptos" panose="020B0004020202020204" pitchFamily="34" charset="0"/>
                <a:ea typeface="Aptos" panose="020B0004020202020204" pitchFamily="34" charset="0"/>
                <a:cs typeface="Times New Roman" panose="02020603050405020304" pitchFamily="18" charset="0"/>
              </a:rPr>
              <a:t>مفهوم النظرية</a:t>
            </a:r>
            <a:endParaRPr lang="en-US" sz="4800" dirty="0"/>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31320496-74E8-9610-1273-4B81096E321A}"/>
              </a:ext>
            </a:extLst>
          </p:cNvPr>
          <p:cNvGraphicFramePr>
            <a:graphicFrameLocks noGrp="1"/>
          </p:cNvGraphicFramePr>
          <p:nvPr>
            <p:ph idx="1"/>
            <p:extLst>
              <p:ext uri="{D42A27DB-BD31-4B8C-83A1-F6EECF244321}">
                <p14:modId xmlns:p14="http://schemas.microsoft.com/office/powerpoint/2010/main" val="2634692360"/>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20076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6" name="Rectangle 14345">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5" name="Freeform: Shape 14344">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CB9FA1F-2687-A797-44A7-670951989014}"/>
              </a:ext>
            </a:extLst>
          </p:cNvPr>
          <p:cNvSpPr>
            <a:spLocks noGrp="1"/>
          </p:cNvSpPr>
          <p:nvPr>
            <p:ph type="title"/>
          </p:nvPr>
        </p:nvSpPr>
        <p:spPr>
          <a:xfrm>
            <a:off x="1137034" y="609597"/>
            <a:ext cx="9392421" cy="1330841"/>
          </a:xfrm>
        </p:spPr>
        <p:txBody>
          <a:bodyPr>
            <a:normAutofit/>
          </a:bodyPr>
          <a:lstStyle/>
          <a:p>
            <a:pPr rtl="1"/>
            <a:r>
              <a:rPr lang="ar-SA" b="1" dirty="0">
                <a:effectLst/>
                <a:ea typeface="Aptos" panose="020B0004020202020204" pitchFamily="34" charset="0"/>
                <a:cs typeface="Times New Roman" panose="02020603050405020304" pitchFamily="18" charset="0"/>
              </a:rPr>
              <a:t>مميزات النظرية البنائية</a:t>
            </a:r>
            <a:endParaRPr lang="en-US" dirty="0"/>
          </a:p>
        </p:txBody>
      </p:sp>
      <p:sp>
        <p:nvSpPr>
          <p:cNvPr id="3" name="Content Placeholder 2">
            <a:extLst>
              <a:ext uri="{FF2B5EF4-FFF2-40B4-BE49-F238E27FC236}">
                <a16:creationId xmlns:a16="http://schemas.microsoft.com/office/drawing/2014/main" id="{7997DAEA-2C76-FFEB-C1E7-B6DC5E5477C7}"/>
              </a:ext>
            </a:extLst>
          </p:cNvPr>
          <p:cNvSpPr>
            <a:spLocks noGrp="1"/>
          </p:cNvSpPr>
          <p:nvPr>
            <p:ph idx="1"/>
          </p:nvPr>
        </p:nvSpPr>
        <p:spPr>
          <a:xfrm>
            <a:off x="1137034" y="2198362"/>
            <a:ext cx="4958966" cy="3917773"/>
          </a:xfrm>
        </p:spPr>
        <p:txBody>
          <a:bodyPr>
            <a:normAutofit/>
          </a:bodyPr>
          <a:lstStyle/>
          <a:p>
            <a:pPr marL="0" marR="0" indent="0" algn="r" rtl="1">
              <a:spcBef>
                <a:spcPts val="0"/>
              </a:spcBef>
              <a:spcAft>
                <a:spcPts val="800"/>
              </a:spcAft>
              <a:buNone/>
            </a:pPr>
            <a:r>
              <a:rPr lang="ar-SA" sz="1400" kern="100" dirty="0">
                <a:effectLst/>
                <a:latin typeface="Aptos" panose="020B0004020202020204" pitchFamily="34" charset="0"/>
                <a:ea typeface="Aptos" panose="020B0004020202020204" pitchFamily="34" charset="0"/>
                <a:cs typeface="Times New Roman" panose="02020603050405020304" pitchFamily="18" charset="0"/>
              </a:rPr>
              <a:t>١ - يحقق التعلم البنائي الجودة والنوعية من خلال ان المتعلم يقوم بدور المستكشف والباحث والمجرب والمناقش المتفاعل. </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400" kern="100" dirty="0">
                <a:effectLst/>
                <a:latin typeface="Aptos" panose="020B0004020202020204" pitchFamily="34" charset="0"/>
                <a:ea typeface="Aptos" panose="020B0004020202020204" pitchFamily="34" charset="0"/>
                <a:cs typeface="Times New Roman" panose="02020603050405020304" pitchFamily="18" charset="0"/>
              </a:rPr>
              <a:t>٢ - اثارة تفكير المتعلم وتنمية ميوله وقدراته.</a:t>
            </a:r>
            <a:endParaRPr lang="en-US" sz="1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gn="r" rtl="1">
              <a:spcBef>
                <a:spcPts val="0"/>
              </a:spcBef>
              <a:spcAft>
                <a:spcPts val="800"/>
              </a:spcAft>
              <a:buNone/>
            </a:pPr>
            <a:r>
              <a:rPr lang="ar-SA" sz="1400" kern="100" dirty="0">
                <a:effectLst/>
                <a:latin typeface="Aptos" panose="020B0004020202020204" pitchFamily="34" charset="0"/>
                <a:ea typeface="Aptos" panose="020B0004020202020204" pitchFamily="34" charset="0"/>
                <a:cs typeface="Times New Roman" panose="02020603050405020304" pitchFamily="18" charset="0"/>
              </a:rPr>
              <a:t>٣- تحقق مهارات التعاون بين المتعلمين والمجتمع.</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400" kern="100" dirty="0">
                <a:effectLst/>
                <a:latin typeface="Aptos" panose="020B0004020202020204" pitchFamily="34" charset="0"/>
                <a:ea typeface="Aptos" panose="020B0004020202020204" pitchFamily="34" charset="0"/>
                <a:cs typeface="Times New Roman" panose="02020603050405020304" pitchFamily="18" charset="0"/>
              </a:rPr>
              <a:t>٤- احترام شخصية المتعلم وتنمية الشخصية المبتكرة القادرة على حل المشكلات. </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400" kern="100" dirty="0">
                <a:effectLst/>
                <a:latin typeface="Aptos" panose="020B0004020202020204" pitchFamily="34" charset="0"/>
                <a:ea typeface="Aptos" panose="020B0004020202020204" pitchFamily="34" charset="0"/>
                <a:cs typeface="Times New Roman" panose="02020603050405020304" pitchFamily="18" charset="0"/>
              </a:rPr>
              <a:t>٥- مراعاة مستويات المتعلمين واستعدادهم وميولهم ومراحل نموهم. </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400" kern="100" dirty="0">
                <a:effectLst/>
                <a:latin typeface="Aptos" panose="020B0004020202020204" pitchFamily="34" charset="0"/>
                <a:ea typeface="Aptos" panose="020B0004020202020204" pitchFamily="34" charset="0"/>
                <a:cs typeface="Times New Roman" panose="02020603050405020304" pitchFamily="18" charset="0"/>
              </a:rPr>
              <a:t>٦- مراعاة الفروق الفردية بين المتعلمين وذلك بتوفير فرص للتعليم تناسب الميول والقدرات المختلفة. </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400" kern="100" dirty="0">
                <a:effectLst/>
                <a:latin typeface="Aptos" panose="020B0004020202020204" pitchFamily="34" charset="0"/>
                <a:ea typeface="Aptos" panose="020B0004020202020204" pitchFamily="34" charset="0"/>
                <a:cs typeface="Times New Roman" panose="02020603050405020304" pitchFamily="18" charset="0"/>
              </a:rPr>
              <a:t>٧- توفير الوسائل التعليمية والانشطة والتقنيات التي تساعد على الفهم القائم على الخبرة. </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400" kern="100" dirty="0">
                <a:effectLst/>
                <a:latin typeface="Aptos" panose="020B0004020202020204" pitchFamily="34" charset="0"/>
                <a:ea typeface="Aptos" panose="020B0004020202020204" pitchFamily="34" charset="0"/>
                <a:cs typeface="Times New Roman" panose="02020603050405020304" pitchFamily="18" charset="0"/>
              </a:rPr>
              <a:t> ٨- زيادة الصلة بين المعلم والمتعلم.</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400" kern="100" dirty="0">
                <a:effectLst/>
                <a:latin typeface="Aptos" panose="020B0004020202020204" pitchFamily="34" charset="0"/>
                <a:ea typeface="Aptos" panose="020B0004020202020204" pitchFamily="34" charset="0"/>
                <a:cs typeface="Times New Roman" panose="02020603050405020304" pitchFamily="18" charset="0"/>
              </a:rPr>
              <a:t>٩- تعمل النظرية البنائية على تنمية الابداع في التعلم. </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400" kern="100" dirty="0">
                <a:effectLst/>
                <a:latin typeface="Aptos" panose="020B0004020202020204" pitchFamily="34" charset="0"/>
                <a:ea typeface="Aptos" panose="020B0004020202020204" pitchFamily="34" charset="0"/>
                <a:cs typeface="Times New Roman" panose="02020603050405020304" pitchFamily="18" charset="0"/>
              </a:rPr>
              <a:t>١٠- تساعد على تنمية روح التعاون بين المتعلمين والعمل سوية بوصفهم فريقا (الخفاجي، ٣٠:٢٠٢٣).</a:t>
            </a:r>
            <a:endParaRPr lang="en-US" sz="14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14338" name="Picture 2" descr="Research Vectors &amp; Illustrations for Free Download | Freepik">
            <a:extLst>
              <a:ext uri="{FF2B5EF4-FFF2-40B4-BE49-F238E27FC236}">
                <a16:creationId xmlns:a16="http://schemas.microsoft.com/office/drawing/2014/main" id="{2F463961-E43E-6DE2-AF5A-5A49E630B4C1}"/>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19367" y="2470694"/>
            <a:ext cx="4788505" cy="3184355"/>
          </a:xfrm>
          <a:prstGeom prst="rect">
            <a:avLst/>
          </a:prstGeom>
          <a:noFill/>
          <a:extLst>
            <a:ext uri="{909E8E84-426E-40DD-AFC4-6F175D3DCCD1}">
              <a14:hiddenFill xmlns:a14="http://schemas.microsoft.com/office/drawing/2010/main">
                <a:solidFill>
                  <a:srgbClr val="FFFFFF"/>
                </a:solidFill>
              </a14:hiddenFill>
            </a:ext>
          </a:extLst>
        </p:spPr>
      </p:pic>
      <p:sp>
        <p:nvSpPr>
          <p:cNvPr id="14347" name="Freeform: Shape 14346">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82603475"/>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1BC43-35E2-7384-CD2B-F5EFFDF71DCA}"/>
              </a:ext>
            </a:extLst>
          </p:cNvPr>
          <p:cNvSpPr>
            <a:spLocks noGrp="1"/>
          </p:cNvSpPr>
          <p:nvPr>
            <p:ph type="title"/>
          </p:nvPr>
        </p:nvSpPr>
        <p:spPr>
          <a:xfrm>
            <a:off x="808638" y="386930"/>
            <a:ext cx="9236700" cy="1188950"/>
          </a:xfrm>
        </p:spPr>
        <p:txBody>
          <a:bodyPr anchor="b">
            <a:normAutofit/>
          </a:bodyPr>
          <a:lstStyle/>
          <a:p>
            <a:pPr algn="ctr" rtl="1"/>
            <a:r>
              <a:rPr lang="ar-SA" sz="5400" b="1" kern="100" dirty="0">
                <a:effectLst/>
                <a:latin typeface="Aptos" panose="020B0004020202020204" pitchFamily="34" charset="0"/>
                <a:ea typeface="Aptos" panose="020B0004020202020204" pitchFamily="34" charset="0"/>
                <a:cs typeface="Times New Roman" panose="02020603050405020304" pitchFamily="18" charset="0"/>
              </a:rPr>
              <a:t>المصادر</a:t>
            </a:r>
            <a:endParaRPr lang="en-US"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64FEE88-8EEF-757D-7EBC-63C8D620B4FC}"/>
              </a:ext>
            </a:extLst>
          </p:cNvPr>
          <p:cNvSpPr>
            <a:spLocks noGrp="1"/>
          </p:cNvSpPr>
          <p:nvPr>
            <p:ph idx="1"/>
          </p:nvPr>
        </p:nvSpPr>
        <p:spPr>
          <a:xfrm>
            <a:off x="793660" y="2599509"/>
            <a:ext cx="10143668" cy="3435531"/>
          </a:xfrm>
        </p:spPr>
        <p:txBody>
          <a:bodyPr anchor="ctr">
            <a:normAutofit/>
          </a:bodyPr>
          <a:lstStyle/>
          <a:p>
            <a:pPr marL="0" marR="0" indent="0" algn="r" rtl="1">
              <a:spcBef>
                <a:spcPts val="0"/>
              </a:spcBef>
              <a:spcAft>
                <a:spcPts val="800"/>
              </a:spcAft>
              <a:buNone/>
            </a:pPr>
            <a:r>
              <a:rPr lang="ar-SA" sz="1300" kern="100">
                <a:effectLst/>
                <a:latin typeface="Aptos" panose="020B0004020202020204" pitchFamily="34" charset="0"/>
                <a:ea typeface="Aptos" panose="020B0004020202020204" pitchFamily="34" charset="0"/>
                <a:cs typeface="Times New Roman" panose="02020603050405020304" pitchFamily="18" charset="0"/>
              </a:rPr>
              <a:t>١- الأشقر، فارس راتب، (٢٠١١)، </a:t>
            </a:r>
            <a:r>
              <a:rPr lang="ar-SA" sz="1300" b="1" kern="100">
                <a:effectLst/>
                <a:latin typeface="Aptos" panose="020B0004020202020204" pitchFamily="34" charset="0"/>
                <a:ea typeface="Aptos" panose="020B0004020202020204" pitchFamily="34" charset="0"/>
                <a:cs typeface="Times New Roman" panose="02020603050405020304" pitchFamily="18" charset="0"/>
              </a:rPr>
              <a:t>فلسفة التفكير ونظريات في التعلم والتعليم</a:t>
            </a:r>
            <a:r>
              <a:rPr lang="ar-SA" sz="1300" kern="100">
                <a:effectLst/>
                <a:latin typeface="Aptos" panose="020B0004020202020204" pitchFamily="34" charset="0"/>
                <a:ea typeface="Aptos" panose="020B0004020202020204" pitchFamily="34" charset="0"/>
                <a:cs typeface="Times New Roman" panose="02020603050405020304" pitchFamily="18" charset="0"/>
              </a:rPr>
              <a:t>، دار زهران، عمان.</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300" kern="100">
                <a:effectLst/>
                <a:latin typeface="Aptos" panose="020B0004020202020204" pitchFamily="34" charset="0"/>
                <a:ea typeface="Aptos" panose="020B0004020202020204" pitchFamily="34" charset="0"/>
                <a:cs typeface="Times New Roman" panose="02020603050405020304" pitchFamily="18" charset="0"/>
              </a:rPr>
              <a:t>٢- الخفاجي، رائد ادريس، (٢٠٢٣)، </a:t>
            </a:r>
            <a:r>
              <a:rPr lang="ar-SA" sz="1300" b="1" kern="100">
                <a:effectLst/>
                <a:latin typeface="Aptos" panose="020B0004020202020204" pitchFamily="34" charset="0"/>
                <a:ea typeface="Aptos" panose="020B0004020202020204" pitchFamily="34" charset="0"/>
                <a:cs typeface="Times New Roman" panose="02020603050405020304" pitchFamily="18" charset="0"/>
              </a:rPr>
              <a:t>النظرية البنائية مستقبل التعلم في القرن الحادي والعشرين (نماذج واستراتيجيات)</a:t>
            </a:r>
            <a:r>
              <a:rPr lang="ar-SA" sz="1300" kern="100">
                <a:effectLst/>
                <a:latin typeface="Aptos" panose="020B0004020202020204" pitchFamily="34" charset="0"/>
                <a:ea typeface="Aptos" panose="020B0004020202020204" pitchFamily="34" charset="0"/>
                <a:cs typeface="Times New Roman" panose="02020603050405020304" pitchFamily="18" charset="0"/>
              </a:rPr>
              <a:t>، ط١، دار امجد للنشر والتوزيع.</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300" kern="100">
                <a:effectLst/>
                <a:latin typeface="Aptos" panose="020B0004020202020204" pitchFamily="34" charset="0"/>
                <a:ea typeface="Aptos" panose="020B0004020202020204" pitchFamily="34" charset="0"/>
                <a:cs typeface="Times New Roman" panose="02020603050405020304" pitchFamily="18" charset="0"/>
              </a:rPr>
              <a:t>٣- زاير، سعد علي، وجري، خضير عباس، (٢٠٢٠)، </a:t>
            </a:r>
            <a:r>
              <a:rPr lang="ar-SA" sz="1300" b="1" kern="100">
                <a:effectLst/>
                <a:latin typeface="Aptos" panose="020B0004020202020204" pitchFamily="34" charset="0"/>
                <a:ea typeface="Aptos" panose="020B0004020202020204" pitchFamily="34" charset="0"/>
                <a:cs typeface="Times New Roman" panose="02020603050405020304" pitchFamily="18" charset="0"/>
              </a:rPr>
              <a:t>تصميم التعليم وتطبيقاته في العلوم الإنسانية</a:t>
            </a:r>
            <a:r>
              <a:rPr lang="ar-SA" sz="1300" kern="100">
                <a:effectLst/>
                <a:latin typeface="Aptos" panose="020B0004020202020204" pitchFamily="34" charset="0"/>
                <a:ea typeface="Aptos" panose="020B0004020202020204" pitchFamily="34" charset="0"/>
                <a:cs typeface="Times New Roman" panose="02020603050405020304" pitchFamily="18" charset="0"/>
              </a:rPr>
              <a:t>، الدار المنهجية للنشر والتوزيع، ط١.</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300" kern="100">
                <a:effectLst/>
                <a:latin typeface="Aptos" panose="020B0004020202020204" pitchFamily="34" charset="0"/>
                <a:ea typeface="Aptos" panose="020B0004020202020204" pitchFamily="34" charset="0"/>
                <a:cs typeface="Times New Roman" panose="02020603050405020304" pitchFamily="18" charset="0"/>
              </a:rPr>
              <a:t>٤- زغلول، عماد عبد الواحد، (٢٠١٠)، </a:t>
            </a:r>
            <a:r>
              <a:rPr lang="ar-SA" sz="1300" b="1" kern="100">
                <a:effectLst/>
                <a:latin typeface="Aptos" panose="020B0004020202020204" pitchFamily="34" charset="0"/>
                <a:ea typeface="Aptos" panose="020B0004020202020204" pitchFamily="34" charset="0"/>
                <a:cs typeface="Times New Roman" panose="02020603050405020304" pitchFamily="18" charset="0"/>
              </a:rPr>
              <a:t>نظريات التعلم</a:t>
            </a:r>
            <a:r>
              <a:rPr lang="ar-SA" sz="1300" kern="100">
                <a:effectLst/>
                <a:latin typeface="Aptos" panose="020B0004020202020204" pitchFamily="34" charset="0"/>
                <a:ea typeface="Aptos" panose="020B0004020202020204" pitchFamily="34" charset="0"/>
                <a:cs typeface="Times New Roman" panose="02020603050405020304" pitchFamily="18" charset="0"/>
              </a:rPr>
              <a:t>، الشروق، عمان.</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300" kern="100">
                <a:effectLst/>
                <a:latin typeface="Aptos" panose="020B0004020202020204" pitchFamily="34" charset="0"/>
                <a:ea typeface="Aptos" panose="020B0004020202020204" pitchFamily="34" charset="0"/>
                <a:cs typeface="Times New Roman" panose="02020603050405020304" pitchFamily="18" charset="0"/>
              </a:rPr>
              <a:t>٥- زيتون، كمال عبد الحميد، البنا، عادل، (٢٠٠١)، </a:t>
            </a:r>
            <a:r>
              <a:rPr lang="ar-SA" sz="1300" b="1" kern="100">
                <a:effectLst/>
                <a:latin typeface="Aptos" panose="020B0004020202020204" pitchFamily="34" charset="0"/>
                <a:ea typeface="Aptos" panose="020B0004020202020204" pitchFamily="34" charset="0"/>
                <a:cs typeface="Times New Roman" panose="02020603050405020304" pitchFamily="18" charset="0"/>
              </a:rPr>
              <a:t>سجلات الأداء وخرائط المفاهيم، أدوات بديلة في التقويم الحقيقي من منظور الفكر البنائي</a:t>
            </a:r>
            <a:r>
              <a:rPr lang="ar-SA" sz="1300" kern="100">
                <a:effectLst/>
                <a:latin typeface="Aptos" panose="020B0004020202020204" pitchFamily="34" charset="0"/>
                <a:ea typeface="Aptos" panose="020B0004020202020204" pitchFamily="34" charset="0"/>
                <a:cs typeface="Times New Roman" panose="02020603050405020304" pitchFamily="18" charset="0"/>
              </a:rPr>
              <a:t>. </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300" kern="100">
                <a:effectLst/>
                <a:latin typeface="Aptos" panose="020B0004020202020204" pitchFamily="34" charset="0"/>
                <a:ea typeface="Aptos" panose="020B0004020202020204" pitchFamily="34" charset="0"/>
                <a:cs typeface="Times New Roman" panose="02020603050405020304" pitchFamily="18" charset="0"/>
              </a:rPr>
              <a:t>٦- سليمان، علي السيد، (٢٠٠٠)، </a:t>
            </a:r>
            <a:r>
              <a:rPr lang="ar-SA" sz="1300" b="1" kern="100">
                <a:effectLst/>
                <a:latin typeface="Aptos" panose="020B0004020202020204" pitchFamily="34" charset="0"/>
                <a:ea typeface="Aptos" panose="020B0004020202020204" pitchFamily="34" charset="0"/>
                <a:cs typeface="Times New Roman" panose="02020603050405020304" pitchFamily="18" charset="0"/>
              </a:rPr>
              <a:t>نظريات التعلم وتطبيقاتها في التربية الخاصة</a:t>
            </a:r>
            <a:r>
              <a:rPr lang="ar-SA" sz="1300" kern="100">
                <a:effectLst/>
                <a:latin typeface="Aptos" panose="020B0004020202020204" pitchFamily="34" charset="0"/>
                <a:ea typeface="Aptos" panose="020B0004020202020204" pitchFamily="34" charset="0"/>
                <a:cs typeface="Times New Roman" panose="02020603050405020304" pitchFamily="18" charset="0"/>
              </a:rPr>
              <a:t>، الصفحات الذهبية، الرياض.</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300" kern="100">
                <a:effectLst/>
                <a:latin typeface="Aptos" panose="020B0004020202020204" pitchFamily="34" charset="0"/>
                <a:ea typeface="Aptos" panose="020B0004020202020204" pitchFamily="34" charset="0"/>
                <a:cs typeface="Times New Roman" panose="02020603050405020304" pitchFamily="18" charset="0"/>
              </a:rPr>
              <a:t>٧- عطية، محسن علي، (٢٠١٥)، </a:t>
            </a:r>
            <a:r>
              <a:rPr lang="ar-SA" sz="1300" b="1" kern="100">
                <a:effectLst/>
                <a:latin typeface="Aptos" panose="020B0004020202020204" pitchFamily="34" charset="0"/>
                <a:ea typeface="Aptos" panose="020B0004020202020204" pitchFamily="34" charset="0"/>
                <a:cs typeface="Times New Roman" panose="02020603050405020304" pitchFamily="18" charset="0"/>
              </a:rPr>
              <a:t>البنائية وتطبيقاتها استراتيجيات تدريس حديثة</a:t>
            </a:r>
            <a:r>
              <a:rPr lang="ar-SA" sz="1300" kern="100">
                <a:effectLst/>
                <a:latin typeface="Aptos" panose="020B0004020202020204" pitchFamily="34" charset="0"/>
                <a:ea typeface="Aptos" panose="020B0004020202020204" pitchFamily="34" charset="0"/>
                <a:cs typeface="Times New Roman" panose="02020603050405020304" pitchFamily="18" charset="0"/>
              </a:rPr>
              <a:t>، الدار المنهجية، عمان.</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300" kern="100">
                <a:effectLst/>
                <a:latin typeface="Aptos" panose="020B0004020202020204" pitchFamily="34" charset="0"/>
                <a:ea typeface="Aptos" panose="020B0004020202020204" pitchFamily="34" charset="0"/>
                <a:cs typeface="Times New Roman" panose="02020603050405020304" pitchFamily="18" charset="0"/>
              </a:rPr>
              <a:t>٨- قطامي، يوسف محمد، (٢٠١٣)، </a:t>
            </a:r>
            <a:r>
              <a:rPr lang="ar-SA" sz="1300" b="1" kern="100">
                <a:effectLst/>
                <a:latin typeface="Aptos" panose="020B0004020202020204" pitchFamily="34" charset="0"/>
                <a:ea typeface="Aptos" panose="020B0004020202020204" pitchFamily="34" charset="0"/>
                <a:cs typeface="Times New Roman" panose="02020603050405020304" pitchFamily="18" charset="0"/>
              </a:rPr>
              <a:t>النظرية المعرفية في التعلم</a:t>
            </a:r>
            <a:r>
              <a:rPr lang="ar-SA" sz="1300" kern="100">
                <a:effectLst/>
                <a:latin typeface="Aptos" panose="020B0004020202020204" pitchFamily="34" charset="0"/>
                <a:ea typeface="Aptos" panose="020B0004020202020204" pitchFamily="34" charset="0"/>
                <a:cs typeface="Times New Roman" panose="02020603050405020304" pitchFamily="18" charset="0"/>
              </a:rPr>
              <a:t>، دار المسيرة، عمان.</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300" kern="100">
                <a:effectLst/>
                <a:latin typeface="Aptos" panose="020B0004020202020204" pitchFamily="34" charset="0"/>
                <a:ea typeface="Aptos" panose="020B0004020202020204" pitchFamily="34" charset="0"/>
                <a:cs typeface="Times New Roman" panose="02020603050405020304" pitchFamily="18" charset="0"/>
              </a:rPr>
              <a:t>٩- مازن، حسام الدين محمد، (٢٠١٥)، </a:t>
            </a:r>
            <a:r>
              <a:rPr lang="ar-SA" sz="1300" b="1" kern="100">
                <a:effectLst/>
                <a:latin typeface="Aptos" panose="020B0004020202020204" pitchFamily="34" charset="0"/>
                <a:ea typeface="Aptos" panose="020B0004020202020204" pitchFamily="34" charset="0"/>
                <a:cs typeface="Times New Roman" panose="02020603050405020304" pitchFamily="18" charset="0"/>
              </a:rPr>
              <a:t>تكنولوجيا تصميم التدريس الفعال بين الفكر والتطبيق</a:t>
            </a:r>
            <a:r>
              <a:rPr lang="ar-SA" sz="1300" kern="100">
                <a:effectLst/>
                <a:latin typeface="Aptos" panose="020B0004020202020204" pitchFamily="34" charset="0"/>
                <a:ea typeface="Aptos" panose="020B0004020202020204" pitchFamily="34" charset="0"/>
                <a:cs typeface="Times New Roman" panose="02020603050405020304" pitchFamily="18" charset="0"/>
              </a:rPr>
              <a:t>، ط١، دسوق، دار العلم والإيمان للنشر والتوزيع. </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300" kern="100">
                <a:effectLst/>
                <a:latin typeface="Aptos" panose="020B0004020202020204" pitchFamily="34" charset="0"/>
                <a:ea typeface="Aptos" panose="020B0004020202020204" pitchFamily="34" charset="0"/>
                <a:cs typeface="Times New Roman" panose="02020603050405020304" pitchFamily="18" charset="0"/>
              </a:rPr>
              <a:t>١٠- متولي، فكري لطفي، (٢٠١٤)، </a:t>
            </a:r>
            <a:r>
              <a:rPr lang="ar-SA" sz="1300" b="1" kern="100">
                <a:effectLst/>
                <a:latin typeface="Aptos" panose="020B0004020202020204" pitchFamily="34" charset="0"/>
                <a:ea typeface="Aptos" panose="020B0004020202020204" pitchFamily="34" charset="0"/>
                <a:cs typeface="Times New Roman" panose="02020603050405020304" pitchFamily="18" charset="0"/>
              </a:rPr>
              <a:t>القدرة العقلية</a:t>
            </a:r>
            <a:r>
              <a:rPr lang="ar-SA" sz="1300" kern="100">
                <a:effectLst/>
                <a:latin typeface="Aptos" panose="020B0004020202020204" pitchFamily="34" charset="0"/>
                <a:ea typeface="Aptos" panose="020B0004020202020204" pitchFamily="34" charset="0"/>
                <a:cs typeface="Times New Roman" panose="02020603050405020304" pitchFamily="18" charset="0"/>
              </a:rPr>
              <a:t>، دار الزهراء، الرياض. </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marR="0" indent="0" algn="r" rtl="1">
              <a:spcBef>
                <a:spcPts val="0"/>
              </a:spcBef>
              <a:spcAft>
                <a:spcPts val="800"/>
              </a:spcAft>
              <a:buNone/>
            </a:pPr>
            <a:r>
              <a:rPr lang="ar-SA" sz="1300" kern="100">
                <a:effectLst/>
                <a:latin typeface="Aptos" panose="020B0004020202020204" pitchFamily="34" charset="0"/>
                <a:ea typeface="Aptos" panose="020B0004020202020204" pitchFamily="34" charset="0"/>
                <a:cs typeface="Times New Roman" panose="02020603050405020304" pitchFamily="18" charset="0"/>
              </a:rPr>
              <a:t>١١- ناصف، مصطفى، (١٩٨٣)، </a:t>
            </a:r>
            <a:r>
              <a:rPr lang="ar-SA" sz="1300" b="1" kern="100">
                <a:effectLst/>
                <a:latin typeface="Aptos" panose="020B0004020202020204" pitchFamily="34" charset="0"/>
                <a:ea typeface="Aptos" panose="020B0004020202020204" pitchFamily="34" charset="0"/>
                <a:cs typeface="Times New Roman" panose="02020603050405020304" pitchFamily="18" charset="0"/>
              </a:rPr>
              <a:t>نظريات التعلم دراسة مقارنة</a:t>
            </a:r>
            <a:r>
              <a:rPr lang="ar-SA" sz="1300" kern="100">
                <a:effectLst/>
                <a:latin typeface="Aptos" panose="020B0004020202020204" pitchFamily="34" charset="0"/>
                <a:ea typeface="Aptos" panose="020B0004020202020204" pitchFamily="34" charset="0"/>
                <a:cs typeface="Times New Roman" panose="02020603050405020304" pitchFamily="18" charset="0"/>
              </a:rPr>
              <a:t>، عالم المعرفة.</a:t>
            </a:r>
            <a:endParaRPr lang="en-US" sz="1300" kern="100">
              <a:effectLst/>
              <a:latin typeface="Aptos" panose="020B0004020202020204" pitchFamily="34" charset="0"/>
              <a:ea typeface="Aptos" panose="020B0004020202020204" pitchFamily="34" charset="0"/>
              <a:cs typeface="Arial" panose="020B0604020202020204" pitchFamily="34" charset="0"/>
            </a:endParaRPr>
          </a:p>
          <a:p>
            <a:pPr marL="0" indent="0" algn="r">
              <a:buNone/>
            </a:pPr>
            <a:endParaRPr lang="en-US" sz="1300"/>
          </a:p>
        </p:txBody>
      </p:sp>
    </p:spTree>
    <p:extLst>
      <p:ext uri="{BB962C8B-B14F-4D97-AF65-F5344CB8AC3E}">
        <p14:creationId xmlns:p14="http://schemas.microsoft.com/office/powerpoint/2010/main" val="32398254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597A87-CD5A-DBBD-1DEA-239ED0AFB991}"/>
              </a:ext>
            </a:extLst>
          </p:cNvPr>
          <p:cNvSpPr>
            <a:spLocks noGrp="1"/>
          </p:cNvSpPr>
          <p:nvPr>
            <p:ph type="title"/>
          </p:nvPr>
        </p:nvSpPr>
        <p:spPr>
          <a:xfrm>
            <a:off x="589560" y="856180"/>
            <a:ext cx="4560584" cy="1128068"/>
          </a:xfrm>
        </p:spPr>
        <p:txBody>
          <a:bodyPr vert="horz" lIns="91440" tIns="45720" rIns="91440" bIns="45720" rtlCol="0" anchor="ctr">
            <a:normAutofit/>
          </a:bodyPr>
          <a:lstStyle/>
          <a:p>
            <a:pPr algn="ctr" rtl="1"/>
            <a:r>
              <a:rPr lang="en-US" sz="4000" b="1" dirty="0">
                <a:effectLst/>
              </a:rPr>
              <a:t>أهداف النظرية</a:t>
            </a:r>
            <a:endParaRPr lang="en-US" sz="4000" dirty="0"/>
          </a:p>
        </p:txBody>
      </p:sp>
      <p:grpSp>
        <p:nvGrpSpPr>
          <p:cNvPr id="2059" name="Group 2058">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2060" name="Rectangle 2059">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6" name="Rectangle 206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68" name="Rectangle 206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7DC9F5-3089-CD99-B107-757CEDDACFB2}"/>
              </a:ext>
            </a:extLst>
          </p:cNvPr>
          <p:cNvSpPr txBox="1"/>
          <p:nvPr/>
        </p:nvSpPr>
        <p:spPr>
          <a:xfrm>
            <a:off x="590719" y="2330505"/>
            <a:ext cx="4559425" cy="3979585"/>
          </a:xfrm>
          <a:prstGeom prst="rect">
            <a:avLst/>
          </a:prstGeom>
        </p:spPr>
        <p:txBody>
          <a:bodyPr vert="horz" lIns="91440" tIns="45720" rIns="91440" bIns="45720" rtlCol="0" anchor="ctr">
            <a:normAutofit/>
          </a:bodyPr>
          <a:lstStyle/>
          <a:p>
            <a:pPr marL="0" marR="0" algn="just" rtl="1">
              <a:lnSpc>
                <a:spcPct val="115000"/>
              </a:lnSpc>
              <a:spcBef>
                <a:spcPts val="0"/>
              </a:spcBef>
              <a:spcAft>
                <a:spcPts val="800"/>
              </a:spcAft>
            </a:pPr>
            <a:r>
              <a:rPr lang="ar-IQ" sz="2400" kern="0" dirty="0">
                <a:effectLst/>
                <a:latin typeface="Aptos" panose="020B0004020202020204" pitchFamily="34" charset="0"/>
                <a:ea typeface="Aptos" panose="020B0004020202020204" pitchFamily="34" charset="0"/>
                <a:cs typeface="Times New Roman" panose="02020603050405020304" pitchFamily="18" charset="0"/>
              </a:rPr>
              <a:t>١- الفهم- أي فهم السلوك الإنساني.</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algn="just" rtl="1">
              <a:lnSpc>
                <a:spcPct val="115000"/>
              </a:lnSpc>
              <a:spcBef>
                <a:spcPts val="0"/>
              </a:spcBef>
              <a:spcAft>
                <a:spcPts val="800"/>
              </a:spcAft>
            </a:pPr>
            <a:r>
              <a:rPr lang="ar-IQ" sz="2400" kern="0" dirty="0">
                <a:effectLst/>
                <a:latin typeface="Aptos" panose="020B0004020202020204" pitchFamily="34" charset="0"/>
                <a:ea typeface="Aptos" panose="020B0004020202020204" pitchFamily="34" charset="0"/>
                <a:cs typeface="Times New Roman" panose="02020603050405020304" pitchFamily="18" charset="0"/>
              </a:rPr>
              <a:t>٢- التنبؤ- أي يمكن التنبؤ بحدوث الظاهرة.</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a:p>
            <a:pPr marL="0" marR="0" algn="just" rtl="1">
              <a:lnSpc>
                <a:spcPct val="115000"/>
              </a:lnSpc>
              <a:spcBef>
                <a:spcPts val="0"/>
              </a:spcBef>
              <a:spcAft>
                <a:spcPts val="800"/>
              </a:spcAft>
            </a:pPr>
            <a:r>
              <a:rPr lang="ar-IQ" sz="2400" kern="0" dirty="0">
                <a:effectLst/>
                <a:latin typeface="Aptos" panose="020B0004020202020204" pitchFamily="34" charset="0"/>
                <a:ea typeface="Aptos" panose="020B0004020202020204" pitchFamily="34" charset="0"/>
                <a:cs typeface="Times New Roman" panose="02020603050405020304" pitchFamily="18" charset="0"/>
              </a:rPr>
              <a:t>٣- الضبط - أي يمكن ضبط حدوث الظاهرة.</a:t>
            </a:r>
            <a:endParaRPr lang="en-US" sz="2400"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065" name="Rectangle 2064">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7" name="Rectangle 2066">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Science Says Only 8 Percent of People Actually Achieve Their Goals. Here  Are 7 Things They Do Differently | Inc.com">
            <a:extLst>
              <a:ext uri="{FF2B5EF4-FFF2-40B4-BE49-F238E27FC236}">
                <a16:creationId xmlns:a16="http://schemas.microsoft.com/office/drawing/2014/main" id="{2A596626-FB18-6FAD-B1B4-8527B4D7BF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8129" r="33845" b="2"/>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99975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8">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A311D-3328-F998-8904-DBDACA693DD8}"/>
              </a:ext>
            </a:extLst>
          </p:cNvPr>
          <p:cNvSpPr>
            <a:spLocks noGrp="1"/>
          </p:cNvSpPr>
          <p:nvPr>
            <p:ph type="title"/>
          </p:nvPr>
        </p:nvSpPr>
        <p:spPr>
          <a:xfrm>
            <a:off x="1043631" y="809898"/>
            <a:ext cx="9942716" cy="1554480"/>
          </a:xfrm>
        </p:spPr>
        <p:txBody>
          <a:bodyPr anchor="ctr">
            <a:normAutofit/>
          </a:bodyPr>
          <a:lstStyle/>
          <a:p>
            <a:pPr algn="r" rtl="1"/>
            <a:r>
              <a:rPr lang="ar-SA" sz="4800" b="1" dirty="0">
                <a:effectLst/>
                <a:ea typeface="Aptos" panose="020B0004020202020204" pitchFamily="34" charset="0"/>
                <a:cs typeface="Times New Roman" panose="02020603050405020304" pitchFamily="18" charset="0"/>
              </a:rPr>
              <a:t>تصميم التدريس ونظريات التعلم والتعليم</a:t>
            </a:r>
            <a:endParaRPr lang="en-US" sz="4800" dirty="0"/>
          </a:p>
        </p:txBody>
      </p:sp>
      <p:sp>
        <p:nvSpPr>
          <p:cNvPr id="3" name="Content Placeholder 2">
            <a:extLst>
              <a:ext uri="{FF2B5EF4-FFF2-40B4-BE49-F238E27FC236}">
                <a16:creationId xmlns:a16="http://schemas.microsoft.com/office/drawing/2014/main" id="{428C77E1-955D-2752-3428-3320A42FFDFF}"/>
              </a:ext>
            </a:extLst>
          </p:cNvPr>
          <p:cNvSpPr>
            <a:spLocks noGrp="1"/>
          </p:cNvSpPr>
          <p:nvPr>
            <p:ph idx="1"/>
          </p:nvPr>
        </p:nvSpPr>
        <p:spPr>
          <a:xfrm>
            <a:off x="1043631" y="2787602"/>
            <a:ext cx="9941319" cy="3124658"/>
          </a:xfrm>
        </p:spPr>
        <p:txBody>
          <a:bodyPr anchor="ctr">
            <a:normAutofit/>
          </a:bodyPr>
          <a:lstStyle/>
          <a:p>
            <a:pPr marL="0" marR="0" indent="0" algn="r" rtl="1">
              <a:spcBef>
                <a:spcPts val="0"/>
              </a:spcBef>
              <a:spcAft>
                <a:spcPts val="800"/>
              </a:spcAft>
              <a:buNone/>
            </a:pPr>
            <a:r>
              <a:rPr lang="ar-SA" sz="2200" kern="100" dirty="0">
                <a:effectLst/>
                <a:latin typeface="Aptos" panose="020B0004020202020204" pitchFamily="34" charset="0"/>
                <a:ea typeface="Aptos" panose="020B0004020202020204" pitchFamily="34" charset="0"/>
                <a:cs typeface="Times New Roman" panose="02020603050405020304" pitchFamily="18" charset="0"/>
              </a:rPr>
              <a:t>رغم أن علم تصميم التدريس انبثق أساسا من نظريات التعلم وأعتمد عليه لكن يوجد بينهما اختلاف فنظريات التعلم: هي العلم الذي يبحث في العمليات التي يحدث في إطارها تغير في سلوك المتعلم، والتعلم هو عبارة عن تغيير إيجابي في سلوك المتعلم نتيجة التدريب والممارسة، بشرط أن يوصف هذا التغيير بأنه:</a:t>
            </a:r>
            <a:endParaRPr lang="en-US" sz="2200"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spcBef>
                <a:spcPts val="0"/>
              </a:spcBef>
              <a:spcAft>
                <a:spcPts val="800"/>
              </a:spcAft>
            </a:pPr>
            <a:r>
              <a:rPr lang="ar-SA" sz="2200" kern="100" dirty="0">
                <a:effectLst/>
                <a:latin typeface="Aptos" panose="020B0004020202020204" pitchFamily="34" charset="0"/>
                <a:ea typeface="Aptos" panose="020B0004020202020204" pitchFamily="34" charset="0"/>
                <a:cs typeface="Times New Roman" panose="02020603050405020304" pitchFamily="18" charset="0"/>
              </a:rPr>
              <a:t>دائم نسبيا.</a:t>
            </a:r>
            <a:endParaRPr lang="en-US" sz="2200"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spcBef>
                <a:spcPts val="0"/>
              </a:spcBef>
              <a:spcAft>
                <a:spcPts val="800"/>
              </a:spcAft>
            </a:pPr>
            <a:r>
              <a:rPr lang="ar-SA" sz="2200" kern="100" dirty="0">
                <a:effectLst/>
                <a:latin typeface="Aptos" panose="020B0004020202020204" pitchFamily="34" charset="0"/>
                <a:ea typeface="Aptos" panose="020B0004020202020204" pitchFamily="34" charset="0"/>
                <a:cs typeface="Times New Roman" panose="02020603050405020304" pitchFamily="18" charset="0"/>
              </a:rPr>
              <a:t>يخضع لشروط الممارسة والتدريب.</a:t>
            </a:r>
            <a:endParaRPr lang="en-US" sz="2200"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spcBef>
                <a:spcPts val="0"/>
              </a:spcBef>
              <a:spcAft>
                <a:spcPts val="800"/>
              </a:spcAft>
            </a:pPr>
            <a:r>
              <a:rPr lang="ar-SA" sz="2200" kern="100" dirty="0">
                <a:effectLst/>
                <a:latin typeface="Aptos" panose="020B0004020202020204" pitchFamily="34" charset="0"/>
                <a:ea typeface="Aptos" panose="020B0004020202020204" pitchFamily="34" charset="0"/>
                <a:cs typeface="Times New Roman" panose="02020603050405020304" pitchFamily="18" charset="0"/>
              </a:rPr>
              <a:t>يقوى عن طريق التعزيز.</a:t>
            </a:r>
            <a:endParaRPr lang="en-US" sz="2200"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spcBef>
                <a:spcPts val="0"/>
              </a:spcBef>
              <a:spcAft>
                <a:spcPts val="800"/>
              </a:spcAft>
            </a:pPr>
            <a:r>
              <a:rPr lang="ar-SA" sz="2200" kern="100" dirty="0">
                <a:effectLst/>
                <a:latin typeface="Aptos" panose="020B0004020202020204" pitchFamily="34" charset="0"/>
                <a:ea typeface="Aptos" panose="020B0004020202020204" pitchFamily="34" charset="0"/>
                <a:cs typeface="Times New Roman" panose="02020603050405020304" pitchFamily="18" charset="0"/>
              </a:rPr>
              <a:t>لا يعزي إلى عوامل آنية كالتعب، والعقاقير.</a:t>
            </a:r>
            <a:endParaRPr lang="en-US" sz="2200" kern="100" dirty="0">
              <a:effectLst/>
              <a:latin typeface="Aptos" panose="020B0004020202020204" pitchFamily="34" charset="0"/>
              <a:ea typeface="Aptos" panose="020B000402020202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3074" name="Picture 2" descr="Young man confusing to choose between two things or message. Yes or No.  Male holding blank placard to select one. Curious and wondering face  expression. Hesitant decision. Flat vector illustration. Stock Vector |">
            <a:extLst>
              <a:ext uri="{FF2B5EF4-FFF2-40B4-BE49-F238E27FC236}">
                <a16:creationId xmlns:a16="http://schemas.microsoft.com/office/drawing/2014/main" id="{973329C5-3361-A020-05B9-6820D2CBA63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865"/>
          <a:stretch/>
        </p:blipFill>
        <p:spPr bwMode="auto">
          <a:xfrm>
            <a:off x="1043631" y="4277391"/>
            <a:ext cx="2645924" cy="20642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502824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9" name="Rectangle 4108">
            <a:extLst>
              <a:ext uri="{FF2B5EF4-FFF2-40B4-BE49-F238E27FC236}">
                <a16:creationId xmlns:a16="http://schemas.microsoft.com/office/drawing/2014/main" id="{EB708185-20C0-40F2-8F2D-8EB9E34B3C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11" name="Group 4110">
            <a:extLst>
              <a:ext uri="{FF2B5EF4-FFF2-40B4-BE49-F238E27FC236}">
                <a16:creationId xmlns:a16="http://schemas.microsoft.com/office/drawing/2014/main" id="{19A6B5CE-CB1D-48EE-8B43-E952235C83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4112" name="Rectangle 4111">
              <a:extLst>
                <a:ext uri="{FF2B5EF4-FFF2-40B4-BE49-F238E27FC236}">
                  <a16:creationId xmlns:a16="http://schemas.microsoft.com/office/drawing/2014/main" id="{E3F3EAA5-4E15-400B-BBA3-82B3F49A21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3" name="Rectangle 4112">
              <a:extLst>
                <a:ext uri="{FF2B5EF4-FFF2-40B4-BE49-F238E27FC236}">
                  <a16:creationId xmlns:a16="http://schemas.microsoft.com/office/drawing/2014/main" id="{72BA2E40-BE9B-4C54-9CDD-40EE804CCE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5" name="Rectangle 4114">
            <a:extLst>
              <a:ext uri="{FF2B5EF4-FFF2-40B4-BE49-F238E27FC236}">
                <a16:creationId xmlns:a16="http://schemas.microsoft.com/office/drawing/2014/main" id="{0DA909B4-15FF-46A6-8A7F-7AEF977FE9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7" name="Rectangle 4116">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55714" y="2263365"/>
            <a:ext cx="49377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2783FEC-A360-1483-60F9-845B9CF04167}"/>
              </a:ext>
            </a:extLst>
          </p:cNvPr>
          <p:cNvSpPr txBox="1"/>
          <p:nvPr/>
        </p:nvSpPr>
        <p:spPr>
          <a:xfrm>
            <a:off x="1055715" y="2508105"/>
            <a:ext cx="5040285" cy="3632493"/>
          </a:xfrm>
          <a:prstGeom prst="rect">
            <a:avLst/>
          </a:prstGeom>
        </p:spPr>
        <p:txBody>
          <a:bodyPr vert="horz" lIns="91440" tIns="45720" rIns="91440" bIns="45720" rtlCol="0" anchor="ctr">
            <a:normAutofit/>
          </a:bodyPr>
          <a:lstStyle/>
          <a:p>
            <a:pPr marR="0" algn="just" rtl="1">
              <a:lnSpc>
                <a:spcPct val="115000"/>
              </a:lnSpc>
              <a:spcBef>
                <a:spcPts val="0"/>
              </a:spcBef>
              <a:spcAft>
                <a:spcPts val="800"/>
              </a:spcAft>
            </a:pPr>
            <a:r>
              <a:rPr lang="ar-SA" sz="1800" kern="100" dirty="0">
                <a:effectLst/>
                <a:latin typeface="Aptos" panose="020B0004020202020204" pitchFamily="34" charset="0"/>
                <a:ea typeface="Aptos" panose="020B0004020202020204" pitchFamily="34" charset="0"/>
                <a:cs typeface="Times New Roman" panose="02020603050405020304" pitchFamily="18" charset="0"/>
              </a:rPr>
              <a:t>أما نظريات تصميم التدريس، فهو العلم الذي يبحث في إيجاد أفضل الطرائق التعليمية التي تؤدي إلى تحقيق الأهداف التعليمية المرغوب فيها وتصور هذه الطرائق في أشكال وخرائط مقننة تعد كدليل للمعلم يسير عليها أثناء عملية التدريس.</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R="0" algn="just" rtl="1">
              <a:lnSpc>
                <a:spcPct val="115000"/>
              </a:lnSpc>
              <a:spcBef>
                <a:spcPts val="0"/>
              </a:spcBef>
              <a:spcAft>
                <a:spcPts val="800"/>
              </a:spcAft>
            </a:pPr>
            <a:r>
              <a:rPr lang="ar-SA" sz="1800" kern="100" dirty="0">
                <a:effectLst/>
                <a:latin typeface="Aptos" panose="020B0004020202020204" pitchFamily="34" charset="0"/>
                <a:ea typeface="Aptos" panose="020B0004020202020204" pitchFamily="34" charset="0"/>
                <a:cs typeface="Times New Roman" panose="02020603050405020304" pitchFamily="18" charset="0"/>
              </a:rPr>
              <a:t>من هنا نري بأن نظريات التعلم تهتم بدراسة ما يحدث في سلوك المتعلم من تغيير، اما نظريات تصميم التدريس تهتم بدراسة ما يقوم به المعلم داخل غرفة الصف (مازن، ٤٢:٢٠١٥).</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pic>
        <p:nvPicPr>
          <p:cNvPr id="4102" name="Picture 6" descr="9,500+ Finding The Right Person Stock Illustrations, Royalty-Free Vector  Graphics &amp; Clip Art - iStock">
            <a:extLst>
              <a:ext uri="{FF2B5EF4-FFF2-40B4-BE49-F238E27FC236}">
                <a16:creationId xmlns:a16="http://schemas.microsoft.com/office/drawing/2014/main" id="{E71CDAE7-7E10-D5DA-6EE5-7E680A61E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10" r="18777" b="-6"/>
          <a:stretch/>
        </p:blipFill>
        <p:spPr bwMode="auto">
          <a:xfrm>
            <a:off x="6946666" y="774285"/>
            <a:ext cx="2112264" cy="199967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hoose Right Answer: Over 15,810 Royalty-Free Licensable Stock Illustrations  &amp; Drawings | Shutterstock">
            <a:extLst>
              <a:ext uri="{FF2B5EF4-FFF2-40B4-BE49-F238E27FC236}">
                <a16:creationId xmlns:a16="http://schemas.microsoft.com/office/drawing/2014/main" id="{EB1220F3-8761-B39B-FC30-79249E48EB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2062"/>
          <a:stretch/>
        </p:blipFill>
        <p:spPr bwMode="auto">
          <a:xfrm>
            <a:off x="9223523" y="774285"/>
            <a:ext cx="2112264" cy="199967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hoosing Correct Answer Stock Illustrations – 360 Choosing Correct Answer  Stock Illustrations, Vectors &amp; Clipart - Dreamstime">
            <a:extLst>
              <a:ext uri="{FF2B5EF4-FFF2-40B4-BE49-F238E27FC236}">
                <a16:creationId xmlns:a16="http://schemas.microsoft.com/office/drawing/2014/main" id="{CE26EDFF-9400-F8EF-B09D-9CC9F03E6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831" r="2" b="2"/>
          <a:stretch/>
        </p:blipFill>
        <p:spPr bwMode="auto">
          <a:xfrm>
            <a:off x="6946667" y="2942704"/>
            <a:ext cx="4389120" cy="321354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3FBCE8FC-EAC3-4D3A-F075-BBED4BA4B1A2}"/>
              </a:ext>
            </a:extLst>
          </p:cNvPr>
          <p:cNvSpPr>
            <a:spLocks noGrp="1"/>
          </p:cNvSpPr>
          <p:nvPr>
            <p:ph type="title"/>
          </p:nvPr>
        </p:nvSpPr>
        <p:spPr>
          <a:xfrm>
            <a:off x="-1395501" y="1176554"/>
            <a:ext cx="9942716" cy="1554480"/>
          </a:xfrm>
        </p:spPr>
        <p:txBody>
          <a:bodyPr anchor="ctr">
            <a:normAutofit/>
          </a:bodyPr>
          <a:lstStyle/>
          <a:p>
            <a:pPr algn="ctr" rtl="1"/>
            <a:r>
              <a:rPr lang="ar-IQ" sz="3200" b="1" dirty="0">
                <a:cs typeface="Times New Roman" panose="02020603050405020304" pitchFamily="18" charset="0"/>
              </a:rPr>
              <a:t>نظريات تصميم التدريس</a:t>
            </a:r>
            <a:endParaRPr lang="en-US" sz="3200" dirty="0"/>
          </a:p>
        </p:txBody>
      </p:sp>
    </p:spTree>
    <p:extLst>
      <p:ext uri="{BB962C8B-B14F-4D97-AF65-F5344CB8AC3E}">
        <p14:creationId xmlns:p14="http://schemas.microsoft.com/office/powerpoint/2010/main" val="23398028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33C7AB05-19D2-4FCD-8019-B11EC6435A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33" name="Group 5132">
            <a:extLst>
              <a:ext uri="{FF2B5EF4-FFF2-40B4-BE49-F238E27FC236}">
                <a16:creationId xmlns:a16="http://schemas.microsoft.com/office/drawing/2014/main" id="{A9270323-9616-4384-857D-E86B78272EF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2340441" y="2666183"/>
            <a:ext cx="5860051" cy="527712"/>
            <a:chOff x="6081624" y="1998368"/>
            <a:chExt cx="5613457" cy="782175"/>
          </a:xfrm>
          <a:solidFill>
            <a:schemeClr val="accent4"/>
          </a:solidFill>
        </p:grpSpPr>
        <p:sp>
          <p:nvSpPr>
            <p:cNvPr id="5134" name="Rectangle 5133">
              <a:extLst>
                <a:ext uri="{FF2B5EF4-FFF2-40B4-BE49-F238E27FC236}">
                  <a16:creationId xmlns:a16="http://schemas.microsoft.com/office/drawing/2014/main" id="{8A3838D5-9565-4601-BAC3-D1B5BDB803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5" name="Rectangle 5134">
              <a:extLst>
                <a:ext uri="{FF2B5EF4-FFF2-40B4-BE49-F238E27FC236}">
                  <a16:creationId xmlns:a16="http://schemas.microsoft.com/office/drawing/2014/main" id="{3349A4B8-3246-4579-922E-FE1155C7F0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37" name="Rectangle 5136">
            <a:extLst>
              <a:ext uri="{FF2B5EF4-FFF2-40B4-BE49-F238E27FC236}">
                <a16:creationId xmlns:a16="http://schemas.microsoft.com/office/drawing/2014/main" id="{CBC4F608-B4B8-48C3-9572-C0F061B1CD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517897"/>
            <a:ext cx="11111729" cy="585796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24FCCD-0DF6-1902-1CD0-6EA619EF25E3}"/>
              </a:ext>
            </a:extLst>
          </p:cNvPr>
          <p:cNvSpPr>
            <a:spLocks noGrp="1"/>
          </p:cNvSpPr>
          <p:nvPr>
            <p:ph type="title"/>
          </p:nvPr>
        </p:nvSpPr>
        <p:spPr>
          <a:xfrm>
            <a:off x="5867475" y="847827"/>
            <a:ext cx="5408813" cy="1169585"/>
          </a:xfrm>
        </p:spPr>
        <p:txBody>
          <a:bodyPr vert="horz" lIns="91440" tIns="45720" rIns="91440" bIns="45720" rtlCol="0" anchor="b">
            <a:normAutofit/>
          </a:bodyPr>
          <a:lstStyle/>
          <a:p>
            <a:pPr algn="ctr" rtl="1"/>
            <a:r>
              <a:rPr lang="en-US" sz="2400" b="1" kern="1200" dirty="0">
                <a:solidFill>
                  <a:schemeClr val="tx1"/>
                </a:solidFill>
                <a:effectLst/>
                <a:latin typeface="+mj-lt"/>
                <a:ea typeface="+mj-ea"/>
                <a:cs typeface="+mj-cs"/>
              </a:rPr>
              <a:t>أولًا: المدارس المعرفية وأثرها في تصميم التدريس</a:t>
            </a:r>
            <a:endParaRPr lang="en-US" sz="2400" kern="1200" dirty="0">
              <a:solidFill>
                <a:schemeClr val="tx1"/>
              </a:solidFill>
              <a:latin typeface="+mj-lt"/>
              <a:ea typeface="+mj-ea"/>
              <a:cs typeface="+mj-cs"/>
            </a:endParaRPr>
          </a:p>
        </p:txBody>
      </p:sp>
      <p:pic>
        <p:nvPicPr>
          <p:cNvPr id="5122" name="Picture 2" descr="Brain Illustration Vectors &amp; Illustrations for Free Download | Freepik">
            <a:extLst>
              <a:ext uri="{FF2B5EF4-FFF2-40B4-BE49-F238E27FC236}">
                <a16:creationId xmlns:a16="http://schemas.microsoft.com/office/drawing/2014/main" id="{C8A0BD35-A847-BDA8-8E7D-84B4F7F30D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075" r="8542" b="1"/>
          <a:stretch/>
        </p:blipFill>
        <p:spPr bwMode="auto">
          <a:xfrm>
            <a:off x="914401" y="774285"/>
            <a:ext cx="2112264" cy="2002536"/>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28,700+ Personal Experience Stock Illustrations, Royalty-Free Vector  Graphics &amp; Clip Art - iStock | Personal experience icon">
            <a:extLst>
              <a:ext uri="{FF2B5EF4-FFF2-40B4-BE49-F238E27FC236}">
                <a16:creationId xmlns:a16="http://schemas.microsoft.com/office/drawing/2014/main" id="{21126099-A24D-0FE3-EDCC-A0D44FE741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09" r="14980" b="-2"/>
          <a:stretch/>
        </p:blipFill>
        <p:spPr bwMode="auto">
          <a:xfrm>
            <a:off x="3191257" y="774286"/>
            <a:ext cx="2112264" cy="2002536"/>
          </a:xfrm>
          <a:prstGeom prst="rect">
            <a:avLst/>
          </a:prstGeom>
          <a:noFill/>
          <a:extLst>
            <a:ext uri="{909E8E84-426E-40DD-AFC4-6F175D3DCCD1}">
              <a14:hiddenFill xmlns:a14="http://schemas.microsoft.com/office/drawing/2010/main">
                <a:solidFill>
                  <a:srgbClr val="FFFFFF"/>
                </a:solidFill>
              </a14:hiddenFill>
            </a:ext>
          </a:extLst>
        </p:spPr>
      </p:pic>
      <p:sp>
        <p:nvSpPr>
          <p:cNvPr id="5139" name="Rectangle 5138">
            <a:extLst>
              <a:ext uri="{FF2B5EF4-FFF2-40B4-BE49-F238E27FC236}">
                <a16:creationId xmlns:a16="http://schemas.microsoft.com/office/drawing/2014/main" id="{1382A32C-5B0C-4B1C-A074-76C6DBCC9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57331" y="2188548"/>
            <a:ext cx="5041025"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Challenges Vectors &amp; Illustrations for Free Download | Freepik">
            <a:extLst>
              <a:ext uri="{FF2B5EF4-FFF2-40B4-BE49-F238E27FC236}">
                <a16:creationId xmlns:a16="http://schemas.microsoft.com/office/drawing/2014/main" id="{F352A459-DDBC-8BE6-F76E-0F4658635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6060" r="1095" b="2"/>
          <a:stretch/>
        </p:blipFill>
        <p:spPr bwMode="auto">
          <a:xfrm>
            <a:off x="914401" y="2951018"/>
            <a:ext cx="4389120" cy="32052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70DDC8-A214-2EA8-8767-A4B7D94B7B16}"/>
              </a:ext>
            </a:extLst>
          </p:cNvPr>
          <p:cNvSpPr txBox="1"/>
          <p:nvPr/>
        </p:nvSpPr>
        <p:spPr>
          <a:xfrm>
            <a:off x="5868786" y="2508105"/>
            <a:ext cx="5408813" cy="3632493"/>
          </a:xfrm>
          <a:prstGeom prst="rect">
            <a:avLst/>
          </a:prstGeom>
        </p:spPr>
        <p:txBody>
          <a:bodyPr vert="horz" lIns="91440" tIns="45720" rIns="91440" bIns="45720" rtlCol="0" anchor="ctr">
            <a:normAutofit/>
          </a:bodyPr>
          <a:lstStyle/>
          <a:p>
            <a:pPr marL="0" marR="0" algn="just" rtl="1">
              <a:lnSpc>
                <a:spcPct val="115000"/>
              </a:lnSpc>
              <a:spcBef>
                <a:spcPts val="0"/>
              </a:spcBef>
              <a:spcAft>
                <a:spcPts val="800"/>
              </a:spcAft>
            </a:pPr>
            <a:r>
              <a:rPr lang="ar-SA" sz="1800" b="1" kern="100" dirty="0">
                <a:effectLst/>
                <a:latin typeface="Aptos" panose="020B0004020202020204" pitchFamily="34" charset="0"/>
                <a:ea typeface="Aptos" panose="020B0004020202020204" pitchFamily="34" charset="0"/>
                <a:cs typeface="Times New Roman" panose="02020603050405020304" pitchFamily="18" charset="0"/>
              </a:rPr>
              <a:t>المدرسة المعرفية:</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a:p>
            <a:pPr marL="0" marR="0" algn="just" rtl="1">
              <a:lnSpc>
                <a:spcPct val="115000"/>
              </a:lnSpc>
              <a:spcBef>
                <a:spcPts val="0"/>
              </a:spcBef>
              <a:spcAft>
                <a:spcPts val="800"/>
              </a:spcAft>
            </a:pPr>
            <a:r>
              <a:rPr lang="ar-SA" sz="1800" kern="100" dirty="0">
                <a:effectLst/>
                <a:latin typeface="Aptos" panose="020B0004020202020204" pitchFamily="34" charset="0"/>
                <a:ea typeface="Aptos" panose="020B0004020202020204" pitchFamily="34" charset="0"/>
                <a:cs typeface="Times New Roman" panose="02020603050405020304" pitchFamily="18" charset="0"/>
              </a:rPr>
              <a:t>تركز هذه المدرسة في دراسة العمليات الإدراكية الداخلية في دماغ المتعلم بهدف استدعائها ونقلها إلى المواقف الجديدة، أي أن المتعلم على وفق ذلك يستطيع أن يجعل التعليم ذا معنى إذا ما قام بالانتباه للخبرات الجديدة وربطها بالخبرات القديمة لديه، بهدف جعلها ذات معنى وتخزينها في ذاكرته واستدعائها من استعمال معينات التذكر ونقلها إلى مواقف جديدة. وتستند المدرسة المعرفية إلى الادب التربوي والنفسي المتجمع من أعمال النظرية </a:t>
            </a:r>
            <a:r>
              <a:rPr lang="ar-SA" sz="1800" kern="100" dirty="0" err="1">
                <a:effectLst/>
                <a:latin typeface="Aptos" panose="020B0004020202020204" pitchFamily="34" charset="0"/>
                <a:ea typeface="Aptos" panose="020B0004020202020204" pitchFamily="34" charset="0"/>
                <a:cs typeface="Times New Roman" panose="02020603050405020304" pitchFamily="18" charset="0"/>
              </a:rPr>
              <a:t>الجشطالتية</a:t>
            </a:r>
            <a:r>
              <a:rPr lang="ar-SA" sz="1800" kern="100" dirty="0">
                <a:effectLst/>
                <a:latin typeface="Aptos" panose="020B0004020202020204" pitchFamily="34" charset="0"/>
                <a:ea typeface="Aptos" panose="020B0004020202020204" pitchFamily="34" charset="0"/>
                <a:cs typeface="Times New Roman" panose="02020603050405020304" pitchFamily="18" charset="0"/>
              </a:rPr>
              <a:t> (</a:t>
            </a:r>
            <a:r>
              <a:rPr lang="ar-SA" sz="1800" kern="100" dirty="0" err="1">
                <a:effectLst/>
                <a:latin typeface="Aptos" panose="020B0004020202020204" pitchFamily="34" charset="0"/>
                <a:ea typeface="Aptos" panose="020B0004020202020204" pitchFamily="34" charset="0"/>
                <a:cs typeface="Times New Roman" panose="02020603050405020304" pitchFamily="18" charset="0"/>
              </a:rPr>
              <a:t>كوفك</a:t>
            </a:r>
            <a:r>
              <a:rPr lang="ar-SA" sz="1800" kern="100" dirty="0">
                <a:effectLst/>
                <a:latin typeface="Aptos" panose="020B0004020202020204" pitchFamily="34" charset="0"/>
                <a:ea typeface="Aptos" panose="020B0004020202020204" pitchFamily="34" charset="0"/>
                <a:cs typeface="Times New Roman" panose="02020603050405020304" pitchFamily="18" charset="0"/>
              </a:rPr>
              <a:t> وكوهلر </a:t>
            </a:r>
            <a:r>
              <a:rPr lang="ar-SA" sz="1800" kern="100" dirty="0" err="1">
                <a:effectLst/>
                <a:latin typeface="Aptos" panose="020B0004020202020204" pitchFamily="34" charset="0"/>
                <a:ea typeface="Aptos" panose="020B0004020202020204" pitchFamily="34" charset="0"/>
                <a:cs typeface="Times New Roman" panose="02020603050405020304" pitchFamily="18" charset="0"/>
              </a:rPr>
              <a:t>وفرتهيمر</a:t>
            </a:r>
            <a:r>
              <a:rPr lang="ar-SA" sz="1800" kern="100" dirty="0">
                <a:effectLst/>
                <a:latin typeface="Aptos" panose="020B0004020202020204" pitchFamily="34" charset="0"/>
                <a:ea typeface="Aptos" panose="020B0004020202020204" pitchFamily="34" charset="0"/>
                <a:cs typeface="Times New Roman" panose="02020603050405020304" pitchFamily="18" charset="0"/>
              </a:rPr>
              <a:t>) ودراسات بياجيه وافكار برونر الذي درس افكار </a:t>
            </a:r>
            <a:r>
              <a:rPr lang="ar-SA" sz="1800" kern="100" dirty="0" err="1">
                <a:effectLst/>
                <a:latin typeface="Aptos" panose="020B0004020202020204" pitchFamily="34" charset="0"/>
                <a:ea typeface="Aptos" panose="020B0004020202020204" pitchFamily="34" charset="0"/>
                <a:cs typeface="Times New Roman" panose="02020603050405020304" pitchFamily="18" charset="0"/>
              </a:rPr>
              <a:t>بباجيه</a:t>
            </a:r>
            <a:r>
              <a:rPr lang="ar-SA" sz="1800" kern="100" dirty="0">
                <a:effectLst/>
                <a:latin typeface="Aptos" panose="020B0004020202020204" pitchFamily="34" charset="0"/>
                <a:ea typeface="Aptos" panose="020B0004020202020204" pitchFamily="34" charset="0"/>
                <a:cs typeface="Times New Roman" panose="02020603050405020304" pitchFamily="18" charset="0"/>
              </a:rPr>
              <a:t>، </a:t>
            </a:r>
            <a:r>
              <a:rPr lang="ar-SA" sz="1800" kern="100" dirty="0" err="1">
                <a:effectLst/>
                <a:latin typeface="Aptos" panose="020B0004020202020204" pitchFamily="34" charset="0"/>
                <a:ea typeface="Aptos" panose="020B0004020202020204" pitchFamily="34" charset="0"/>
                <a:cs typeface="Times New Roman" panose="02020603050405020304" pitchFamily="18" charset="0"/>
              </a:rPr>
              <a:t>وأوزبل</a:t>
            </a:r>
            <a:r>
              <a:rPr lang="ar-SA" sz="1800" kern="100" dirty="0">
                <a:effectLst/>
                <a:latin typeface="Aptos" panose="020B0004020202020204" pitchFamily="34" charset="0"/>
                <a:ea typeface="Aptos" panose="020B0004020202020204" pitchFamily="34" charset="0"/>
                <a:cs typeface="Times New Roman" panose="02020603050405020304" pitchFamily="18" charset="0"/>
              </a:rPr>
              <a:t> الذي أكد التعلم ذا المعنى وحيوية المتعلم ونشاطه (زاير وخضير، ٤٠:٢٠٢٠). </a:t>
            </a:r>
            <a:endParaRPr lang="en-US" sz="18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407828127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9D80C9EF-3CC6-4ECC-9C2D-9D0396C96E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BB54E0-2075-BD94-EBD8-BE215FA9ED7C}"/>
              </a:ext>
            </a:extLst>
          </p:cNvPr>
          <p:cNvSpPr>
            <a:spLocks noGrp="1"/>
          </p:cNvSpPr>
          <p:nvPr>
            <p:ph type="title"/>
          </p:nvPr>
        </p:nvSpPr>
        <p:spPr>
          <a:xfrm>
            <a:off x="795528" y="386930"/>
            <a:ext cx="10141799" cy="1300554"/>
          </a:xfrm>
        </p:spPr>
        <p:txBody>
          <a:bodyPr anchor="b">
            <a:normAutofit/>
          </a:bodyPr>
          <a:lstStyle/>
          <a:p>
            <a:pPr algn="ctr" rtl="1"/>
            <a:r>
              <a:rPr lang="ar-SA" sz="4800" b="1" dirty="0">
                <a:effectLst/>
                <a:ea typeface="Aptos" panose="020B0004020202020204" pitchFamily="34" charset="0"/>
                <a:cs typeface="Times New Roman" panose="02020603050405020304" pitchFamily="18" charset="0"/>
              </a:rPr>
              <a:t>النظرية المعرفية (مفهومها)</a:t>
            </a:r>
            <a:endParaRPr lang="en-US" sz="4800" dirty="0"/>
          </a:p>
        </p:txBody>
      </p:sp>
      <p:sp>
        <p:nvSpPr>
          <p:cNvPr id="6153" name="Rectangle 6152">
            <a:extLst>
              <a:ext uri="{FF2B5EF4-FFF2-40B4-BE49-F238E27FC236}">
                <a16:creationId xmlns:a16="http://schemas.microsoft.com/office/drawing/2014/main" id="{5DA32751-37A2-45C0-BE94-63D375E2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615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So You Think You're Self Aware? A Mindfulness Tool. . If You DARE! -  Mindful Mastery">
            <a:extLst>
              <a:ext uri="{FF2B5EF4-FFF2-40B4-BE49-F238E27FC236}">
                <a16:creationId xmlns:a16="http://schemas.microsoft.com/office/drawing/2014/main" id="{7BD68FDD-D914-0EE1-F605-5D7A65E11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21657" b="2"/>
          <a:stretch/>
        </p:blipFill>
        <p:spPr bwMode="auto">
          <a:xfrm>
            <a:off x="635295" y="2524715"/>
            <a:ext cx="5150277" cy="371424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BB70F01-6558-9F2B-9B66-7E744888DAFE}"/>
              </a:ext>
            </a:extLst>
          </p:cNvPr>
          <p:cNvSpPr>
            <a:spLocks noGrp="1"/>
          </p:cNvSpPr>
          <p:nvPr>
            <p:ph idx="1"/>
          </p:nvPr>
        </p:nvSpPr>
        <p:spPr>
          <a:xfrm>
            <a:off x="6406429" y="2599509"/>
            <a:ext cx="4530898" cy="3639450"/>
          </a:xfrm>
        </p:spPr>
        <p:txBody>
          <a:bodyPr anchor="ctr">
            <a:normAutofit/>
          </a:bodyPr>
          <a:lstStyle/>
          <a:p>
            <a:pPr marL="0" indent="0" algn="r" rtl="1">
              <a:buNone/>
            </a:pPr>
            <a:r>
              <a:rPr lang="ar-SA" sz="2000" kern="100" dirty="0">
                <a:effectLst/>
                <a:latin typeface="Aptos" panose="020B0004020202020204" pitchFamily="34" charset="0"/>
                <a:ea typeface="Aptos" panose="020B0004020202020204" pitchFamily="34" charset="0"/>
                <a:cs typeface="Times New Roman" panose="02020603050405020304" pitchFamily="18" charset="0"/>
              </a:rPr>
              <a:t>وهي النظرية التي تكون معنية بالعمليات الذهنية والمعالجات والتدخلات المستمرة في موضوع التعلم (التفكير فيه) بهدف تنظيمه وإدماجه في بيئة التعلم المعرفية. والنظرية المعرفية ظهرت كــرد فعل على السلوكية وتفسيراتها للتعلم التي ترى ان التعلم يحدث نتيجة للارتباط بين مثيرات. ورأت أن الادراك ما هو إلا نسخة مطابقة للمدرك فهو تجميع آلي للأشياء التي يدركها الإنسان، فيما </a:t>
            </a:r>
            <a:r>
              <a:rPr lang="ar-SA" sz="2000" kern="100" dirty="0" err="1">
                <a:effectLst/>
                <a:latin typeface="Aptos" panose="020B0004020202020204" pitchFamily="34" charset="0"/>
                <a:ea typeface="Aptos" panose="020B0004020202020204" pitchFamily="34" charset="0"/>
                <a:cs typeface="Times New Roman" panose="02020603050405020304" pitchFamily="18" charset="0"/>
              </a:rPr>
              <a:t>راى</a:t>
            </a:r>
            <a:r>
              <a:rPr lang="ar-SA" sz="2000" kern="100" dirty="0">
                <a:effectLst/>
                <a:latin typeface="Aptos" panose="020B0004020202020204" pitchFamily="34" charset="0"/>
                <a:ea typeface="Aptos" panose="020B0004020202020204" pitchFamily="34" charset="0"/>
                <a:cs typeface="Times New Roman" panose="02020603050405020304" pitchFamily="18" charset="0"/>
              </a:rPr>
              <a:t> أصحاب النظريات المعرفية لا سيما </a:t>
            </a:r>
            <a:r>
              <a:rPr lang="ar-SA" sz="2000" kern="100" dirty="0" err="1">
                <a:effectLst/>
                <a:latin typeface="Aptos" panose="020B0004020202020204" pitchFamily="34" charset="0"/>
                <a:ea typeface="Aptos" panose="020B0004020202020204" pitchFamily="34" charset="0"/>
                <a:cs typeface="Times New Roman" panose="02020603050405020304" pitchFamily="18" charset="0"/>
              </a:rPr>
              <a:t>الجشطالت</a:t>
            </a:r>
            <a:r>
              <a:rPr lang="ar-SA" sz="2000" kern="100" dirty="0">
                <a:effectLst/>
                <a:latin typeface="Aptos" panose="020B0004020202020204" pitchFamily="34" charset="0"/>
                <a:ea typeface="Aptos" panose="020B0004020202020204" pitchFamily="34" charset="0"/>
                <a:cs typeface="Times New Roman" panose="02020603050405020304" pitchFamily="18" charset="0"/>
              </a:rPr>
              <a:t> أن الفرد يدرك الموقف كـكل فلا ينبغي أن يتجزأ إلى جزئيات صغيرة</a:t>
            </a:r>
            <a:r>
              <a:rPr lang="ar-IQ" sz="2000" kern="100" dirty="0">
                <a:effectLst/>
                <a:latin typeface="Aptos" panose="020B0004020202020204" pitchFamily="34" charset="0"/>
                <a:ea typeface="Aptos" panose="020B0004020202020204" pitchFamily="34" charset="0"/>
                <a:cs typeface="Times New Roman" panose="02020603050405020304" pitchFamily="18" charset="0"/>
              </a:rPr>
              <a:t>.</a:t>
            </a:r>
          </a:p>
          <a:p>
            <a:pPr marL="0" indent="0" algn="r" rtl="1">
              <a:buNone/>
            </a:pPr>
            <a:r>
              <a:rPr lang="ar-SA" sz="2000" kern="100" dirty="0">
                <a:effectLst/>
                <a:latin typeface="Aptos" panose="020B0004020202020204" pitchFamily="34" charset="0"/>
                <a:ea typeface="Aptos" panose="020B0004020202020204" pitchFamily="34" charset="0"/>
                <a:cs typeface="Times New Roman" panose="02020603050405020304" pitchFamily="18" charset="0"/>
              </a:rPr>
              <a:t>(عطية، ١٣١:٢٠١٥).</a:t>
            </a:r>
            <a:endParaRPr lang="en-US" sz="2000" kern="100" dirty="0">
              <a:effectLst/>
              <a:latin typeface="Aptos" panose="020B0004020202020204" pitchFamily="34" charset="0"/>
              <a:ea typeface="Aptos" panose="020B0004020202020204" pitchFamily="34" charset="0"/>
              <a:cs typeface="Arial" panose="020B0604020202020204" pitchFamily="34" charset="0"/>
            </a:endParaRPr>
          </a:p>
          <a:p>
            <a:pPr marL="0" indent="0" algn="r" rtl="1">
              <a:buNone/>
            </a:pPr>
            <a:endParaRPr lang="en-US" sz="2000" dirty="0"/>
          </a:p>
        </p:txBody>
      </p:sp>
      <p:sp>
        <p:nvSpPr>
          <p:cNvPr id="6157" name="Rectangle 6156">
            <a:extLst>
              <a:ext uri="{FF2B5EF4-FFF2-40B4-BE49-F238E27FC236}">
                <a16:creationId xmlns:a16="http://schemas.microsoft.com/office/drawing/2014/main" id="{5A55FBCD-CD42-40F5-8A1B-3203F9CAE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483029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Person Displaying Something Hands Stock Illustrations – 19 Person  Displaying Something Hands Stock Illustrations, Vectors &amp; Clipart -  Dreamstime">
            <a:extLst>
              <a:ext uri="{FF2B5EF4-FFF2-40B4-BE49-F238E27FC236}">
                <a16:creationId xmlns:a16="http://schemas.microsoft.com/office/drawing/2014/main" id="{DF8E900E-FD8E-4690-3C73-4B100DA12A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5187" y="3061781"/>
            <a:ext cx="5061625" cy="379621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3E316F5B-B7E3-65D6-AAE2-142F1A6A72FF}"/>
              </a:ext>
            </a:extLst>
          </p:cNvPr>
          <p:cNvSpPr txBox="1"/>
          <p:nvPr/>
        </p:nvSpPr>
        <p:spPr>
          <a:xfrm>
            <a:off x="338037" y="984225"/>
            <a:ext cx="3937269" cy="2077556"/>
          </a:xfrm>
          <a:prstGeom prst="rect">
            <a:avLst/>
          </a:prstGeom>
          <a:noFill/>
        </p:spPr>
        <p:txBody>
          <a:bodyPr wrap="square">
            <a:spAutoFit/>
          </a:bodyPr>
          <a:lstStyle/>
          <a:p>
            <a:pPr marL="0" marR="0" algn="r" rtl="1">
              <a:lnSpc>
                <a:spcPct val="115000"/>
              </a:lnSpc>
              <a:spcBef>
                <a:spcPts val="0"/>
              </a:spcBef>
              <a:spcAft>
                <a:spcPts val="800"/>
              </a:spcAft>
            </a:pPr>
            <a:r>
              <a:rPr lang="ar-SA" b="1" kern="100" dirty="0">
                <a:effectLst/>
                <a:latin typeface="Aptos" panose="020B0004020202020204" pitchFamily="34" charset="0"/>
                <a:ea typeface="Aptos" panose="020B0004020202020204" pitchFamily="34" charset="0"/>
                <a:cs typeface="Times New Roman" panose="02020603050405020304" pitchFamily="18" charset="0"/>
              </a:rPr>
              <a:t>مهارات النظرية المعرفية:</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15000"/>
              </a:lnSpc>
              <a:spcBef>
                <a:spcPts val="0"/>
              </a:spcBef>
              <a:spcAft>
                <a:spcPts val="800"/>
              </a:spcAft>
            </a:pPr>
            <a:r>
              <a:rPr lang="ar-SA" kern="100" dirty="0">
                <a:effectLst/>
                <a:latin typeface="Aptos" panose="020B0004020202020204" pitchFamily="34" charset="0"/>
                <a:ea typeface="Aptos" panose="020B0004020202020204" pitchFamily="34" charset="0"/>
                <a:cs typeface="Times New Roman" panose="02020603050405020304" pitchFamily="18" charset="0"/>
              </a:rPr>
              <a:t>١- حل المشكلات. </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15000"/>
              </a:lnSpc>
              <a:spcBef>
                <a:spcPts val="0"/>
              </a:spcBef>
              <a:spcAft>
                <a:spcPts val="800"/>
              </a:spcAft>
            </a:pPr>
            <a:r>
              <a:rPr lang="ar-SA" kern="100" dirty="0">
                <a:effectLst/>
                <a:latin typeface="Aptos" panose="020B0004020202020204" pitchFamily="34" charset="0"/>
                <a:ea typeface="Aptos" panose="020B0004020202020204" pitchFamily="34" charset="0"/>
                <a:cs typeface="Times New Roman" panose="02020603050405020304" pitchFamily="18" charset="0"/>
              </a:rPr>
              <a:t>٢- بناء المعنى. </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15000"/>
              </a:lnSpc>
              <a:spcBef>
                <a:spcPts val="0"/>
              </a:spcBef>
              <a:spcAft>
                <a:spcPts val="800"/>
              </a:spcAft>
            </a:pPr>
            <a:r>
              <a:rPr lang="ar-SA" kern="100" dirty="0">
                <a:effectLst/>
                <a:latin typeface="Aptos" panose="020B0004020202020204" pitchFamily="34" charset="0"/>
                <a:ea typeface="Aptos" panose="020B0004020202020204" pitchFamily="34" charset="0"/>
                <a:cs typeface="Times New Roman" panose="02020603050405020304" pitchFamily="18" charset="0"/>
              </a:rPr>
              <a:t>٣- فهم التمثيلات وفق المعنى. </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15000"/>
              </a:lnSpc>
              <a:spcBef>
                <a:spcPts val="0"/>
              </a:spcBef>
              <a:spcAft>
                <a:spcPts val="800"/>
              </a:spcAft>
            </a:pPr>
            <a:r>
              <a:rPr lang="ar-SA" kern="100" dirty="0">
                <a:effectLst/>
                <a:latin typeface="Aptos" panose="020B0004020202020204" pitchFamily="34" charset="0"/>
                <a:ea typeface="Aptos" panose="020B0004020202020204" pitchFamily="34" charset="0"/>
                <a:cs typeface="Times New Roman" panose="02020603050405020304" pitchFamily="18" charset="0"/>
              </a:rPr>
              <a:t>٤- التعاون (سليمان، ٤٤:٢٠٠٠). </a:t>
            </a:r>
            <a:endParaRPr lang="en-US" kern="100" dirty="0">
              <a:effectLst/>
              <a:latin typeface="Aptos" panose="020B0004020202020204" pitchFamily="34" charset="0"/>
              <a:ea typeface="Aptos" panose="020B00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3B765D20-86AE-3791-9CEE-BE0ADB296A96}"/>
              </a:ext>
            </a:extLst>
          </p:cNvPr>
          <p:cNvSpPr txBox="1"/>
          <p:nvPr/>
        </p:nvSpPr>
        <p:spPr>
          <a:xfrm>
            <a:off x="6303523" y="984225"/>
            <a:ext cx="5625019" cy="2077556"/>
          </a:xfrm>
          <a:prstGeom prst="rect">
            <a:avLst/>
          </a:prstGeom>
          <a:noFill/>
        </p:spPr>
        <p:txBody>
          <a:bodyPr wrap="square">
            <a:spAutoFit/>
          </a:bodyPr>
          <a:lstStyle/>
          <a:p>
            <a:pPr marL="0" marR="0" algn="r" rtl="1">
              <a:lnSpc>
                <a:spcPct val="115000"/>
              </a:lnSpc>
              <a:spcBef>
                <a:spcPts val="0"/>
              </a:spcBef>
              <a:spcAft>
                <a:spcPts val="800"/>
              </a:spcAft>
            </a:pPr>
            <a:r>
              <a:rPr lang="ar-SA" b="1" kern="100" dirty="0">
                <a:effectLst/>
                <a:latin typeface="Aptos" panose="020B0004020202020204" pitchFamily="34" charset="0"/>
                <a:ea typeface="Aptos" panose="020B0004020202020204" pitchFamily="34" charset="0"/>
                <a:cs typeface="Times New Roman" panose="02020603050405020304" pitchFamily="18" charset="0"/>
              </a:rPr>
              <a:t>مبررات ظهور النظرية المعرفية:</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15000"/>
              </a:lnSpc>
              <a:spcBef>
                <a:spcPts val="0"/>
              </a:spcBef>
              <a:spcAft>
                <a:spcPts val="800"/>
              </a:spcAft>
            </a:pPr>
            <a:r>
              <a:rPr lang="ar-SA" kern="100" dirty="0">
                <a:effectLst/>
                <a:latin typeface="Aptos" panose="020B0004020202020204" pitchFamily="34" charset="0"/>
                <a:ea typeface="Aptos" panose="020B0004020202020204" pitchFamily="34" charset="0"/>
                <a:cs typeface="Times New Roman" panose="02020603050405020304" pitchFamily="18" charset="0"/>
              </a:rPr>
              <a:t>ويذكر قطامي ثلاث مبررات لظهور النظرية المعرفية:</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15000"/>
              </a:lnSpc>
              <a:spcBef>
                <a:spcPts val="0"/>
              </a:spcBef>
              <a:spcAft>
                <a:spcPts val="800"/>
              </a:spcAft>
            </a:pPr>
            <a:r>
              <a:rPr lang="ar-SA" kern="100" dirty="0">
                <a:effectLst/>
                <a:latin typeface="Aptos" panose="020B0004020202020204" pitchFamily="34" charset="0"/>
                <a:ea typeface="Aptos" panose="020B0004020202020204" pitchFamily="34" charset="0"/>
                <a:cs typeface="Times New Roman" panose="02020603050405020304" pitchFamily="18" charset="0"/>
              </a:rPr>
              <a:t>١- ظهور قصور في الاتجاه السلوكي لتفسير كثير من الظواهر الذهنية.</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15000"/>
              </a:lnSpc>
              <a:spcBef>
                <a:spcPts val="0"/>
              </a:spcBef>
              <a:spcAft>
                <a:spcPts val="800"/>
              </a:spcAft>
            </a:pPr>
            <a:r>
              <a:rPr lang="ar-SA" kern="100" dirty="0">
                <a:effectLst/>
                <a:latin typeface="Aptos" panose="020B0004020202020204" pitchFamily="34" charset="0"/>
                <a:ea typeface="Aptos" panose="020B0004020202020204" pitchFamily="34" charset="0"/>
                <a:cs typeface="Times New Roman" panose="02020603050405020304" pitchFamily="18" charset="0"/>
              </a:rPr>
              <a:t>٢- التسليم بقصور العلوم الاجتماعية. </a:t>
            </a:r>
            <a:endParaRPr lang="en-US" kern="100" dirty="0">
              <a:effectLst/>
              <a:latin typeface="Aptos" panose="020B0004020202020204" pitchFamily="34" charset="0"/>
              <a:ea typeface="Aptos" panose="020B0004020202020204" pitchFamily="34" charset="0"/>
              <a:cs typeface="Arial" panose="020B0604020202020204" pitchFamily="34" charset="0"/>
            </a:endParaRPr>
          </a:p>
          <a:p>
            <a:pPr marL="0" marR="0" algn="r" rtl="1">
              <a:lnSpc>
                <a:spcPct val="115000"/>
              </a:lnSpc>
              <a:spcBef>
                <a:spcPts val="0"/>
              </a:spcBef>
              <a:spcAft>
                <a:spcPts val="800"/>
              </a:spcAft>
            </a:pPr>
            <a:r>
              <a:rPr lang="ar-SA" kern="100" dirty="0">
                <a:effectLst/>
                <a:latin typeface="Aptos" panose="020B0004020202020204" pitchFamily="34" charset="0"/>
                <a:ea typeface="Aptos" panose="020B0004020202020204" pitchFamily="34" charset="0"/>
                <a:cs typeface="Times New Roman" panose="02020603050405020304" pitchFamily="18" charset="0"/>
              </a:rPr>
              <a:t>٣- ظهور الكمبيوتر واستخدامات الذكاء الاصطناعي (قطامي، ٢٠:٢٠١٣). </a:t>
            </a:r>
            <a:endParaRPr lang="en-US"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980670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11D056-D8C2-F2FB-490F-5B601CF5B61D}"/>
              </a:ext>
            </a:extLst>
          </p:cNvPr>
          <p:cNvSpPr>
            <a:spLocks noGrp="1"/>
          </p:cNvSpPr>
          <p:nvPr>
            <p:ph type="title"/>
          </p:nvPr>
        </p:nvSpPr>
        <p:spPr>
          <a:xfrm>
            <a:off x="808638" y="386930"/>
            <a:ext cx="9236700" cy="1188950"/>
          </a:xfrm>
        </p:spPr>
        <p:txBody>
          <a:bodyPr anchor="b">
            <a:normAutofit/>
          </a:bodyPr>
          <a:lstStyle/>
          <a:p>
            <a:pPr algn="ctr" rtl="1"/>
            <a:r>
              <a:rPr lang="ar-SA" sz="5400" b="1" dirty="0">
                <a:effectLst/>
                <a:ea typeface="Aptos" panose="020B0004020202020204" pitchFamily="34" charset="0"/>
                <a:cs typeface="Times New Roman" panose="02020603050405020304" pitchFamily="18" charset="0"/>
              </a:rPr>
              <a:t>نظرية التعلم ذي المعنى </a:t>
            </a:r>
            <a:r>
              <a:rPr lang="ar-SA" sz="5400" b="1" dirty="0" err="1">
                <a:effectLst/>
                <a:ea typeface="Aptos" panose="020B0004020202020204" pitchFamily="34" charset="0"/>
                <a:cs typeface="Times New Roman" panose="02020603050405020304" pitchFamily="18" charset="0"/>
              </a:rPr>
              <a:t>لأوزبل</a:t>
            </a:r>
            <a:endParaRPr lang="en-US" sz="5400" dirty="0"/>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68BF3E3-2631-A674-C4EA-5ADC86E365F5}"/>
              </a:ext>
            </a:extLst>
          </p:cNvPr>
          <p:cNvSpPr>
            <a:spLocks noGrp="1"/>
          </p:cNvSpPr>
          <p:nvPr>
            <p:ph idx="1"/>
          </p:nvPr>
        </p:nvSpPr>
        <p:spPr>
          <a:xfrm>
            <a:off x="793660" y="2599509"/>
            <a:ext cx="10143668" cy="3435531"/>
          </a:xfrm>
        </p:spPr>
        <p:txBody>
          <a:bodyPr anchor="ctr">
            <a:normAutofit/>
          </a:bodyPr>
          <a:lstStyle/>
          <a:p>
            <a:pPr marL="0" marR="0" algn="r" rtl="1">
              <a:spcBef>
                <a:spcPts val="0"/>
              </a:spcBef>
              <a:spcAft>
                <a:spcPts val="800"/>
              </a:spcAft>
            </a:pPr>
            <a:r>
              <a:rPr lang="ar-SA" sz="2200" kern="100">
                <a:effectLst/>
                <a:latin typeface="Aptos" panose="020B0004020202020204" pitchFamily="34" charset="0"/>
                <a:ea typeface="Aptos" panose="020B0004020202020204" pitchFamily="34" charset="0"/>
                <a:cs typeface="Times New Roman" panose="02020603050405020304" pitchFamily="18" charset="0"/>
              </a:rPr>
              <a:t>جاء أوزبل في تطوير التفكير لزيادة فاعلية معالجة المعلومات والقدرة على استيعاب المعارف وربطها فيما بينها في بنية كلية متكاملة. </a:t>
            </a:r>
            <a:endParaRPr lang="en-US" sz="2200" kern="100">
              <a:effectLst/>
              <a:latin typeface="Aptos" panose="020B0004020202020204" pitchFamily="34" charset="0"/>
              <a:ea typeface="Aptos" panose="020B0004020202020204" pitchFamily="34" charset="0"/>
              <a:cs typeface="Arial" panose="020B0604020202020204" pitchFamily="34" charset="0"/>
            </a:endParaRPr>
          </a:p>
          <a:p>
            <a:pPr marL="0" marR="0" algn="r" rtl="1">
              <a:spcBef>
                <a:spcPts val="0"/>
              </a:spcBef>
              <a:spcAft>
                <a:spcPts val="800"/>
              </a:spcAft>
            </a:pPr>
            <a:r>
              <a:rPr lang="ar-SA" sz="2200" kern="100">
                <a:effectLst/>
                <a:latin typeface="Aptos" panose="020B0004020202020204" pitchFamily="34" charset="0"/>
                <a:ea typeface="Aptos" panose="020B0004020202020204" pitchFamily="34" charset="0"/>
                <a:cs typeface="Times New Roman" panose="02020603050405020304" pitchFamily="18" charset="0"/>
              </a:rPr>
              <a:t>وقد جاء بفكرة المنظم المتقدم أو التمهيدي وهو عبارة عن معلومات تزيد من فعالية عملية التدريس، وخاصة فيما يتصل بمعالجة المعلومات وتذكرها استنادا إلى المعنى والخبرة. </a:t>
            </a:r>
            <a:endParaRPr lang="en-US" sz="2200" kern="100">
              <a:effectLst/>
              <a:latin typeface="Aptos" panose="020B0004020202020204" pitchFamily="34" charset="0"/>
              <a:ea typeface="Aptos" panose="020B0004020202020204" pitchFamily="34" charset="0"/>
              <a:cs typeface="Arial" panose="020B0604020202020204" pitchFamily="34" charset="0"/>
            </a:endParaRPr>
          </a:p>
          <a:p>
            <a:pPr marL="0" marR="0" algn="r" rtl="1">
              <a:spcBef>
                <a:spcPts val="0"/>
              </a:spcBef>
              <a:spcAft>
                <a:spcPts val="800"/>
              </a:spcAft>
            </a:pPr>
            <a:r>
              <a:rPr lang="ar-SA" sz="2200" kern="100">
                <a:effectLst/>
                <a:latin typeface="Aptos" panose="020B0004020202020204" pitchFamily="34" charset="0"/>
                <a:ea typeface="Aptos" panose="020B0004020202020204" pitchFamily="34" charset="0"/>
                <a:cs typeface="Times New Roman" panose="02020603050405020304" pitchFamily="18" charset="0"/>
              </a:rPr>
              <a:t>وأيضا يعرف المنظم المتقدم: بأنه ما يقدمه المعلم للطلبة من مقدمة تمهيدية مختصرة متصلة بخبرات الطلبة السابقة لكي ترتبط بطبيعة الموضوع أو الموقف الذي يتعلمونه، وتشكل هذه المعلومات التي يقدمها المعلم لطلابه خلفية معرفية يبني عليها الطلبة المعارف الجديدة. </a:t>
            </a:r>
            <a:endParaRPr lang="en-US" sz="2200" kern="100">
              <a:effectLst/>
              <a:latin typeface="Aptos" panose="020B0004020202020204" pitchFamily="34" charset="0"/>
              <a:ea typeface="Aptos" panose="020B0004020202020204" pitchFamily="34" charset="0"/>
              <a:cs typeface="Arial" panose="020B0604020202020204" pitchFamily="34" charset="0"/>
            </a:endParaRPr>
          </a:p>
          <a:p>
            <a:pPr marL="0" marR="0" algn="r" rtl="1">
              <a:spcBef>
                <a:spcPts val="0"/>
              </a:spcBef>
              <a:spcAft>
                <a:spcPts val="800"/>
              </a:spcAft>
            </a:pPr>
            <a:r>
              <a:rPr lang="ar-SA" sz="2200" kern="100">
                <a:effectLst/>
                <a:latin typeface="Aptos" panose="020B0004020202020204" pitchFamily="34" charset="0"/>
                <a:ea typeface="Aptos" panose="020B0004020202020204" pitchFamily="34" charset="0"/>
                <a:cs typeface="Times New Roman" panose="02020603050405020304" pitchFamily="18" charset="0"/>
              </a:rPr>
              <a:t>ويرى أوزبل أن المادة التعليمية تتكون من مجموعة مفاهيم أساسية يمكن تعلمها من قبل المتعلم حيث يمكن تحويلها إلى أفكار أو معلومات في خبرة الفرد، والتي تسمى (بالخبرة المعرفية للمتعلم) ولذا تتكامل مع الخبرات والمعاني والحقائق الأخرى بعلاقة.</a:t>
            </a:r>
            <a:endParaRPr lang="en-US" sz="2200" kern="100" dirty="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62380336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TotalTime>
  <Words>1898</Words>
  <Application>Microsoft Office PowerPoint</Application>
  <PresentationFormat>Widescreen</PresentationFormat>
  <Paragraphs>113</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Aptos</vt:lpstr>
      <vt:lpstr>Aptos Display</vt:lpstr>
      <vt:lpstr>Arial</vt:lpstr>
      <vt:lpstr>Calibri</vt:lpstr>
      <vt:lpstr>Times New Roman</vt:lpstr>
      <vt:lpstr>Office Theme</vt:lpstr>
      <vt:lpstr>نظريات التصميم التعليمي جوانب نظرية المدارس المعرفية والسلوكية والبنائية</vt:lpstr>
      <vt:lpstr> مفهوم النظرية</vt:lpstr>
      <vt:lpstr>أهداف النظرية</vt:lpstr>
      <vt:lpstr>تصميم التدريس ونظريات التعلم والتعليم</vt:lpstr>
      <vt:lpstr>نظريات تصميم التدريس</vt:lpstr>
      <vt:lpstr>أولًا: المدارس المعرفية وأثرها في تصميم التدريس</vt:lpstr>
      <vt:lpstr>النظرية المعرفية (مفهومها)</vt:lpstr>
      <vt:lpstr>PowerPoint Presentation</vt:lpstr>
      <vt:lpstr>نظرية التعلم ذي المعنى لأوزبل</vt:lpstr>
      <vt:lpstr>يحدد أوزبل أشكال التعلم بأربعة وهي:</vt:lpstr>
      <vt:lpstr>نظرية التطور المعرفي لــ (جان بياجيه)</vt:lpstr>
      <vt:lpstr> العوامل المؤثرة في التطور المعرفي</vt:lpstr>
      <vt:lpstr>مراحل النمو المعرفي عند بياجيه</vt:lpstr>
      <vt:lpstr>ثانيًا: المدارس السلوكية وأثرها في تصميم التدريس</vt:lpstr>
      <vt:lpstr>افتراضات المدرسة السلوكية لتصميم التدريس</vt:lpstr>
      <vt:lpstr>ثالثًا: النظرية البنائية وأثرها في تصميم التدريس</vt:lpstr>
      <vt:lpstr>النظرية البنائية</vt:lpstr>
      <vt:lpstr>مبادئ النظرية البنائية</vt:lpstr>
      <vt:lpstr>افتراضات النظرية البنائية</vt:lpstr>
      <vt:lpstr>مميزات النظرية البنائية</vt:lpstr>
      <vt:lpstr>المصادر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Kadhim Nibras Kadhim Abd alkareem</dc:creator>
  <cp:lastModifiedBy>Kadhim Nibras Kadhim Abd alkareem</cp:lastModifiedBy>
  <cp:revision>19</cp:revision>
  <dcterms:created xsi:type="dcterms:W3CDTF">2024-10-19T17:13:04Z</dcterms:created>
  <dcterms:modified xsi:type="dcterms:W3CDTF">2024-10-19T18:50:43Z</dcterms:modified>
</cp:coreProperties>
</file>