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2"/>
  </p:notesMasterIdLst>
  <p:sldIdLst>
    <p:sldId id="256" r:id="rId2"/>
    <p:sldId id="329" r:id="rId3"/>
    <p:sldId id="330" r:id="rId4"/>
    <p:sldId id="331" r:id="rId5"/>
    <p:sldId id="257" r:id="rId6"/>
    <p:sldId id="332" r:id="rId7"/>
    <p:sldId id="333" r:id="rId8"/>
    <p:sldId id="259" r:id="rId9"/>
    <p:sldId id="334" r:id="rId10"/>
    <p:sldId id="328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88" autoAdjust="0"/>
    <p:restoredTop sz="89427" autoAdjust="0"/>
  </p:normalViewPr>
  <p:slideViewPr>
    <p:cSldViewPr snapToGrid="0">
      <p:cViewPr>
        <p:scale>
          <a:sx n="70" d="100"/>
          <a:sy n="70" d="100"/>
        </p:scale>
        <p:origin x="-13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081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15/09/1442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2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57158" y="2566219"/>
            <a:ext cx="8358246" cy="3731342"/>
          </a:xfrm>
          <a:blipFill>
            <a:blip r:embed="rId3"/>
            <a:stretch>
              <a:fillRect/>
            </a:stretch>
          </a:blipFill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>
                <a:solidFill>
                  <a:srgbClr val="FF0000"/>
                </a:solidFill>
              </a:rPr>
              <a:t>أعداد </a:t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منتهى عبد الرزاق حسن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SA" dirty="0" smtClean="0">
                <a:solidFill>
                  <a:srgbClr val="FF0000"/>
                </a:solidFill>
              </a:rPr>
              <a:t> 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6691" y="571479"/>
            <a:ext cx="8458200" cy="1965243"/>
          </a:xfrm>
          <a:blipFill>
            <a:blip r:embed="rId4"/>
            <a:stretch>
              <a:fillRect/>
            </a:stretch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IQ" dirty="0" smtClean="0">
                <a:solidFill>
                  <a:srgbClr val="FF0000"/>
                </a:solidFill>
                <a:cs typeface="Andalus" pitchFamily="2" charset="-78"/>
              </a:rPr>
              <a:t>الجامعة </a:t>
            </a:r>
            <a:r>
              <a:rPr lang="ar-IQ" dirty="0" err="1" smtClean="0">
                <a:solidFill>
                  <a:srgbClr val="FF0000"/>
                </a:solidFill>
                <a:cs typeface="Andalus" pitchFamily="2" charset="-78"/>
              </a:rPr>
              <a:t>المستنصرية</a:t>
            </a:r>
            <a:endParaRPr lang="ar-IQ" dirty="0" smtClean="0">
              <a:solidFill>
                <a:srgbClr val="FF0000"/>
              </a:solidFill>
              <a:cs typeface="Andalus" pitchFamily="2" charset="-78"/>
            </a:endParaRPr>
          </a:p>
          <a:p>
            <a:pPr algn="r"/>
            <a:r>
              <a:rPr lang="ar-IQ" dirty="0" smtClean="0">
                <a:solidFill>
                  <a:srgbClr val="FF0000"/>
                </a:solidFill>
                <a:cs typeface="Andalus" pitchFamily="2" charset="-78"/>
              </a:rPr>
              <a:t>كلية التربية </a:t>
            </a:r>
            <a:r>
              <a:rPr lang="ar-IQ" dirty="0" err="1" smtClean="0">
                <a:solidFill>
                  <a:srgbClr val="FF0000"/>
                </a:solidFill>
                <a:cs typeface="Andalus" pitchFamily="2" charset="-78"/>
              </a:rPr>
              <a:t>الاساسية</a:t>
            </a:r>
            <a:endParaRPr lang="ar-IQ" dirty="0" smtClean="0">
              <a:solidFill>
                <a:srgbClr val="FF0000"/>
              </a:solidFill>
              <a:cs typeface="Andalus" pitchFamily="2" charset="-78"/>
            </a:endParaRPr>
          </a:p>
          <a:p>
            <a:pPr algn="r"/>
            <a:endParaRPr lang="ar-IQ" dirty="0" smtClean="0">
              <a:solidFill>
                <a:srgbClr val="FF0000"/>
              </a:solidFill>
              <a:cs typeface="Andalus" pitchFamily="2" charset="-78"/>
            </a:endParaRPr>
          </a:p>
          <a:p>
            <a:pPr algn="r"/>
            <a:endParaRPr lang="ar-IQ" dirty="0">
              <a:solidFill>
                <a:srgbClr val="FF0000"/>
              </a:solidFill>
              <a:cs typeface="Andalus" pitchFamily="2" charset="-78"/>
            </a:endParaRPr>
          </a:p>
        </p:txBody>
      </p:sp>
      <p:sp>
        <p:nvSpPr>
          <p:cNvPr id="5" name="زر إجراء: مخصص 4">
            <a:hlinkClick r:id="" action="ppaction://hlinkshowjump?jump=endshow" highlightClick="1"/>
          </p:cNvPr>
          <p:cNvSpPr/>
          <p:nvPr/>
        </p:nvSpPr>
        <p:spPr>
          <a:xfrm>
            <a:off x="7993625" y="6032090"/>
            <a:ext cx="752168" cy="619432"/>
          </a:xfrm>
          <a:prstGeom prst="actionButtonBlank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b="1" dirty="0" smtClean="0"/>
              <a:t>خروج</a:t>
            </a:r>
            <a:endParaRPr lang="ar-IQ" b="1" dirty="0"/>
          </a:p>
        </p:txBody>
      </p:sp>
      <p:sp>
        <p:nvSpPr>
          <p:cNvPr id="6" name="سهم إلى اليسار 5">
            <a:hlinkClick r:id="rId5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89935" y="1710813"/>
            <a:ext cx="7964130" cy="76691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FF0000"/>
                </a:solidFill>
                <a:cs typeface="Led Italic Font" pitchFamily="2" charset="-78"/>
              </a:rPr>
              <a:t>تصميم حقيبة </a:t>
            </a:r>
            <a:r>
              <a:rPr lang="ar-IQ" sz="2000" b="1" dirty="0" err="1" smtClean="0">
                <a:solidFill>
                  <a:srgbClr val="FF0000"/>
                </a:solidFill>
                <a:cs typeface="Led Italic Font" pitchFamily="2" charset="-78"/>
              </a:rPr>
              <a:t>تعليميه</a:t>
            </a:r>
            <a:r>
              <a:rPr lang="ar-IQ" sz="2000" b="1" dirty="0" smtClean="0">
                <a:solidFill>
                  <a:srgbClr val="FF0000"/>
                </a:solidFill>
                <a:cs typeface="Led Italic Font" pitchFamily="2" charset="-78"/>
              </a:rPr>
              <a:t> لماده نظرية البيانات </a:t>
            </a:r>
            <a:r>
              <a:rPr lang="ar-IQ" sz="2000" b="1" dirty="0" err="1" smtClean="0">
                <a:solidFill>
                  <a:srgbClr val="FF0000"/>
                </a:solidFill>
                <a:cs typeface="Led Italic Font" pitchFamily="2" charset="-78"/>
              </a:rPr>
              <a:t>بأستخدام</a:t>
            </a:r>
            <a:r>
              <a:rPr lang="ar-IQ" sz="2000" b="1" dirty="0" smtClean="0">
                <a:solidFill>
                  <a:srgbClr val="FF0000"/>
                </a:solidFill>
                <a:cs typeface="Led Italic Font" pitchFamily="2" charset="-78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cs typeface="Led Italic Font" pitchFamily="2" charset="-78"/>
              </a:rPr>
              <a:t>pawer</a:t>
            </a:r>
            <a:r>
              <a:rPr lang="en-US" sz="2000" b="1" dirty="0" smtClean="0">
                <a:solidFill>
                  <a:srgbClr val="FF0000"/>
                </a:solidFill>
                <a:cs typeface="Led Italic Font" pitchFamily="2" charset="-78"/>
              </a:rPr>
              <a:t> point</a:t>
            </a:r>
            <a:endParaRPr lang="ar-IQ" sz="2000" b="1" dirty="0">
              <a:solidFill>
                <a:srgbClr val="FF0000"/>
              </a:solidFill>
              <a:cs typeface="Led Italic Font" pitchFamily="2" charset="-7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رابط مستقيم 5"/>
          <p:cNvCxnSpPr/>
          <p:nvPr/>
        </p:nvCxnSpPr>
        <p:spPr>
          <a:xfrm rot="16200000" flipH="1">
            <a:off x="1298990" y="3862945"/>
            <a:ext cx="1094162" cy="50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V="1">
            <a:off x="1858297" y="4355144"/>
            <a:ext cx="1845836" cy="39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3161324" y="3810255"/>
            <a:ext cx="1069375" cy="411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1828799" y="3333135"/>
            <a:ext cx="1873045" cy="1002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 flipV="1">
            <a:off x="1828802" y="3333134"/>
            <a:ext cx="1873042" cy="10618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5914104" y="3229897"/>
            <a:ext cx="2121010" cy="80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7332597" y="3925719"/>
            <a:ext cx="1393841" cy="462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5914103" y="3229897"/>
            <a:ext cx="2106262" cy="13720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10800000" flipV="1">
            <a:off x="5943601" y="3265859"/>
            <a:ext cx="2062017" cy="13356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مستطيل 24"/>
          <p:cNvSpPr/>
          <p:nvPr/>
        </p:nvSpPr>
        <p:spPr>
          <a:xfrm>
            <a:off x="1489822" y="3147492"/>
            <a:ext cx="290286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1165123" y="3731343"/>
            <a:ext cx="589935" cy="32446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1386348" y="4409768"/>
            <a:ext cx="493486" cy="26991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2441209" y="4594473"/>
            <a:ext cx="624114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3711210" y="4299974"/>
            <a:ext cx="406400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3798530" y="3717998"/>
            <a:ext cx="449943" cy="3483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3695523" y="3030443"/>
            <a:ext cx="478972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2697314" y="3280695"/>
            <a:ext cx="769257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2039727" y="3236919"/>
            <a:ext cx="667658" cy="406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5466034" y="2956935"/>
            <a:ext cx="478971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7934866" y="2927438"/>
            <a:ext cx="508000" cy="391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5354835" y="4566382"/>
            <a:ext cx="580572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7971855" y="4670089"/>
            <a:ext cx="478971" cy="4789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6870174" y="2821860"/>
            <a:ext cx="551543" cy="3338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7994799" y="3877890"/>
            <a:ext cx="740228" cy="31065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6706537" y="4784329"/>
            <a:ext cx="595086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6908567" y="3419052"/>
            <a:ext cx="769257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6364281" y="3346011"/>
            <a:ext cx="566057" cy="355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1729" y="353962"/>
            <a:ext cx="6105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Ex: Drawing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graph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355634" y="1017327"/>
            <a:ext cx="39656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V= [ A,B,C,D]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1227" y="1563328"/>
            <a:ext cx="57371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E(G)= { [A,B] ,[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B,c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],[C,D], [A,C]   [B,D]}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38865" y="2050026"/>
            <a:ext cx="535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e1      e2      e3      e4       e5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رابط مستقيم 57"/>
          <p:cNvCxnSpPr/>
          <p:nvPr/>
        </p:nvCxnSpPr>
        <p:spPr>
          <a:xfrm>
            <a:off x="5948517" y="4621160"/>
            <a:ext cx="2121010" cy="80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سهم إلى اليسار 42">
            <a:hlinkClick r:id="" action="ppaction://noaction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سهم إلى اليمين 44">
            <a:hlinkClick r:id="rId2" action="ppaction://hlinksldjump"/>
          </p:cNvPr>
          <p:cNvSpPr/>
          <p:nvPr/>
        </p:nvSpPr>
        <p:spPr>
          <a:xfrm>
            <a:off x="7362690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سهم لأعلى 45">
            <a:hlinkClick r:id="rId3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3" name="Straight Connector 2"/>
          <p:cNvCxnSpPr>
            <a:stCxn id="34" idx="3"/>
          </p:cNvCxnSpPr>
          <p:nvPr/>
        </p:nvCxnSpPr>
        <p:spPr>
          <a:xfrm flipH="1">
            <a:off x="5914103" y="3189164"/>
            <a:ext cx="30902" cy="1405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1025" grpId="0"/>
      <p:bldP spid="44" grpId="0"/>
      <p:bldP spid="1026" grpId="0"/>
      <p:bldP spid="10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0555" y="176981"/>
            <a:ext cx="8686800" cy="838200"/>
          </a:xfrm>
        </p:spPr>
        <p:txBody>
          <a:bodyPr/>
          <a:lstStyle/>
          <a:p>
            <a:pPr algn="ctr"/>
            <a:r>
              <a:rPr lang="ar-IQ" b="1" dirty="0" smtClean="0"/>
              <a:t>فهرس المواضيع</a:t>
            </a:r>
            <a:endParaRPr lang="ar-IQ" b="1" dirty="0"/>
          </a:p>
        </p:txBody>
      </p:sp>
      <p:sp>
        <p:nvSpPr>
          <p:cNvPr id="5" name="عنصر نائب للمحتوى 2">
            <a:hlinkClick r:id="rId2" action="ppaction://hlinksldjump"/>
          </p:cNvPr>
          <p:cNvSpPr txBox="1">
            <a:spLocks/>
          </p:cNvSpPr>
          <p:nvPr/>
        </p:nvSpPr>
        <p:spPr>
          <a:xfrm>
            <a:off x="4085303" y="2138515"/>
            <a:ext cx="4837472" cy="55060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مسألة </a:t>
            </a:r>
            <a:r>
              <a:rPr kumimoji="0" lang="ar-IQ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مدينة </a:t>
            </a:r>
            <a:r>
              <a:rPr kumimoji="0" lang="ar-IQ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كونجيسبيرج</a:t>
            </a:r>
            <a:endParaRPr kumimoji="0" lang="ar-IQ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لمحتوى 2">
            <a:hlinkClick r:id="rId3" action="ppaction://hlinksldjump"/>
          </p:cNvPr>
          <p:cNvSpPr txBox="1">
            <a:spLocks/>
          </p:cNvSpPr>
          <p:nvPr/>
        </p:nvSpPr>
        <p:spPr>
          <a:xfrm>
            <a:off x="4247536" y="2694704"/>
            <a:ext cx="470473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مسالة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الالوان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الاربعة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4601499" y="3240395"/>
            <a:ext cx="432127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الرأسان المتجاوران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5914104" y="3727092"/>
            <a:ext cx="3008670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الحافه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المضاعفه</a:t>
            </a:r>
            <a:endParaRPr kumimoji="0" lang="ar-IQ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4616245" y="4243285"/>
            <a:ext cx="424753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درجة</a:t>
            </a:r>
            <a:r>
              <a:rPr kumimoji="0" lang="ar-IQ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الرأس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6862915" y="4847969"/>
            <a:ext cx="2030361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التام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6268065" y="5364164"/>
            <a:ext cx="259571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</a:t>
            </a:r>
            <a:r>
              <a:rPr kumimoji="0" lang="ar-IQ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التافه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5132438" y="5806614"/>
            <a:ext cx="3731341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الجزئي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294968" y="1559079"/>
            <a:ext cx="3672348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مشكلة الخدمات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958646" y="2252253"/>
            <a:ext cx="3023418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مبرهنة التصافح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0" y="2871686"/>
            <a:ext cx="3923070" cy="6728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الرأس المتدلي الطرفي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678425" y="3505866"/>
            <a:ext cx="3288889" cy="6728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البيانات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الموجهه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280221" y="4051557"/>
            <a:ext cx="3701844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الموجهه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-221226" y="4656240"/>
            <a:ext cx="4173792" cy="9776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تمثيل البيانات باستخدام الدوائر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الالكترونيه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1076633" y="555589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المتناظر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عنصر نائب للمحتوى 2">
            <a:hlinkClick r:id="rId4" action="ppaction://hlinksldjump"/>
          </p:cNvPr>
          <p:cNvSpPr txBox="1">
            <a:spLocks/>
          </p:cNvSpPr>
          <p:nvPr/>
        </p:nvSpPr>
        <p:spPr>
          <a:xfrm>
            <a:off x="4842388" y="1509251"/>
            <a:ext cx="3952568" cy="55060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المقدمة</a:t>
            </a:r>
            <a:endParaRPr kumimoji="0" lang="ar-IQ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سهم إلى اليسار 19">
            <a:hlinkClick r:id="rId5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35975"/>
            <a:ext cx="8686800" cy="838200"/>
          </a:xfrm>
        </p:spPr>
        <p:txBody>
          <a:bodyPr/>
          <a:lstStyle/>
          <a:p>
            <a:pPr algn="ctr"/>
            <a:r>
              <a:rPr lang="ar-IQ" b="1" dirty="0" smtClean="0"/>
              <a:t>الفهرس المواضيع</a:t>
            </a:r>
            <a:endParaRPr lang="ar-IQ" b="1" dirty="0"/>
          </a:p>
        </p:txBody>
      </p:sp>
      <p:sp>
        <p:nvSpPr>
          <p:cNvPr id="5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6017340" y="142634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متمم البيان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6061588" y="2016280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المركبة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6076336" y="2650460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العجلة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6051757" y="331905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النجمه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5992762" y="3938487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المسار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1794388" y="1362435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الدروب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1312606" y="1937622"/>
            <a:ext cx="3254477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الدارة الغير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بسيطه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1794389" y="2527557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الاتصال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1794388" y="3087996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المبرهنات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250723" y="3682847"/>
            <a:ext cx="4336027" cy="9333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مشكلة مدينة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كونجيزبيرج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عنصر نائب للمحتوى 2">
            <a:hlinkClick r:id="" action="ppaction://noaction"/>
          </p:cNvPr>
          <p:cNvSpPr txBox="1">
            <a:spLocks/>
          </p:cNvSpPr>
          <p:nvPr/>
        </p:nvSpPr>
        <p:spPr>
          <a:xfrm>
            <a:off x="240890" y="4218705"/>
            <a:ext cx="4336027" cy="9333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بيان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اويلر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سهم إلى اليمين 17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المقدمة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325880"/>
            <a:ext cx="8686800" cy="4602972"/>
          </a:xfrm>
        </p:spPr>
        <p:txBody>
          <a:bodyPr>
            <a:normAutofit/>
          </a:bodyPr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نظرية البيانات هو موضوع من مواضيع بحوث العمليات والذي يعد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اهم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الموضوعات في كل من الرياضيات والعلوم والحاسبات والعلوم التطبيقية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والانسانية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 كما انه موضوع رياضي يوفر لنا القدرة على تمهيد مجموعة بيانية وكيفية التعامل معه من حيث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البرمج</a:t>
            </a:r>
            <a:endParaRPr lang="ar-IQ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ar-IQ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نبذة تاريخية </a:t>
            </a:r>
          </a:p>
          <a:p>
            <a:endParaRPr lang="ar-IQ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استعملت البيانات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لاول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مرة في القرن الثامن عشر عام 1736 في مدينة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كونيكسبرك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المانيا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ومدينة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بريطانية 1847 . استخدم العالم كيرشوف  نظرية البيانات لحل بعض المشكلات المتعلقة بالشبكة الكهربائية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.</a:t>
            </a: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لأعلى 4">
            <a:hlinkClick r:id="rId3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457200" y="543899"/>
            <a:ext cx="8686800" cy="3143198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1-مسألة مدينة كونجيزبيرج </a:t>
            </a:r>
          </a:p>
          <a:p>
            <a:pPr algn="r">
              <a:buNone/>
            </a:pP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تتكون هذه المدينة من ضفتا نهر وجزيرتين في الوسط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انها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تتكون من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اربعة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تجزاء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هي </a:t>
            </a:r>
          </a:p>
          <a:p>
            <a:pPr algn="r">
              <a:buNone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A,B,C,D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وسبع جسور هي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a,b,c,d,e,f,g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قوس 3"/>
          <p:cNvSpPr/>
          <p:nvPr/>
        </p:nvSpPr>
        <p:spPr>
          <a:xfrm>
            <a:off x="3714744" y="4286256"/>
            <a:ext cx="1357322" cy="500066"/>
          </a:xfrm>
          <a:prstGeom prst="arc">
            <a:avLst>
              <a:gd name="adj1" fmla="val 11029882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قوس 4"/>
          <p:cNvSpPr/>
          <p:nvPr/>
        </p:nvSpPr>
        <p:spPr>
          <a:xfrm flipV="1">
            <a:off x="3714744" y="4929198"/>
            <a:ext cx="1357322" cy="561980"/>
          </a:xfrm>
          <a:prstGeom prst="arc">
            <a:avLst>
              <a:gd name="adj1" fmla="val 11029882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مستقيم 6"/>
          <p:cNvCxnSpPr>
            <a:stCxn id="4" idx="2"/>
          </p:cNvCxnSpPr>
          <p:nvPr/>
        </p:nvCxnSpPr>
        <p:spPr>
          <a:xfrm rot="16200000" flipH="1">
            <a:off x="5697149" y="3911206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5711902" y="4589873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6200000" flipH="1">
            <a:off x="3083441" y="3833549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3053943" y="4589867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4714876" y="4714884"/>
            <a:ext cx="285752" cy="357190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857620" y="4714884"/>
            <a:ext cx="285752" cy="35719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>
                <a:solidFill>
                  <a:srgbClr val="00FF00"/>
                </a:solidFill>
              </a:rPr>
              <a:t>B</a:t>
            </a:r>
            <a:endParaRPr lang="ar-IQ" dirty="0">
              <a:solidFill>
                <a:srgbClr val="00FF00"/>
              </a:solidFill>
            </a:endParaRPr>
          </a:p>
        </p:txBody>
      </p:sp>
      <p:cxnSp>
        <p:nvCxnSpPr>
          <p:cNvPr id="14" name="رابط مستقيم 13"/>
          <p:cNvCxnSpPr>
            <a:stCxn id="4" idx="2"/>
            <a:endCxn id="11" idx="7"/>
          </p:cNvCxnSpPr>
          <p:nvPr/>
        </p:nvCxnSpPr>
        <p:spPr>
          <a:xfrm rot="5400000">
            <a:off x="4899972" y="4595099"/>
            <a:ext cx="230904" cy="1132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endCxn id="11" idx="0"/>
          </p:cNvCxnSpPr>
          <p:nvPr/>
        </p:nvCxnSpPr>
        <p:spPr>
          <a:xfrm rot="5400000">
            <a:off x="4750595" y="4536289"/>
            <a:ext cx="285752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>
            <a:endCxn id="12" idx="7"/>
          </p:cNvCxnSpPr>
          <p:nvPr/>
        </p:nvCxnSpPr>
        <p:spPr>
          <a:xfrm rot="5400000">
            <a:off x="3917700" y="4470082"/>
            <a:ext cx="480937" cy="1132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endCxn id="12" idx="0"/>
          </p:cNvCxnSpPr>
          <p:nvPr/>
        </p:nvCxnSpPr>
        <p:spPr>
          <a:xfrm rot="5400000">
            <a:off x="3857620" y="4429132"/>
            <a:ext cx="42862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>
            <a:stCxn id="4" idx="0"/>
            <a:endCxn id="12" idx="1"/>
          </p:cNvCxnSpPr>
          <p:nvPr/>
        </p:nvCxnSpPr>
        <p:spPr>
          <a:xfrm rot="16200000" flipH="1">
            <a:off x="3674766" y="4542491"/>
            <a:ext cx="275621" cy="1737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>
            <a:endCxn id="12" idx="2"/>
          </p:cNvCxnSpPr>
          <p:nvPr/>
        </p:nvCxnSpPr>
        <p:spPr>
          <a:xfrm rot="16200000" flipH="1">
            <a:off x="3518290" y="4554148"/>
            <a:ext cx="392909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>
            <a:stCxn id="12" idx="7"/>
            <a:endCxn id="11" idx="1"/>
          </p:cNvCxnSpPr>
          <p:nvPr/>
        </p:nvCxnSpPr>
        <p:spPr>
          <a:xfrm rot="5400000" flipH="1" flipV="1">
            <a:off x="4429124" y="4439594"/>
            <a:ext cx="1588" cy="655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5400000">
            <a:off x="4398739" y="4602393"/>
            <a:ext cx="1588" cy="655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>
            <a:stCxn id="11" idx="3"/>
          </p:cNvCxnSpPr>
          <p:nvPr/>
        </p:nvCxnSpPr>
        <p:spPr>
          <a:xfrm rot="16200000" flipH="1">
            <a:off x="4566769" y="5209718"/>
            <a:ext cx="409499" cy="295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4709645" y="5220181"/>
            <a:ext cx="338061" cy="418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>
            <a:stCxn id="12" idx="3"/>
            <a:endCxn id="5" idx="0"/>
          </p:cNvCxnSpPr>
          <p:nvPr/>
        </p:nvCxnSpPr>
        <p:spPr>
          <a:xfrm rot="5400000">
            <a:off x="3693814" y="5049402"/>
            <a:ext cx="235290" cy="176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>
            <a:stCxn id="12" idx="4"/>
          </p:cNvCxnSpPr>
          <p:nvPr/>
        </p:nvCxnSpPr>
        <p:spPr>
          <a:xfrm rot="5400000">
            <a:off x="3754621" y="5107789"/>
            <a:ext cx="281591" cy="2101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>
            <a:stCxn id="12" idx="5"/>
          </p:cNvCxnSpPr>
          <p:nvPr/>
        </p:nvCxnSpPr>
        <p:spPr>
          <a:xfrm rot="5400000">
            <a:off x="3881981" y="5209719"/>
            <a:ext cx="409499" cy="295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>
            <a:stCxn id="12" idx="6"/>
          </p:cNvCxnSpPr>
          <p:nvPr/>
        </p:nvCxnSpPr>
        <p:spPr>
          <a:xfrm>
            <a:off x="4143372" y="4893479"/>
            <a:ext cx="71438" cy="607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مستطيل 28"/>
          <p:cNvSpPr/>
          <p:nvPr/>
        </p:nvSpPr>
        <p:spPr>
          <a:xfrm>
            <a:off x="3857620" y="3929066"/>
            <a:ext cx="428628" cy="3571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000496" y="5643578"/>
            <a:ext cx="642942" cy="214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280218" y="2887406"/>
            <a:ext cx="8863781" cy="798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مشكلة هذه المدينة هو الانطلاق من اي جزء من اجزاءالمدينة والعبور على كل هذه الجسور السبعة مره واحدة فقط ثم الرجوع الى نفس نقطة الانطلاق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سهم لأعلى 3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سهم إلى اليمين 3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12" grpId="0" animBg="1"/>
      <p:bldP spid="29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مستطيل مستدير الزوايا 38"/>
          <p:cNvSpPr/>
          <p:nvPr/>
        </p:nvSpPr>
        <p:spPr>
          <a:xfrm>
            <a:off x="0" y="339213"/>
            <a:ext cx="9144000" cy="2462981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2. مسألة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الالوان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الاربعة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: </a:t>
            </a:r>
          </a:p>
          <a:p>
            <a:endParaRPr lang="ar-IQ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ظهرت في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بريطانيا : قدموا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رساموا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الخرائط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اساتذة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الجامعة الملاحظة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اربعة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الوان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كافية لتلوين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خريطة تحتوي على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عدد من البلدان بحيث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لايكون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بلدين متجاورين ملونين بنفس اللون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0" y="2123766"/>
            <a:ext cx="9144000" cy="361335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تمكن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نهاية القرن الثامن عشر بالتحديد عام 1736 من وضع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الاسس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النظرية لها  بين مسألتين ونشأت من بعده علم نظرية البيانات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وضع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نظرية في البيانات واستنتج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مسألة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كونجيزبيرج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غير ممكنة الحل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مسألة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الالوان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الاربعة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فلم يتمكن احد من حلها حتى عام 1976 حيث استعملت الحاسبة الالكترونية كل هذه المسألة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لأعلى 4">
            <a:hlinkClick r:id="rId3" action="ppaction://hlinksldjump"/>
          </p:cNvPr>
          <p:cNvSpPr/>
          <p:nvPr/>
        </p:nvSpPr>
        <p:spPr>
          <a:xfrm>
            <a:off x="7654412" y="6223818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74031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نظرية البيانات طبقت في كثير من مجالات حياتنا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اليوميه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وفي ما يلي بعض منها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-221226" y="1622322"/>
            <a:ext cx="9144000" cy="41442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AutoNum type="arabicPeriod"/>
            </a:pP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تحليل الدوائر الالكترونية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ايجاد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اقصر الطرق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تحليل مشاريع التخطيط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الشبكات والاتصالات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تحديد المركبات الكيميائية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الوراثة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السيطر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والاتصال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العلوم الاجتماعية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إلى اليمين 4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سهم لأعلى 5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94968"/>
            <a:ext cx="8686800" cy="8382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Graph  G                                             </a:t>
            </a:r>
            <a:r>
              <a:rPr lang="ar-IQ" dirty="0" smtClean="0"/>
              <a:t>البيانات</a:t>
            </a: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280219" y="1165123"/>
            <a:ext cx="7521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graph is the non – empty set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consis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39213" y="1755058"/>
            <a:ext cx="68874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1- vertices which is set of vertices of G and sign by V(G)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71947" y="2684207"/>
            <a:ext cx="8185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2-set of edges : contain of order or not order  pairs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elment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of V and sign by E (G)   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93175" y="3598607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هو مجموعة غير خالية يتكون من الرؤوس وهي مجموعة رؤوس البيانات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ويمز له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V(G)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870156" y="4660491"/>
            <a:ext cx="80526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مجموعة الحافات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edges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ويتكون من مجموعة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الازواج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المرتبة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الغير المرتبة من الرؤوس ويرمز له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2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سهم إلى اليمين 8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سهم لأعلى 9">
            <a:hlinkClick r:id="rId4" action="ppaction://hlinksldjump"/>
          </p:cNvPr>
          <p:cNvSpPr/>
          <p:nvPr/>
        </p:nvSpPr>
        <p:spPr>
          <a:xfrm>
            <a:off x="3834580" y="6223819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0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0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0657" grpId="0"/>
      <p:bldP spid="70658" grpId="0"/>
      <p:bldP spid="70659" grpId="0"/>
      <p:bldP spid="70660" grpId="0"/>
      <p:bldP spid="706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94968"/>
            <a:ext cx="8686800" cy="8382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Graph  G                                             </a:t>
            </a:r>
            <a:r>
              <a:rPr lang="ar-IQ" dirty="0" smtClean="0"/>
              <a:t>البيانات</a:t>
            </a: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57200" y="1519084"/>
            <a:ext cx="4086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Ex: V(G) = { v1 , v2 , v3 }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516194" y="2012844"/>
            <a:ext cx="77134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= {[ V1,V2 ] , [ v2 , v3 ] , [ v3 , v1]  }                   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604685" y="2816942"/>
            <a:ext cx="8093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Drawing the graph of the edges .                                     </a:t>
            </a:r>
            <a:endParaRPr kumimoji="0" lang="en-US" sz="4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رابط مستقيم 52"/>
          <p:cNvCxnSpPr/>
          <p:nvPr/>
        </p:nvCxnSpPr>
        <p:spPr>
          <a:xfrm>
            <a:off x="3583858" y="3878826"/>
            <a:ext cx="1769807" cy="11798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10800000">
            <a:off x="3554363" y="5029201"/>
            <a:ext cx="1798835" cy="367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021432" y="4445002"/>
            <a:ext cx="1143351" cy="110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مستطيل 55"/>
          <p:cNvSpPr/>
          <p:nvPr/>
        </p:nvSpPr>
        <p:spPr>
          <a:xfrm>
            <a:off x="3051044" y="3701846"/>
            <a:ext cx="636054" cy="21022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7" name="مستطيل 56"/>
          <p:cNvSpPr/>
          <p:nvPr/>
        </p:nvSpPr>
        <p:spPr>
          <a:xfrm>
            <a:off x="2932589" y="4218743"/>
            <a:ext cx="566057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3050340" y="4964120"/>
            <a:ext cx="609600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5339853" y="4921983"/>
            <a:ext cx="595086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60" name="مستطيل 59"/>
          <p:cNvSpPr/>
          <p:nvPr/>
        </p:nvSpPr>
        <p:spPr>
          <a:xfrm>
            <a:off x="4596815" y="4134466"/>
            <a:ext cx="725714" cy="391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61" name="مستطيل 60"/>
          <p:cNvSpPr/>
          <p:nvPr/>
        </p:nvSpPr>
        <p:spPr>
          <a:xfrm>
            <a:off x="3940395" y="5255577"/>
            <a:ext cx="812800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5" name="سهم إلى اليسار 14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سهم إلى اليمين 15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سهم لأعلى 16">
            <a:hlinkClick r:id="rId4" action="ppaction://hlinksldjump"/>
          </p:cNvPr>
          <p:cNvSpPr/>
          <p:nvPr/>
        </p:nvSpPr>
        <p:spPr>
          <a:xfrm>
            <a:off x="3834580" y="6238567"/>
            <a:ext cx="1489587" cy="634181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1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0662" grpId="0"/>
      <p:bldP spid="70663" grpId="0"/>
      <p:bldP spid="70664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5776</TotalTime>
  <Words>489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رحلة</vt:lpstr>
      <vt:lpstr> أعداد   منتهى عبد الرزاق حسن   </vt:lpstr>
      <vt:lpstr>فهرس المواضيع</vt:lpstr>
      <vt:lpstr>الفهرس المواضيع</vt:lpstr>
      <vt:lpstr>المقدمة</vt:lpstr>
      <vt:lpstr>PowerPoint Presentation</vt:lpstr>
      <vt:lpstr>PowerPoint Presentation</vt:lpstr>
      <vt:lpstr>PowerPoint Presentation</vt:lpstr>
      <vt:lpstr>Graph  G                                             البيانات  </vt:lpstr>
      <vt:lpstr>Graph  G                                             البيانات  </vt:lpstr>
      <vt:lpstr>PowerPoint Presentation</vt:lpstr>
    </vt:vector>
  </TitlesOfParts>
  <Company>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اعداد  الطالب سرمد عبد الواحد الطالبة حوراء محمد صنكور اشراف د.ابراهيم نضير ابراهيم</dc:title>
  <dc:creator>Name</dc:creator>
  <cp:lastModifiedBy>LAITH</cp:lastModifiedBy>
  <cp:revision>603</cp:revision>
  <dcterms:created xsi:type="dcterms:W3CDTF">2012-01-29T14:59:58Z</dcterms:created>
  <dcterms:modified xsi:type="dcterms:W3CDTF">2021-04-26T11:39:23Z</dcterms:modified>
</cp:coreProperties>
</file>