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8"/>
  </p:notesMasterIdLst>
  <p:sldIdLst>
    <p:sldId id="336" r:id="rId2"/>
    <p:sldId id="261" r:id="rId3"/>
    <p:sldId id="262" r:id="rId4"/>
    <p:sldId id="337" r:id="rId5"/>
    <p:sldId id="263" r:id="rId6"/>
    <p:sldId id="338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5737123" y="486695"/>
            <a:ext cx="3156153" cy="5316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ملاحظات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0" y="1549498"/>
            <a:ext cx="8572560" cy="35719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0" y="1302073"/>
            <a:ext cx="8908026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1-ليس من الضروري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تكون الحافة على خط مستقيم فقد تكون على شكل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لكي تقلل   من عدد النقاط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اقل حد ممكن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31" name="مستطيل 30"/>
          <p:cNvSpPr/>
          <p:nvPr/>
        </p:nvSpPr>
        <p:spPr>
          <a:xfrm>
            <a:off x="527746" y="2265164"/>
            <a:ext cx="8391832" cy="7547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2-سوف نرمز لكل حافة بالرمز(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مع وضع دليل أسفل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06477" y="3333136"/>
            <a:ext cx="8937523" cy="18877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 اذا كانت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الزوج الغير مرتب للرأسين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,v1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فأنه يمكن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نكتب الزوج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لان الحافة غير متجهه ونقول لهذه الحالة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تمر بالرأسين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تقع على 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يوجد نوعان من المنحنيات وعلى هذا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الاساس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يوجد نوعان من البيانات موجهه وبيانات غير موجهه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Direct graph       2.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</a:t>
            </a:r>
          </a:p>
          <a:p>
            <a:pPr algn="ctr"/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مين 7">
            <a:hlinkClick r:id="" action="ppaction://noaction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لأعلى 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214282" y="15001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02340" y="435332"/>
            <a:ext cx="850112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الرأسان المتجاوران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Adjacent vertex 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هما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اي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راسين من الرؤوس تصل بينهما حافة واحدة </a:t>
            </a:r>
            <a:endParaRPr kumimoji="0" lang="ar-IQ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366682" y="1857364"/>
            <a:ext cx="8686800" cy="150972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66682" y="16525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071670" y="2357430"/>
            <a:ext cx="1038225" cy="209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8" name="AutoShape 4"/>
          <p:cNvSpPr>
            <a:spLocks noChangeShapeType="1"/>
          </p:cNvSpPr>
          <p:nvPr/>
        </p:nvSpPr>
        <p:spPr bwMode="auto">
          <a:xfrm flipH="1">
            <a:off x="2571736" y="2500306"/>
            <a:ext cx="523875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9" name="AutoShape 5"/>
          <p:cNvSpPr>
            <a:spLocks noChangeShapeType="1"/>
          </p:cNvSpPr>
          <p:nvPr/>
        </p:nvSpPr>
        <p:spPr bwMode="auto">
          <a:xfrm>
            <a:off x="2071670" y="2500306"/>
            <a:ext cx="514350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6654" y="4035988"/>
            <a:ext cx="84296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اللفة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loop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للبيان حافة تصل رأسا بنفسه يطلق على هذه الحافة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باللفه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15104" y="2205469"/>
            <a:ext cx="520173" cy="4354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90057" y="3207657"/>
            <a:ext cx="841828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077029" y="2293256"/>
            <a:ext cx="653143" cy="3193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61257" y="1814285"/>
            <a:ext cx="8534400" cy="4644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vertex and exist one edge . between them </a:t>
            </a:r>
          </a:p>
          <a:p>
            <a:pPr algn="l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44800" y="2641601"/>
            <a:ext cx="2046514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رأسين متجاورين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سهم لأعلى 1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  <p:bldP spid="16" grpId="0"/>
      <p:bldP spid="17" grpId="0"/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394279" y="4586384"/>
            <a:ext cx="428628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445194" y="4828593"/>
            <a:ext cx="1428760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 rot="20460069">
            <a:off x="4849896" y="4649418"/>
            <a:ext cx="1666883" cy="220029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/>
          <p:nvPr/>
        </p:nvCxnSpPr>
        <p:spPr>
          <a:xfrm>
            <a:off x="2831281" y="4828593"/>
            <a:ext cx="64294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H="1">
            <a:off x="3474222" y="5028394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مستطيل 7"/>
          <p:cNvSpPr/>
          <p:nvPr/>
        </p:nvSpPr>
        <p:spPr>
          <a:xfrm>
            <a:off x="0" y="0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الحافة المضاعفة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multiple edge </a:t>
            </a: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58062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يقال هناك حافة مضاعفة بين الرأسين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للبيان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كانت هناك أكثر من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بين الرأسين,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أي الحافة 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[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مكررة 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اكثر من مرة من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76981" y="2154669"/>
            <a:ext cx="9144000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 .the graph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2651197"/>
            <a:ext cx="9144000" cy="1655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v=[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a,b,c,d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 [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6309736" y="4190649"/>
            <a:ext cx="537028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11792" y="4538993"/>
            <a:ext cx="3918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901850" y="5090535"/>
            <a:ext cx="4064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160135" y="5163106"/>
            <a:ext cx="493485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694742" y="5005087"/>
            <a:ext cx="624114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752249" y="4640593"/>
            <a:ext cx="79828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813278" y="4843792"/>
            <a:ext cx="638629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769735" y="4524478"/>
            <a:ext cx="740229" cy="2467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e4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3769736" y="5293734"/>
            <a:ext cx="740228" cy="2612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e5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814765" y="4509963"/>
            <a:ext cx="682171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e6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2079" y="4829279"/>
            <a:ext cx="522514" cy="217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e7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مستطيل 23"/>
          <p:cNvSpPr/>
          <p:nvPr/>
        </p:nvSpPr>
        <p:spPr>
          <a:xfrm>
            <a:off x="398206" y="391185"/>
            <a:ext cx="8539317" cy="126063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ملاحظة :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يجب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الحافة المضاعفة بين رأسين مختلفين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multiple edge between two different vertex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0" y="1383538"/>
            <a:ext cx="8849032" cy="18906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المضاعف </a:t>
            </a:r>
            <a:r>
              <a:rPr lang="en-US" sz="2400" b="1" dirty="0" smtClean="0">
                <a:solidFill>
                  <a:srgbClr val="002060"/>
                </a:solidFill>
              </a:rPr>
              <a:t> multiple graph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البيان الذي يحتوي على حافة مضاعفة كما في المثال السابق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wich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contain multiple edges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3312769"/>
            <a:ext cx="8893277" cy="215888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البسيط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أو لفات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which is not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contion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multiple edge or loop                                                     </a:t>
            </a:r>
          </a:p>
          <a:p>
            <a:endParaRPr lang="ar-IQ" dirty="0"/>
          </a:p>
        </p:txBody>
      </p:sp>
      <p:sp>
        <p:nvSpPr>
          <p:cNvPr id="5" name="سهم إلى اليسار 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سهم إلى اليمين 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لأعلى 6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309716"/>
            <a:ext cx="8900160" cy="579611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1 :</a:t>
            </a:r>
            <a:r>
              <a:rPr lang="en-US" sz="2400" b="1" dirty="0" smtClean="0">
                <a:solidFill>
                  <a:srgbClr val="002060"/>
                </a:solidFill>
              </a:rPr>
              <a:t>1-Graph 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endParaRPr lang="ar-IQ" sz="20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ar-IQ" sz="1600" b="1" dirty="0" smtClean="0"/>
              <a:t>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simple graph which is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contain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multple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edge</a:t>
            </a:r>
            <a:r>
              <a:rPr lang="en-US" sz="1600" b="1" dirty="0" smtClean="0"/>
              <a:t> </a:t>
            </a:r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</a:t>
            </a:r>
            <a:r>
              <a:rPr lang="en-US" sz="2400" b="1" dirty="0" smtClean="0">
                <a:solidFill>
                  <a:srgbClr val="002060"/>
                </a:solidFill>
              </a:rPr>
              <a:t>n 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n- Graph</a:t>
            </a:r>
            <a:r>
              <a:rPr lang="en-US" sz="2000" b="1" dirty="0" smtClean="0"/>
              <a:t> </a:t>
            </a:r>
            <a:endParaRPr lang="ar-IQ" sz="2000" b="1" dirty="0" smtClean="0"/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تكرار كل زوج مرتب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مرتب من الرأسين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يزيد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المضاعفة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لايزيد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repeat every pair (order 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unorder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between two vertexes in E(G) at most n 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-e the number of multiple at most n                                                                                                                    </a:t>
            </a:r>
          </a:p>
          <a:p>
            <a:pPr algn="r">
              <a:buNone/>
            </a:pPr>
            <a:endParaRPr lang="ar-IQ" sz="1600" dirty="0"/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سهم لأعلى 5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562975" y="4506103"/>
            <a:ext cx="571504" cy="9286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2777289" y="5363359"/>
            <a:ext cx="2143140" cy="14287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214313"/>
            <a:ext cx="8672513" cy="392998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Autofit/>
          </a:bodyPr>
          <a:lstStyle/>
          <a:p>
            <a:pPr algn="l">
              <a:buNone/>
            </a:pP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Drawing the graph </a:t>
            </a: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 = [ v1, V2,V3,V4 ,v5]</a:t>
            </a:r>
          </a:p>
          <a:p>
            <a:pPr algn="l" rtl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E = { [ v1,v2,],[ v1,v3] ,[ v1,v2] ,[ v1,v4],[ v2 ,v3] ,[ v2,v1] , [v2,v3],[ 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4,v4]</a:t>
            </a:r>
          </a:p>
          <a:p>
            <a:pPr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5400000" flipH="1" flipV="1">
            <a:off x="4241768" y="3113062"/>
            <a:ext cx="1588" cy="27860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4" idx="0"/>
            <a:endCxn id="7" idx="6"/>
          </p:cNvCxnSpPr>
          <p:nvPr/>
        </p:nvCxnSpPr>
        <p:spPr>
          <a:xfrm rot="16200000" flipH="1">
            <a:off x="3420231" y="3934599"/>
            <a:ext cx="928694" cy="2071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5563371" y="4220351"/>
            <a:ext cx="571504" cy="50006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مستقيم 12"/>
          <p:cNvCxnSpPr>
            <a:stCxn id="4" idx="0"/>
            <a:endCxn id="4" idx="4"/>
          </p:cNvCxnSpPr>
          <p:nvPr/>
        </p:nvCxnSpPr>
        <p:spPr>
          <a:xfrm rot="16200000" flipH="1">
            <a:off x="2384380" y="49704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2462981" y="4146638"/>
            <a:ext cx="783771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64581" y="5481952"/>
            <a:ext cx="72571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727210" y="5336809"/>
            <a:ext cx="711200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075552" y="4175666"/>
            <a:ext cx="551543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0409" y="4712697"/>
            <a:ext cx="595086" cy="348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522525" y="4611094"/>
            <a:ext cx="5950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551551" y="5569038"/>
            <a:ext cx="566057" cy="2322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551552" y="5090067"/>
            <a:ext cx="5225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940467" y="4915895"/>
            <a:ext cx="7982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69380" y="4814296"/>
            <a:ext cx="8128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132124" y="4204695"/>
            <a:ext cx="522514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946409" y="4262753"/>
            <a:ext cx="725714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0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5745</TotalTime>
  <Words>405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601</cp:revision>
  <dcterms:created xsi:type="dcterms:W3CDTF">2012-01-29T14:59:58Z</dcterms:created>
  <dcterms:modified xsi:type="dcterms:W3CDTF">2021-04-20T20:28:27Z</dcterms:modified>
</cp:coreProperties>
</file>