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349" r:id="rId9"/>
    <p:sldId id="271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/>
              <a:t>   البيان  الغير   منتهي </a:t>
            </a:r>
            <a:r>
              <a:rPr lang="en-US" dirty="0" smtClean="0"/>
              <a:t>Infinite graph</a:t>
            </a:r>
            <a:r>
              <a:rPr lang="ar-IQ" dirty="0" smtClean="0"/>
              <a:t> هو البيان الذي يكون  عائلة الحافات غير منتهي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6757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09/09/1442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7714" y="174171"/>
            <a:ext cx="8926286" cy="856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درجة الرأس        </a:t>
            </a:r>
            <a:r>
              <a:rPr lang="en-US" sz="2400" b="1" dirty="0" smtClean="0">
                <a:solidFill>
                  <a:srgbClr val="002060"/>
                </a:solidFill>
              </a:rPr>
              <a:t>Degree of vertex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754744"/>
            <a:ext cx="9144000" cy="11321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درجة الرأس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البيان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هو عدد الحافات الواقعة او المارة من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مع احتساب كل لفة مرتين ويرمز له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524001"/>
            <a:ext cx="8940800" cy="1335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degree of vertex v  in the graph  G  is the number of edges incident on   v  and each loop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used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twince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asign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d(v)         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14" y="2772230"/>
            <a:ext cx="7068457" cy="142239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i="1" dirty="0" smtClean="0">
                <a:solidFill>
                  <a:srgbClr val="002060"/>
                </a:solidFill>
              </a:rPr>
              <a:t>رتبة البيان     </a:t>
            </a:r>
            <a:r>
              <a:rPr lang="en-US" sz="2400" b="1" i="1" dirty="0" smtClean="0">
                <a:solidFill>
                  <a:srgbClr val="002060"/>
                </a:solidFill>
              </a:rPr>
              <a:t>order of graph </a:t>
            </a:r>
            <a:endParaRPr lang="ar-IQ" sz="2000" b="1" i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3628571"/>
            <a:ext cx="8911771" cy="26996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هي عدد رؤوس البيان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كانت المجموعة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finit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set the order of graph 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numder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vretices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agraph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sz="2400" dirty="0"/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شكل بيضاوي 21"/>
          <p:cNvSpPr/>
          <p:nvPr/>
        </p:nvSpPr>
        <p:spPr>
          <a:xfrm>
            <a:off x="3192093" y="4733786"/>
            <a:ext cx="714380" cy="64294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692027" y="416228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168013" y="4778478"/>
            <a:ext cx="1166958" cy="283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191829" y="3519340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1048953" y="3662216"/>
            <a:ext cx="1285884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شكل حر 20"/>
          <p:cNvSpPr/>
          <p:nvPr/>
        </p:nvSpPr>
        <p:spPr>
          <a:xfrm>
            <a:off x="1212809" y="2862744"/>
            <a:ext cx="3393440" cy="1948180"/>
          </a:xfrm>
          <a:custGeom>
            <a:avLst/>
            <a:gdLst>
              <a:gd name="connsiteX0" fmla="*/ 0 w 3393440"/>
              <a:gd name="connsiteY0" fmla="*/ 668020 h 1948180"/>
              <a:gd name="connsiteX1" fmla="*/ 1676400 w 3393440"/>
              <a:gd name="connsiteY1" fmla="*/ 12700 h 1948180"/>
              <a:gd name="connsiteX2" fmla="*/ 3322320 w 3393440"/>
              <a:gd name="connsiteY2" fmla="*/ 744220 h 1948180"/>
              <a:gd name="connsiteX3" fmla="*/ 2103120 w 3393440"/>
              <a:gd name="connsiteY3" fmla="*/ 1948180 h 1948180"/>
              <a:gd name="connsiteX4" fmla="*/ 2103120 w 3393440"/>
              <a:gd name="connsiteY4" fmla="*/ 1948180 h 194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3440" h="1948180">
                <a:moveTo>
                  <a:pt x="0" y="668020"/>
                </a:moveTo>
                <a:cubicBezTo>
                  <a:pt x="561340" y="334010"/>
                  <a:pt x="1122680" y="0"/>
                  <a:pt x="1676400" y="12700"/>
                </a:cubicBezTo>
                <a:cubicBezTo>
                  <a:pt x="2230120" y="25400"/>
                  <a:pt x="3251200" y="421640"/>
                  <a:pt x="3322320" y="744220"/>
                </a:cubicBezTo>
                <a:cubicBezTo>
                  <a:pt x="3393440" y="1066800"/>
                  <a:pt x="2103120" y="1948180"/>
                  <a:pt x="2103120" y="1948180"/>
                </a:cubicBezTo>
                <a:lnTo>
                  <a:pt x="2103120" y="194818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0" y="221227"/>
            <a:ext cx="9144000" cy="8998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drawing the graph and find the degree of all vertices ?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682171"/>
            <a:ext cx="9144000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= [ v1 , ……….v5]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-1" y="1262743"/>
            <a:ext cx="9144001" cy="943428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e(g)={[V1,V2] ,[ V2 ,V3], [ V1,V3] , [V3,V3],[ V4, V1 ], [ V4 , V3 ]}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83614" y="3326113"/>
            <a:ext cx="798286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167158" y="3239027"/>
            <a:ext cx="740229" cy="5515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167158" y="4763027"/>
            <a:ext cx="6966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686700" y="4792056"/>
            <a:ext cx="711200" cy="420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5807353" y="2423183"/>
            <a:ext cx="2046514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d(v1)=3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17028" y="3018971"/>
            <a:ext cx="2017485" cy="769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d(v2)=2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558971" y="3526972"/>
            <a:ext cx="2293258" cy="7837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d(v3)=3+2=5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689600" y="4107544"/>
            <a:ext cx="20755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d(v4)=2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5660572" y="4630057"/>
            <a:ext cx="2032000" cy="6096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d(v5)=0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5187921" y="5308951"/>
            <a:ext cx="2510971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O(G)=5</a:t>
            </a:r>
          </a:p>
        </p:txBody>
      </p:sp>
      <p:sp>
        <p:nvSpPr>
          <p:cNvPr id="29" name="شكل بيضاوي 28"/>
          <p:cNvSpPr/>
          <p:nvPr/>
        </p:nvSpPr>
        <p:spPr>
          <a:xfrm>
            <a:off x="6958663" y="5396036"/>
            <a:ext cx="1669143" cy="798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رتبة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2064073" y="3137427"/>
            <a:ext cx="812800" cy="4209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051044" y="3950227"/>
            <a:ext cx="95794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530015" y="2701997"/>
            <a:ext cx="943428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646129" y="4835599"/>
            <a:ext cx="943429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98129" y="3863139"/>
            <a:ext cx="12772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93101" y="4487255"/>
            <a:ext cx="1132114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4929" y="4646912"/>
            <a:ext cx="1016000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سهم إلى اليسار 3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إلى اليمين 37">
            <a:hlinkClick r:id="rId3" action="ppaction://hlinksldjump"/>
          </p:cNvPr>
          <p:cNvSpPr/>
          <p:nvPr/>
        </p:nvSpPr>
        <p:spPr>
          <a:xfrm>
            <a:off x="731844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سهم لأعلى 38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2" grpId="0"/>
      <p:bldP spid="13" grpId="0"/>
      <p:bldP spid="15" grpId="0"/>
      <p:bldP spid="17" grpId="0"/>
      <p:bldP spid="19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flipV="1">
            <a:off x="2786050" y="2285992"/>
            <a:ext cx="1143008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3929058" y="2285992"/>
            <a:ext cx="1214446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حر 7"/>
          <p:cNvSpPr/>
          <p:nvPr/>
        </p:nvSpPr>
        <p:spPr>
          <a:xfrm>
            <a:off x="3834581" y="2168013"/>
            <a:ext cx="2610463" cy="3038168"/>
          </a:xfrm>
          <a:custGeom>
            <a:avLst/>
            <a:gdLst>
              <a:gd name="connsiteX0" fmla="*/ 0 w 2415540"/>
              <a:gd name="connsiteY0" fmla="*/ 154940 h 3096260"/>
              <a:gd name="connsiteX1" fmla="*/ 2209800 w 2415540"/>
              <a:gd name="connsiteY1" fmla="*/ 490220 h 3096260"/>
              <a:gd name="connsiteX2" fmla="*/ 1234440 w 2415540"/>
              <a:gd name="connsiteY2" fmla="*/ 3096260 h 309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5540" h="3096260">
                <a:moveTo>
                  <a:pt x="0" y="154940"/>
                </a:moveTo>
                <a:cubicBezTo>
                  <a:pt x="1002030" y="77470"/>
                  <a:pt x="2004060" y="0"/>
                  <a:pt x="2209800" y="490220"/>
                </a:cubicBezTo>
                <a:cubicBezTo>
                  <a:pt x="2415540" y="980440"/>
                  <a:pt x="1824990" y="2038350"/>
                  <a:pt x="1234440" y="309626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0" y="1"/>
            <a:ext cx="9144000" cy="8128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 Drawing the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638629"/>
            <a:ext cx="9144000" cy="5225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V=[U,V,X,Y,Z]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1033089"/>
            <a:ext cx="9144000" cy="8128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E={[U,V],[U,X],[U,Y],[V,X],[V,Z],[X,Y],[X,Z]}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235200" y="3018971"/>
            <a:ext cx="6966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468915" y="1770744"/>
            <a:ext cx="827314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4992915" y="3062515"/>
            <a:ext cx="754742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5021943" y="5036457"/>
            <a:ext cx="798286" cy="6676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048855" y="4845897"/>
            <a:ext cx="827081" cy="5950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4157639" y="4270011"/>
            <a:ext cx="1955215" cy="56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V="1">
            <a:off x="2815771" y="3265714"/>
            <a:ext cx="2307772" cy="145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>
            <a:off x="2757714" y="5196115"/>
            <a:ext cx="2409372" cy="29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1836060" y="4187373"/>
            <a:ext cx="1944910" cy="435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شكل بيضاوي 29"/>
          <p:cNvSpPr/>
          <p:nvPr/>
        </p:nvSpPr>
        <p:spPr>
          <a:xfrm>
            <a:off x="2656114" y="2394857"/>
            <a:ext cx="827314" cy="4789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4151085" y="23513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6197600" y="258354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454400" y="2960914"/>
            <a:ext cx="928915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756229" y="4151086"/>
            <a:ext cx="1349828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4746171" y="4107543"/>
            <a:ext cx="1175657" cy="4789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585028" y="5297714"/>
            <a:ext cx="870857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74199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لأعلى 27">
            <a:hlinkClick r:id="rId3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5" grpId="0"/>
      <p:bldP spid="16" grpId="0"/>
      <p:bldP spid="17" grpId="0"/>
      <p:bldP spid="18" grpId="0"/>
      <p:bldP spid="1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4094973" y="3700928"/>
            <a:ext cx="2857520" cy="785818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 rot="21088203">
            <a:off x="6633836" y="2217278"/>
            <a:ext cx="384653" cy="187962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>
            <a:stCxn id="3" idx="2"/>
            <a:endCxn id="3" idx="6"/>
          </p:cNvCxnSpPr>
          <p:nvPr/>
        </p:nvCxnSpPr>
        <p:spPr>
          <a:xfrm rot="10800000" flipH="1">
            <a:off x="4094973" y="4093837"/>
            <a:ext cx="285752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>
            <a:stCxn id="3" idx="2"/>
          </p:cNvCxnSpPr>
          <p:nvPr/>
        </p:nvCxnSpPr>
        <p:spPr>
          <a:xfrm rot="10800000">
            <a:off x="4094973" y="3129425"/>
            <a:ext cx="1588" cy="9644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بيضاوي 7"/>
          <p:cNvSpPr/>
          <p:nvPr/>
        </p:nvSpPr>
        <p:spPr>
          <a:xfrm>
            <a:off x="3666345" y="2629358"/>
            <a:ext cx="500066" cy="57150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0" y="1"/>
            <a:ext cx="9144000" cy="856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drawing the graph and find the degree of all vertices and order of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88686" y="785878"/>
            <a:ext cx="8955314" cy="6676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 [  A , B , C , D ]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1207729"/>
            <a:ext cx="9144000" cy="885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 = [ [ A,B ] , [ A,A ] , [ B,C ] ,[ C,D ] ,[ C,D ] , [ B,C ,]  [ D,C ] 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046676" y="2953892"/>
            <a:ext cx="580572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3640277" y="3810234"/>
            <a:ext cx="595086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673761" y="4042463"/>
            <a:ext cx="9289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078676" y="1902541"/>
            <a:ext cx="1001486" cy="35466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393533" y="3374805"/>
            <a:ext cx="769257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06448" y="2286234"/>
            <a:ext cx="812800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5077191" y="3737662"/>
            <a:ext cx="7837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004619" y="3345777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135247" y="4477891"/>
            <a:ext cx="1001486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789876" y="3128062"/>
            <a:ext cx="1103086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 rot="21448793">
            <a:off x="5846448" y="2881320"/>
            <a:ext cx="10160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19314" y="4823661"/>
            <a:ext cx="88246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d(A)=2+1=3        d(B)=0+4=4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80219" y="5290926"/>
            <a:ext cx="8548913" cy="907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d(C) =0+5=5       d(D) =0+2=2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سار 2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لأعلى 27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8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 rot="16200000" flipH="1">
            <a:off x="3167227" y="3181742"/>
            <a:ext cx="800106" cy="6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5400000">
            <a:off x="2727285" y="3686163"/>
            <a:ext cx="1017869" cy="7247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3585029" y="3570514"/>
            <a:ext cx="1074057" cy="9869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عين 15"/>
          <p:cNvSpPr/>
          <p:nvPr/>
        </p:nvSpPr>
        <p:spPr>
          <a:xfrm>
            <a:off x="4929190" y="2714620"/>
            <a:ext cx="1357322" cy="1357322"/>
          </a:xfrm>
          <a:prstGeom prst="diamond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مخطط انسيابي: دمج 16"/>
          <p:cNvSpPr/>
          <p:nvPr/>
        </p:nvSpPr>
        <p:spPr>
          <a:xfrm>
            <a:off x="7000892" y="2714620"/>
            <a:ext cx="1214446" cy="1428760"/>
          </a:xfrm>
          <a:prstGeom prst="flowChartCollat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17713" y="188686"/>
            <a:ext cx="8679543" cy="928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   </a:t>
            </a:r>
            <a:r>
              <a:rPr lang="en-US" sz="2400" b="1" dirty="0" smtClean="0">
                <a:solidFill>
                  <a:srgbClr val="002060"/>
                </a:solidFill>
              </a:rPr>
              <a:t>remark :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740229"/>
            <a:ext cx="8926286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كل بيان يمكن رسمه بأكثر من طريقة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74171" y="1364343"/>
            <a:ext cx="8969829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there exist many way to draw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>
            <a:off x="595086" y="3004457"/>
            <a:ext cx="17562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1578896" y="3696342"/>
            <a:ext cx="1464778" cy="210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>
            <a:off x="587829" y="4390571"/>
            <a:ext cx="1712686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5400000">
            <a:off x="-94342" y="3679369"/>
            <a:ext cx="1378859" cy="145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H="1">
            <a:off x="3251198" y="3077026"/>
            <a:ext cx="1770744" cy="11321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2344060" y="3301999"/>
            <a:ext cx="1785256" cy="6966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V="1">
            <a:off x="2844799" y="4542971"/>
            <a:ext cx="188685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شكل بيضاوي 61"/>
          <p:cNvSpPr/>
          <p:nvPr/>
        </p:nvSpPr>
        <p:spPr>
          <a:xfrm>
            <a:off x="0" y="2641600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2540000" y="4571999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075544" y="4122057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0" y="4107543"/>
            <a:ext cx="624114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5029200" y="4100285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3062515" y="3875314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7685314" y="4114800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6045201" y="3171372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4397830" y="4572000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شكل بيضاوي 71"/>
          <p:cNvSpPr/>
          <p:nvPr/>
        </p:nvSpPr>
        <p:spPr>
          <a:xfrm>
            <a:off x="6306458" y="2402114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شكل بيضاوي 72"/>
          <p:cNvSpPr/>
          <p:nvPr/>
        </p:nvSpPr>
        <p:spPr>
          <a:xfrm>
            <a:off x="2068286" y="2648856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6516914" y="4136570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4332514" y="3214913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145314" y="235857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3018972" y="238034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946571" y="2503713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259452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لأعلى 34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5884856" y="2016441"/>
            <a:ext cx="2140841" cy="1883921"/>
          </a:xfrm>
          <a:prstGeom prst="triangle">
            <a:avLst/>
          </a:prstGeom>
          <a:gradFill flip="none" rotWithShape="1">
            <a:gsLst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0070C0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حر 3"/>
          <p:cNvSpPr/>
          <p:nvPr/>
        </p:nvSpPr>
        <p:spPr>
          <a:xfrm>
            <a:off x="3969862" y="3503490"/>
            <a:ext cx="1964532" cy="380999"/>
          </a:xfrm>
          <a:custGeom>
            <a:avLst/>
            <a:gdLst>
              <a:gd name="connsiteX0" fmla="*/ 1871663 w 1964532"/>
              <a:gd name="connsiteY0" fmla="*/ 376237 h 380999"/>
              <a:gd name="connsiteX1" fmla="*/ 1814513 w 1964532"/>
              <a:gd name="connsiteY1" fmla="*/ 319087 h 380999"/>
              <a:gd name="connsiteX2" fmla="*/ 971550 w 1964532"/>
              <a:gd name="connsiteY2" fmla="*/ 4762 h 380999"/>
              <a:gd name="connsiteX3" fmla="*/ 0 w 1964532"/>
              <a:gd name="connsiteY3" fmla="*/ 290512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4532" h="380999">
                <a:moveTo>
                  <a:pt x="1871663" y="376237"/>
                </a:moveTo>
                <a:cubicBezTo>
                  <a:pt x="1918097" y="378618"/>
                  <a:pt x="1964532" y="380999"/>
                  <a:pt x="1814513" y="319087"/>
                </a:cubicBezTo>
                <a:cubicBezTo>
                  <a:pt x="1664494" y="257175"/>
                  <a:pt x="1273969" y="9524"/>
                  <a:pt x="971550" y="4762"/>
                </a:cubicBezTo>
                <a:cubicBezTo>
                  <a:pt x="669131" y="0"/>
                  <a:pt x="334565" y="145256"/>
                  <a:pt x="0" y="2905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7" name="شكل حر 6"/>
          <p:cNvSpPr/>
          <p:nvPr/>
        </p:nvSpPr>
        <p:spPr>
          <a:xfrm>
            <a:off x="3070461" y="4059508"/>
            <a:ext cx="1871662" cy="371474"/>
          </a:xfrm>
          <a:custGeom>
            <a:avLst/>
            <a:gdLst>
              <a:gd name="connsiteX0" fmla="*/ 1871662 w 1871662"/>
              <a:gd name="connsiteY0" fmla="*/ 0 h 371474"/>
              <a:gd name="connsiteX1" fmla="*/ 914400 w 1871662"/>
              <a:gd name="connsiteY1" fmla="*/ 357187 h 371474"/>
              <a:gd name="connsiteX2" fmla="*/ 0 w 1871662"/>
              <a:gd name="connsiteY2" fmla="*/ 85725 h 37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1662" h="371474">
                <a:moveTo>
                  <a:pt x="1871662" y="0"/>
                </a:moveTo>
                <a:cubicBezTo>
                  <a:pt x="1549003" y="171450"/>
                  <a:pt x="1226344" y="342900"/>
                  <a:pt x="914400" y="357187"/>
                </a:cubicBezTo>
                <a:cubicBezTo>
                  <a:pt x="602456" y="371474"/>
                  <a:pt x="0" y="85725"/>
                  <a:pt x="0" y="857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0" y="1"/>
            <a:ext cx="9144000" cy="841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مثال / جد جميع الرؤوس والحافات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0" y="769258"/>
            <a:ext cx="8824686" cy="107429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find all vertices and edges of the graph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808685" y="3817257"/>
            <a:ext cx="1074057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313012" y="1607105"/>
            <a:ext cx="1146629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5427641" y="3871334"/>
            <a:ext cx="7982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716909" y="3692949"/>
            <a:ext cx="812800" cy="6241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2815070" y="1882876"/>
            <a:ext cx="14078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323223" y="3944609"/>
            <a:ext cx="827314" cy="5225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279526" y="3522992"/>
            <a:ext cx="667657" cy="5225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01094" y="4679920"/>
            <a:ext cx="8505371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v={P1,P2, …  ,p7}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7910" y="5201732"/>
            <a:ext cx="8200571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E={ [P1,P2] ,[P1,P3] ,[P2,P3] ,[P3,P7],[ P3,P2 ],[P4,P6] }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سهم إلى اليسار 1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سهم إلى اليمين 18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لأعلى 19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162399" y="2699714"/>
            <a:ext cx="1071570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1435510" y="2743726"/>
            <a:ext cx="114300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/>
          <p:nvPr/>
        </p:nvCxnSpPr>
        <p:spPr>
          <a:xfrm rot="16200000" flipH="1">
            <a:off x="5162399" y="271422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شكل حر 5"/>
          <p:cNvSpPr/>
          <p:nvPr/>
        </p:nvSpPr>
        <p:spPr>
          <a:xfrm>
            <a:off x="5073445" y="2713703"/>
            <a:ext cx="1814052" cy="1548581"/>
          </a:xfrm>
          <a:custGeom>
            <a:avLst/>
            <a:gdLst>
              <a:gd name="connsiteX0" fmla="*/ 1312069 w 2081213"/>
              <a:gd name="connsiteY0" fmla="*/ 0 h 1493044"/>
              <a:gd name="connsiteX1" fmla="*/ 1955007 w 2081213"/>
              <a:gd name="connsiteY1" fmla="*/ 328613 h 1493044"/>
              <a:gd name="connsiteX2" fmla="*/ 1797844 w 2081213"/>
              <a:gd name="connsiteY2" fmla="*/ 1371600 h 1493044"/>
              <a:gd name="connsiteX3" fmla="*/ 254794 w 2081213"/>
              <a:gd name="connsiteY3" fmla="*/ 1057275 h 1493044"/>
              <a:gd name="connsiteX4" fmla="*/ 269082 w 2081213"/>
              <a:gd name="connsiteY4" fmla="*/ 1057275 h 149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213" h="1493044">
                <a:moveTo>
                  <a:pt x="1312069" y="0"/>
                </a:moveTo>
                <a:cubicBezTo>
                  <a:pt x="1593057" y="50006"/>
                  <a:pt x="1874045" y="100013"/>
                  <a:pt x="1955007" y="328613"/>
                </a:cubicBezTo>
                <a:cubicBezTo>
                  <a:pt x="2035970" y="557213"/>
                  <a:pt x="2081213" y="1250156"/>
                  <a:pt x="1797844" y="1371600"/>
                </a:cubicBezTo>
                <a:cubicBezTo>
                  <a:pt x="1514475" y="1493044"/>
                  <a:pt x="509588" y="1109663"/>
                  <a:pt x="254794" y="1057275"/>
                </a:cubicBezTo>
                <a:cubicBezTo>
                  <a:pt x="0" y="1004888"/>
                  <a:pt x="134541" y="1031081"/>
                  <a:pt x="269082" y="10572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1435510" y="2743726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 flipV="1">
            <a:off x="1406481" y="2772753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0" y="1"/>
            <a:ext cx="9144000" cy="725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  ملاحظه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508000"/>
            <a:ext cx="9144000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عند رسم بيان ما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لايشترط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الحافات قطع مستقيمة فقد ترسم على شكل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بأشكال أخرى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291772"/>
            <a:ext cx="914400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we draw the graph the edges may be not on the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stright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my be on the shape curve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349911" y="3884680"/>
            <a:ext cx="827314" cy="40639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4422643" y="2215067"/>
            <a:ext cx="899885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538594" y="2331652"/>
            <a:ext cx="682171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25910" y="3928221"/>
            <a:ext cx="725714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048243" y="2229581"/>
            <a:ext cx="769258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932128" y="3710038"/>
            <a:ext cx="740229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25910" y="2447766"/>
            <a:ext cx="754743" cy="24674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4654871" y="3782610"/>
            <a:ext cx="870858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02888" y="4868372"/>
            <a:ext cx="8519886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نرسم البيان الثاني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لكي نقلل من عدد التقاطعات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5235443" y="228763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917615" y="3056896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51558" y="3651982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364586" y="3143982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5119329" y="2839181"/>
            <a:ext cx="1161143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672357" y="3085925"/>
            <a:ext cx="798286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602424" y="230987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299110" y="3151707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1471796" y="3833879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660400" y="3490686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00824" y="2774335"/>
            <a:ext cx="689429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1370196" y="3253308"/>
            <a:ext cx="616857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290366" y="4436222"/>
            <a:ext cx="14078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440751" y="4363182"/>
            <a:ext cx="1103086" cy="5080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سهم إلى اليمين 38">
            <a:hlinkClick r:id="rId3" action="ppaction://hlinksldjump"/>
          </p:cNvPr>
          <p:cNvSpPr/>
          <p:nvPr/>
        </p:nvSpPr>
        <p:spPr>
          <a:xfrm>
            <a:off x="730369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لأعلى 39">
            <a:hlinkClick r:id="rId4" action="ppaction://hlinksldjump"/>
          </p:cNvPr>
          <p:cNvSpPr/>
          <p:nvPr/>
        </p:nvSpPr>
        <p:spPr>
          <a:xfrm>
            <a:off x="3834580" y="6238567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 tmFilter="0,0; .5, 1; 1, 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6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5323969" y="423081"/>
            <a:ext cx="285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الراس الزوجي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423081"/>
            <a:ext cx="43604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even vertex</a:t>
            </a:r>
            <a:r>
              <a:rPr lang="ar-IQ" dirty="0"/>
              <a:t>هو الراس الذي تكون درجته عددد </a:t>
            </a:r>
            <a:r>
              <a:rPr lang="ar-IQ" dirty="0" smtClean="0"/>
              <a:t>زوجي</a:t>
            </a:r>
          </a:p>
          <a:p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2286000" y="1214651"/>
            <a:ext cx="6312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الراس الفردي </a:t>
            </a:r>
            <a:r>
              <a:rPr lang="en-US" dirty="0"/>
              <a:t>odd vertex:</a:t>
            </a:r>
            <a:r>
              <a:rPr lang="ar-IQ" dirty="0"/>
              <a:t>هو الراس الذي تكون درجته عدد فردي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1828800"/>
            <a:ext cx="6312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الراس المنعزل </a:t>
            </a:r>
            <a:r>
              <a:rPr lang="en-US" dirty="0"/>
              <a:t>isolated vertex </a:t>
            </a:r>
            <a:r>
              <a:rPr lang="ar-IQ" dirty="0"/>
              <a:t>هو الراس الذي لايكون مرتبط باي حافة اي الراس الذي تكون درجته تساوي صفر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2975213"/>
            <a:ext cx="6312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البيان المنتظم </a:t>
            </a:r>
            <a:r>
              <a:rPr lang="en-US" dirty="0"/>
              <a:t>regular graph </a:t>
            </a:r>
            <a:r>
              <a:rPr lang="ar-IQ" dirty="0"/>
              <a:t>هو البيان الذي تتساوى فيه درجات جميع  رؤوسه</a:t>
            </a:r>
          </a:p>
        </p:txBody>
      </p:sp>
      <p:sp>
        <p:nvSpPr>
          <p:cNvPr id="7" name="Rectangle 6"/>
          <p:cNvSpPr/>
          <p:nvPr/>
        </p:nvSpPr>
        <p:spPr>
          <a:xfrm rot="10800000" flipV="1">
            <a:off x="2402006" y="3752165"/>
            <a:ext cx="55409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البيان  المنتهي </a:t>
            </a:r>
            <a:r>
              <a:rPr lang="en-US" dirty="0"/>
              <a:t>Finite graph </a:t>
            </a:r>
            <a:r>
              <a:rPr lang="ar-IQ" dirty="0"/>
              <a:t>هو البيان الذي يكون عدد حافاته منتهي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4398496"/>
            <a:ext cx="58890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dirty="0"/>
              <a:t> البيان  الغير   منتهي </a:t>
            </a:r>
            <a:r>
              <a:rPr lang="en-US" dirty="0"/>
              <a:t>Infinite graph </a:t>
            </a:r>
            <a:r>
              <a:rPr lang="ar-IQ" dirty="0"/>
              <a:t>هو البيان الذي يكون  عائلة الحافات غير منتهي</a:t>
            </a:r>
          </a:p>
        </p:txBody>
      </p:sp>
    </p:spTree>
    <p:extLst>
      <p:ext uri="{BB962C8B-B14F-4D97-AF65-F5344CB8AC3E}">
        <p14:creationId xmlns:p14="http://schemas.microsoft.com/office/powerpoint/2010/main" val="161136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3"/>
          <p:cNvSpPr/>
          <p:nvPr/>
        </p:nvSpPr>
        <p:spPr>
          <a:xfrm>
            <a:off x="1466544" y="2883157"/>
            <a:ext cx="3814763" cy="233362"/>
          </a:xfrm>
          <a:custGeom>
            <a:avLst/>
            <a:gdLst>
              <a:gd name="connsiteX0" fmla="*/ 0 w 3814763"/>
              <a:gd name="connsiteY0" fmla="*/ 204787 h 233362"/>
              <a:gd name="connsiteX1" fmla="*/ 2857500 w 3814763"/>
              <a:gd name="connsiteY1" fmla="*/ 4762 h 233362"/>
              <a:gd name="connsiteX2" fmla="*/ 3814763 w 3814763"/>
              <a:gd name="connsiteY2" fmla="*/ 2333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4763" h="233362">
                <a:moveTo>
                  <a:pt x="0" y="204787"/>
                </a:moveTo>
                <a:cubicBezTo>
                  <a:pt x="1110853" y="102393"/>
                  <a:pt x="2221706" y="0"/>
                  <a:pt x="2857500" y="4762"/>
                </a:cubicBezTo>
                <a:cubicBezTo>
                  <a:pt x="3493294" y="9524"/>
                  <a:pt x="3654028" y="121443"/>
                  <a:pt x="3814763" y="2333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حر 4"/>
          <p:cNvSpPr/>
          <p:nvPr/>
        </p:nvSpPr>
        <p:spPr>
          <a:xfrm>
            <a:off x="1509407" y="2368807"/>
            <a:ext cx="5414962" cy="733425"/>
          </a:xfrm>
          <a:custGeom>
            <a:avLst/>
            <a:gdLst>
              <a:gd name="connsiteX0" fmla="*/ 0 w 5414962"/>
              <a:gd name="connsiteY0" fmla="*/ 704850 h 733425"/>
              <a:gd name="connsiteX1" fmla="*/ 3043237 w 5414962"/>
              <a:gd name="connsiteY1" fmla="*/ 4762 h 733425"/>
              <a:gd name="connsiteX2" fmla="*/ 5414962 w 5414962"/>
              <a:gd name="connsiteY2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4962" h="733425">
                <a:moveTo>
                  <a:pt x="0" y="704850"/>
                </a:moveTo>
                <a:cubicBezTo>
                  <a:pt x="1070371" y="352425"/>
                  <a:pt x="2140743" y="0"/>
                  <a:pt x="3043237" y="4762"/>
                </a:cubicBezTo>
                <a:cubicBezTo>
                  <a:pt x="3945731" y="9524"/>
                  <a:pt x="4680346" y="371474"/>
                  <a:pt x="5414962" y="7334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حر 5"/>
          <p:cNvSpPr/>
          <p:nvPr/>
        </p:nvSpPr>
        <p:spPr>
          <a:xfrm>
            <a:off x="3595842" y="3200402"/>
            <a:ext cx="5031966" cy="973316"/>
          </a:xfrm>
          <a:custGeom>
            <a:avLst/>
            <a:gdLst>
              <a:gd name="connsiteX0" fmla="*/ 0 w 5072063"/>
              <a:gd name="connsiteY0" fmla="*/ 0 h 954881"/>
              <a:gd name="connsiteX1" fmla="*/ 3057525 w 5072063"/>
              <a:gd name="connsiteY1" fmla="*/ 942975 h 954881"/>
              <a:gd name="connsiteX2" fmla="*/ 5072063 w 5072063"/>
              <a:gd name="connsiteY2" fmla="*/ 71438 h 95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72063" h="954881">
                <a:moveTo>
                  <a:pt x="0" y="0"/>
                </a:moveTo>
                <a:cubicBezTo>
                  <a:pt x="1106090" y="465534"/>
                  <a:pt x="2212181" y="931069"/>
                  <a:pt x="3057525" y="942975"/>
                </a:cubicBezTo>
                <a:cubicBezTo>
                  <a:pt x="3902869" y="954881"/>
                  <a:pt x="4487466" y="513159"/>
                  <a:pt x="5072063" y="714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endCxn id="35" idx="6"/>
          </p:cNvCxnSpPr>
          <p:nvPr/>
        </p:nvCxnSpPr>
        <p:spPr>
          <a:xfrm>
            <a:off x="1553630" y="3131488"/>
            <a:ext cx="2130425" cy="48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0" y="0"/>
            <a:ext cx="9144000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Ex: G= [V,E]  , V=[U, V , X ,Y , Z]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769258"/>
            <a:ext cx="9144000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l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E={[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],[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]}</a:t>
            </a:r>
          </a:p>
          <a:p>
            <a:pPr algn="l"/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84281"/>
            <a:ext cx="9144000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ارسم هذا البيان ثم اوجد درجة كل رأس ورتبة البيان والرؤوس المنعزلة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1448856" y="30199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142742" y="30707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3567941" y="3106994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8539084" y="3114251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6833655" y="3077965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910889" y="3019440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983084" y="3230366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3190569" y="3252137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652226" y="324487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8650514" y="343262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2" name="رابط مستقيم 51"/>
          <p:cNvCxnSpPr>
            <a:endCxn id="34" idx="5"/>
          </p:cNvCxnSpPr>
          <p:nvPr/>
        </p:nvCxnSpPr>
        <p:spPr>
          <a:xfrm>
            <a:off x="3650944" y="3182288"/>
            <a:ext cx="1590907" cy="123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>
            <a:stCxn id="34" idx="5"/>
            <a:endCxn id="41" idx="6"/>
          </p:cNvCxnSpPr>
          <p:nvPr/>
        </p:nvCxnSpPr>
        <p:spPr>
          <a:xfrm rot="5400000" flipH="1" flipV="1">
            <a:off x="6073781" y="2318607"/>
            <a:ext cx="44058" cy="170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>
            <a:endCxn id="40" idx="2"/>
          </p:cNvCxnSpPr>
          <p:nvPr/>
        </p:nvCxnSpPr>
        <p:spPr>
          <a:xfrm>
            <a:off x="6851344" y="3124231"/>
            <a:ext cx="1687740" cy="62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2189083" y="3281166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3371998" y="2562708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4642933" y="2652604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242855" y="3186823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226863" y="4194862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5723312" y="3201337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7181998" y="3208595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مستطيل 71"/>
          <p:cNvSpPr/>
          <p:nvPr/>
        </p:nvSpPr>
        <p:spPr>
          <a:xfrm>
            <a:off x="0" y="3960527"/>
            <a:ext cx="1976284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d(U) 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0" y="4350072"/>
            <a:ext cx="2365827" cy="47265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0" y="4866266"/>
            <a:ext cx="1988457" cy="5370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d(X)=0+3=3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مستطيل 74"/>
          <p:cNvSpPr/>
          <p:nvPr/>
        </p:nvSpPr>
        <p:spPr>
          <a:xfrm>
            <a:off x="2131962" y="3947652"/>
            <a:ext cx="2438400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d(Y)-0+3=3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مستدير الزوايا 78"/>
          <p:cNvSpPr/>
          <p:nvPr/>
        </p:nvSpPr>
        <p:spPr>
          <a:xfrm>
            <a:off x="2189083" y="4509684"/>
            <a:ext cx="2158179" cy="566057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d(Z)=0+2=2</a:t>
            </a:r>
          </a:p>
          <a:p>
            <a:pPr algn="ctr"/>
            <a:endParaRPr lang="ar-IQ" dirty="0"/>
          </a:p>
        </p:txBody>
      </p:sp>
      <p:sp>
        <p:nvSpPr>
          <p:cNvPr id="81" name="مستطيل مستدير الزوايا 80"/>
          <p:cNvSpPr/>
          <p:nvPr/>
        </p:nvSpPr>
        <p:spPr>
          <a:xfrm>
            <a:off x="1943274" y="4727678"/>
            <a:ext cx="3189163" cy="7765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isolated vertex = 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4848942" y="4732828"/>
            <a:ext cx="4000091" cy="986972"/>
          </a:xfrm>
          <a:prstGeom prst="ellipse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order of graph = 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سهم إلى اليمين 36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لأعلى 3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6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34" grpId="0" animBg="1"/>
      <p:bldP spid="35" grpId="0" animBg="1"/>
      <p:bldP spid="40" grpId="0" animBg="1"/>
      <p:bldP spid="41" grpId="0" animBg="1"/>
      <p:bldP spid="42" grpId="0"/>
      <p:bldP spid="44" grpId="0"/>
      <p:bldP spid="45" grpId="0"/>
      <p:bldP spid="46" grpId="0"/>
      <p:bldP spid="4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72" grpId="0"/>
      <p:bldP spid="73" grpId="0"/>
      <p:bldP spid="74" grpId="0"/>
      <p:bldP spid="75" grpId="0"/>
      <p:bldP spid="79" grpId="0"/>
      <p:bldP spid="81" grpId="0"/>
      <p:bldP spid="8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5741</TotalTime>
  <Words>638</Words>
  <Application>Microsoft Office PowerPoint</Application>
  <PresentationFormat>On-screen Show (4:3)</PresentationFormat>
  <Paragraphs>167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600</cp:revision>
  <dcterms:created xsi:type="dcterms:W3CDTF">2012-01-29T14:59:58Z</dcterms:created>
  <dcterms:modified xsi:type="dcterms:W3CDTF">2021-04-20T17:55:21Z</dcterms:modified>
</cp:coreProperties>
</file>