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5"/>
  </p:notesMasterIdLst>
  <p:sldIdLst>
    <p:sldId id="272" r:id="rId2"/>
    <p:sldId id="273" r:id="rId3"/>
    <p:sldId id="274" r:id="rId4"/>
    <p:sldId id="339" r:id="rId5"/>
    <p:sldId id="276" r:id="rId6"/>
    <p:sldId id="279" r:id="rId7"/>
    <p:sldId id="281" r:id="rId8"/>
    <p:sldId id="282" r:id="rId9"/>
    <p:sldId id="283" r:id="rId10"/>
    <p:sldId id="284" r:id="rId11"/>
    <p:sldId id="350" r:id="rId12"/>
    <p:sldId id="285" r:id="rId13"/>
    <p:sldId id="286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89427" autoAdjust="0"/>
  </p:normalViewPr>
  <p:slideViewPr>
    <p:cSldViewPr snapToGrid="0">
      <p:cViewPr>
        <p:scale>
          <a:sx n="80" d="100"/>
          <a:sy n="80" d="100"/>
        </p:scale>
        <p:origin x="-10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8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ar-IQ" u="none" dirty="0" smtClean="0"/>
              <a:t> 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32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699833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414213" y="460547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 flipH="1" flipV="1">
            <a:off x="2628659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1414213" y="317671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1428728" y="3176711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1414213" y="3191225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251486" y="3799834"/>
            <a:ext cx="1424285" cy="189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5954950" y="4520652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 flipH="1" flipV="1">
            <a:off x="7383710" y="3806272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5958348" y="3093479"/>
            <a:ext cx="2139746" cy="36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3018400" y="4030106"/>
            <a:ext cx="3435022" cy="85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0" y="0"/>
            <a:ext cx="9144000" cy="14659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التام        </a:t>
            </a:r>
            <a:r>
              <a:rPr lang="en-US" sz="2400" b="1" dirty="0" smtClean="0">
                <a:solidFill>
                  <a:srgbClr val="002060"/>
                </a:solidFill>
              </a:rPr>
              <a:t>Complete graph    (ka)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0" y="1117601"/>
            <a:ext cx="9144000" cy="1407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بسيط يحتوي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من الرؤوس بحيث توجد حافة بين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رأسين مختلفين ويرمز له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بـ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94857" y="3240900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48514" y="45399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7939315" y="45181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975600" y="2667586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283200" y="26893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776514" y="4714099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78629" y="46197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42343" y="28127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98286" y="28490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74800" y="32336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754742" y="3763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995714" y="46415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35084" y="36327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94114" y="2754671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225142" y="35311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6611256" y="4525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7968342" y="35892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611258" y="25659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5660571" y="4910044"/>
            <a:ext cx="2714171" cy="1037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غير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1277726" y="5187218"/>
            <a:ext cx="2235200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سهم إلى اليسار 4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قوس كبير أيمن 2"/>
          <p:cNvSpPr/>
          <p:nvPr/>
        </p:nvSpPr>
        <p:spPr>
          <a:xfrm rot="5400000">
            <a:off x="2185868" y="4145299"/>
            <a:ext cx="480317" cy="3421090"/>
          </a:xfrm>
          <a:prstGeom prst="rightBrace">
            <a:avLst>
              <a:gd name="adj1" fmla="val 8333"/>
              <a:gd name="adj2" fmla="val 4366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قوس كبير أيمن 3"/>
          <p:cNvSpPr/>
          <p:nvPr/>
        </p:nvSpPr>
        <p:spPr>
          <a:xfrm rot="5400000">
            <a:off x="5506475" y="5187160"/>
            <a:ext cx="379851" cy="1292685"/>
          </a:xfrm>
          <a:prstGeom prst="rightBrace">
            <a:avLst>
              <a:gd name="adj1" fmla="val 8333"/>
              <a:gd name="adj2" fmla="val 4254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2859314" y="341477"/>
            <a:ext cx="6015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وحسب مبرهنة التصافح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2" y="924540"/>
            <a:ext cx="37636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d( V) = 2 (7) = 14;</a:t>
            </a:r>
          </a:p>
          <a:p>
            <a:pPr algn="ctr"/>
            <a:r>
              <a:rPr lang="en-US" sz="2400" b="1" dirty="0" smtClean="0"/>
              <a:t>  </a:t>
            </a:r>
            <a:r>
              <a:rPr lang="ar-IQ" sz="2400" b="1" dirty="0" smtClean="0"/>
              <a:t>عدد الحافات =</a:t>
            </a:r>
            <a:r>
              <a:rPr lang="en-US" sz="2400" b="1" dirty="0" smtClean="0"/>
              <a:t>7</a:t>
            </a:r>
            <a:endParaRPr lang="ar-IQ" sz="2400" b="1" dirty="0"/>
          </a:p>
        </p:txBody>
      </p:sp>
      <p:sp>
        <p:nvSpPr>
          <p:cNvPr id="15" name="مستطيل 14"/>
          <p:cNvSpPr/>
          <p:nvPr/>
        </p:nvSpPr>
        <p:spPr>
          <a:xfrm>
            <a:off x="428172" y="1001485"/>
            <a:ext cx="5007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4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16" name="مستطيل 15"/>
          <p:cNvSpPr/>
          <p:nvPr/>
        </p:nvSpPr>
        <p:spPr>
          <a:xfrm>
            <a:off x="4274457" y="111737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نتيجة المبرهنة   </a:t>
            </a:r>
            <a:r>
              <a:rPr lang="en-US" sz="2400" b="1" dirty="0" err="1" smtClean="0"/>
              <a:t>corallel</a:t>
            </a:r>
            <a:r>
              <a:rPr lang="en-US" sz="2400" b="1" dirty="0" smtClean="0"/>
              <a:t> </a:t>
            </a:r>
            <a:r>
              <a:rPr lang="ar-IQ" sz="2400" b="1" dirty="0" smtClean="0"/>
              <a:t> </a:t>
            </a:r>
            <a:br>
              <a:rPr lang="ar-IQ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195943" y="1690077"/>
            <a:ext cx="8948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فأن عدد الرؤوس الفردية الدرجة يكون زوجي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2220464"/>
            <a:ext cx="802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be graph then the number of add degree is even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2663061"/>
            <a:ext cx="26510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proof   :- </a:t>
            </a:r>
            <a:endParaRPr lang="ar-IQ" sz="2800" b="1" dirty="0"/>
          </a:p>
        </p:txBody>
      </p:sp>
      <p:sp>
        <p:nvSpPr>
          <p:cNvPr id="21" name="مستطيل 20"/>
          <p:cNvSpPr/>
          <p:nvPr/>
        </p:nvSpPr>
        <p:spPr>
          <a:xfrm>
            <a:off x="3937819" y="3497720"/>
            <a:ext cx="5017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 نفرض أن </a:t>
            </a:r>
            <a:r>
              <a:rPr lang="en-US" sz="2000" b="1" dirty="0" smtClean="0"/>
              <a:t>=r </a:t>
            </a:r>
            <a:r>
              <a:rPr lang="ar-IQ" sz="2000" b="1" dirty="0" smtClean="0"/>
              <a:t>عدد الرؤوس الفردية الدرجة </a:t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628825" y="2852449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k</a:t>
            </a:r>
            <a:r>
              <a:rPr lang="ar-IQ" sz="2000" b="1" dirty="0" smtClean="0"/>
              <a:t> = عدد الرؤوس الزوجية الدرجة </a:t>
            </a:r>
            <a:endParaRPr lang="ar-IQ" sz="2000" b="1" dirty="0"/>
          </a:p>
        </p:txBody>
      </p:sp>
      <p:sp>
        <p:nvSpPr>
          <p:cNvPr id="23" name="مستطيل 22"/>
          <p:cNvSpPr/>
          <p:nvPr/>
        </p:nvSpPr>
        <p:spPr>
          <a:xfrm flipH="1">
            <a:off x="9621671" y="4005550"/>
            <a:ext cx="45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4470401" y="4434506"/>
            <a:ext cx="4392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d  </a:t>
            </a:r>
            <a:r>
              <a:rPr lang="ar-IQ" sz="2000" b="1" dirty="0" smtClean="0"/>
              <a:t> = درجة الرأس </a:t>
            </a:r>
            <a:endParaRPr lang="ar-IQ" sz="2000" b="1" dirty="0"/>
          </a:p>
        </p:txBody>
      </p:sp>
      <p:sp>
        <p:nvSpPr>
          <p:cNvPr id="25" name="مستطيل 24"/>
          <p:cNvSpPr/>
          <p:nvPr/>
        </p:nvSpPr>
        <p:spPr>
          <a:xfrm>
            <a:off x="0" y="4260333"/>
            <a:ext cx="3817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000" b="1" dirty="0" smtClean="0"/>
              <a:t>أي عدد فردي=</a:t>
            </a:r>
            <a:r>
              <a:rPr lang="en-US" sz="2000" b="1" dirty="0" smtClean="0"/>
              <a:t> 1±2h </a:t>
            </a: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46742" y="4927992"/>
            <a:ext cx="2960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أي عدد زوجي =</a:t>
            </a:r>
            <a:r>
              <a:rPr lang="en-US" sz="2000" b="1" dirty="0" smtClean="0"/>
              <a:t> 2h</a:t>
            </a:r>
            <a:endParaRPr lang="ar-IQ" sz="2000" b="1" dirty="0"/>
          </a:p>
        </p:txBody>
      </p:sp>
      <p:sp>
        <p:nvSpPr>
          <p:cNvPr id="27" name="مستطيل 26"/>
          <p:cNvSpPr/>
          <p:nvPr/>
        </p:nvSpPr>
        <p:spPr>
          <a:xfrm>
            <a:off x="0" y="539122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حسب مبرهنة التصافح </a:t>
            </a:r>
            <a:r>
              <a:rPr lang="en-US" sz="2000" b="1" dirty="0" smtClean="0"/>
              <a:t>d1+d2+………………+dr+dr+1+ ………………+</a:t>
            </a:r>
            <a:r>
              <a:rPr lang="en-US" sz="2000" b="1" dirty="0" err="1" smtClean="0"/>
              <a:t>dn</a:t>
            </a:r>
            <a:r>
              <a:rPr lang="en-US" sz="2000" b="1" dirty="0" smtClean="0"/>
              <a:t> = 2m </a:t>
            </a:r>
            <a:endParaRPr lang="ar-IQ" sz="20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1190171" y="6154057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فردي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4535714" y="6161315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زوجي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1" y="6000768"/>
            <a:ext cx="11503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سهم إلى اليمين 2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0679" y="313899"/>
            <a:ext cx="6132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(1+2h)+(1+2h2)+…+(1+2hr)+2k=2m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924215"/>
            <a:ext cx="4166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(1+1+1+…+1)+2(h1+h2+…+hr)+2k=2m 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5736742" y="1483773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r+2(h1+h2+…+</a:t>
            </a:r>
            <a:r>
              <a:rPr lang="en-US" dirty="0" err="1"/>
              <a:t>hr</a:t>
            </a:r>
            <a:r>
              <a:rPr lang="en-US" dirty="0"/>
              <a:t>)=2m-2k</a:t>
            </a:r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3288667" y="2047164"/>
            <a:ext cx="53230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r=2(m-k-(h1+h2+…+</a:t>
            </a:r>
            <a:r>
              <a:rPr lang="en-US" dirty="0" err="1"/>
              <a:t>hr</a:t>
            </a:r>
            <a:r>
              <a:rPr lang="en-US" dirty="0"/>
              <a:t> ))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4949292" y="2621213"/>
            <a:ext cx="3411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r=2w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3794078" y="3613665"/>
            <a:ext cx="4944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 =</a:t>
            </a:r>
            <a:r>
              <a:rPr lang="ar-IQ" dirty="0"/>
              <a:t>عدد زوجي </a:t>
            </a:r>
          </a:p>
        </p:txBody>
      </p:sp>
    </p:spTree>
    <p:extLst>
      <p:ext uri="{BB962C8B-B14F-4D97-AF65-F5344CB8AC3E}">
        <p14:creationId xmlns:p14="http://schemas.microsoft.com/office/powerpoint/2010/main" val="4037067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686629" y="6107237"/>
            <a:ext cx="2037447" cy="13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3116589" y="557124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3652374" y="5035455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4709429" y="5092379"/>
            <a:ext cx="1071570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 flipV="1">
            <a:off x="3652374" y="5035455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شكل حر 12"/>
          <p:cNvSpPr/>
          <p:nvPr/>
        </p:nvSpPr>
        <p:spPr>
          <a:xfrm>
            <a:off x="3652384" y="4563961"/>
            <a:ext cx="2512441" cy="1645110"/>
          </a:xfrm>
          <a:custGeom>
            <a:avLst/>
            <a:gdLst>
              <a:gd name="connsiteX0" fmla="*/ 0 w 2450306"/>
              <a:gd name="connsiteY0" fmla="*/ 471487 h 1745456"/>
              <a:gd name="connsiteX1" fmla="*/ 1285875 w 2450306"/>
              <a:gd name="connsiteY1" fmla="*/ 57150 h 1745456"/>
              <a:gd name="connsiteX2" fmla="*/ 2000250 w 2450306"/>
              <a:gd name="connsiteY2" fmla="*/ 128587 h 1745456"/>
              <a:gd name="connsiteX3" fmla="*/ 2443162 w 2450306"/>
              <a:gd name="connsiteY3" fmla="*/ 671512 h 1745456"/>
              <a:gd name="connsiteX4" fmla="*/ 2043112 w 2450306"/>
              <a:gd name="connsiteY4" fmla="*/ 1600200 h 1745456"/>
              <a:gd name="connsiteX5" fmla="*/ 2028825 w 2450306"/>
              <a:gd name="connsiteY5" fmla="*/ 1543050 h 174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0306" h="1745456">
                <a:moveTo>
                  <a:pt x="0" y="471487"/>
                </a:moveTo>
                <a:cubicBezTo>
                  <a:pt x="476250" y="292893"/>
                  <a:pt x="952500" y="114300"/>
                  <a:pt x="1285875" y="57150"/>
                </a:cubicBezTo>
                <a:cubicBezTo>
                  <a:pt x="1619250" y="0"/>
                  <a:pt x="1807369" y="26193"/>
                  <a:pt x="2000250" y="128587"/>
                </a:cubicBezTo>
                <a:cubicBezTo>
                  <a:pt x="2193131" y="230981"/>
                  <a:pt x="2436018" y="426243"/>
                  <a:pt x="2443162" y="671512"/>
                </a:cubicBezTo>
                <a:cubicBezTo>
                  <a:pt x="2450306" y="916781"/>
                  <a:pt x="2112168" y="1454944"/>
                  <a:pt x="2043112" y="1600200"/>
                </a:cubicBezTo>
                <a:cubicBezTo>
                  <a:pt x="1974056" y="1745456"/>
                  <a:pt x="2001440" y="1644253"/>
                  <a:pt x="2028825" y="15430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8"/>
          <p:cNvSpPr/>
          <p:nvPr/>
        </p:nvSpPr>
        <p:spPr>
          <a:xfrm>
            <a:off x="4390572" y="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u="sng" dirty="0" smtClean="0"/>
              <a:t>مثال</a:t>
            </a:r>
            <a:r>
              <a:rPr lang="ar-IQ" sz="2400" b="1" dirty="0" smtClean="0"/>
              <a:t> :-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1" name="مستطيل 10"/>
          <p:cNvSpPr/>
          <p:nvPr/>
        </p:nvSpPr>
        <p:spPr>
          <a:xfrm>
            <a:off x="0" y="606923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حفله يوجد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الاشخاص تصافح عدد فردي من الحاضرين في نهاية الحفلة سوف يكون عدد التصافحات زوجي .مثال ثاني: خاصية قابلية القسمة بين العناصر المختلفة للمجموعة والتي لها عوامل مشتركة غير الواحد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589238"/>
            <a:ext cx="399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A= [ 1,2,3,4,5.6.7.8.]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223877" y="1487608"/>
            <a:ext cx="36645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252" y="2148448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drawing the graph where the element of edges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quotion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division on the element [ 1,2,……………8]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21148" y="3020064"/>
            <a:ext cx="5878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sol:-   A= [ 1, ………………,8]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84629" y="3637012"/>
            <a:ext cx="8759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 (A) = [ 2,4 ] ,[ [ 2,8],[2,6],[3,6][4,8],[8,6],[ 6,4]]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10800000" flipV="1">
            <a:off x="2554514" y="6121752"/>
            <a:ext cx="1117600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شكل بيضاوي 22"/>
          <p:cNvSpPr/>
          <p:nvPr/>
        </p:nvSpPr>
        <p:spPr>
          <a:xfrm>
            <a:off x="3213979" y="6069547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1494972" y="47138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580743" y="591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1814286" y="58314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593771" y="4721123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553200" y="4370673"/>
            <a:ext cx="798286" cy="42255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925889" y="4794162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2169885" y="4909809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7598227" y="5363028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20572" y="464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656285" y="5537200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" action="ppaction://noaction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1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558235" y="5439404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3461641" y="3353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>
            <a:off x="5821582" y="3861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1558235" y="343914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1558235" y="443927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3461641" y="428172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3461641" y="535329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شكل بيضاوي 9"/>
          <p:cNvSpPr/>
          <p:nvPr/>
        </p:nvSpPr>
        <p:spPr>
          <a:xfrm>
            <a:off x="5821582" y="486116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stCxn id="4" idx="6"/>
            <a:endCxn id="5" idx="6"/>
          </p:cNvCxnSpPr>
          <p:nvPr/>
        </p:nvCxnSpPr>
        <p:spPr>
          <a:xfrm>
            <a:off x="2058301" y="4689305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7" idx="6"/>
            <a:endCxn id="8" idx="6"/>
          </p:cNvCxnSpPr>
          <p:nvPr/>
        </p:nvCxnSpPr>
        <p:spPr>
          <a:xfrm>
            <a:off x="3961707" y="4531755"/>
            <a:ext cx="1588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stCxn id="9" idx="6"/>
            <a:endCxn id="10" idx="6"/>
          </p:cNvCxnSpPr>
          <p:nvPr/>
        </p:nvCxnSpPr>
        <p:spPr>
          <a:xfrm>
            <a:off x="6321648" y="4111061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شكل حر 17"/>
          <p:cNvSpPr/>
          <p:nvPr/>
        </p:nvSpPr>
        <p:spPr>
          <a:xfrm>
            <a:off x="3933145" y="3595914"/>
            <a:ext cx="616743" cy="2057400"/>
          </a:xfrm>
          <a:custGeom>
            <a:avLst/>
            <a:gdLst>
              <a:gd name="connsiteX0" fmla="*/ 0 w 616743"/>
              <a:gd name="connsiteY0" fmla="*/ 0 h 2057400"/>
              <a:gd name="connsiteX1" fmla="*/ 614362 w 616743"/>
              <a:gd name="connsiteY1" fmla="*/ 1071563 h 2057400"/>
              <a:gd name="connsiteX2" fmla="*/ 14287 w 616743"/>
              <a:gd name="connsiteY2" fmla="*/ 20574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743" h="2057400">
                <a:moveTo>
                  <a:pt x="0" y="0"/>
                </a:moveTo>
                <a:cubicBezTo>
                  <a:pt x="305990" y="364331"/>
                  <a:pt x="611981" y="728663"/>
                  <a:pt x="614362" y="1071563"/>
                </a:cubicBezTo>
                <a:cubicBezTo>
                  <a:pt x="616743" y="1414463"/>
                  <a:pt x="315515" y="1735931"/>
                  <a:pt x="14287" y="20574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شكل حر 18"/>
          <p:cNvSpPr/>
          <p:nvPr/>
        </p:nvSpPr>
        <p:spPr>
          <a:xfrm>
            <a:off x="2029747" y="3710602"/>
            <a:ext cx="559594" cy="2071687"/>
          </a:xfrm>
          <a:custGeom>
            <a:avLst/>
            <a:gdLst>
              <a:gd name="connsiteX0" fmla="*/ 0 w 559594"/>
              <a:gd name="connsiteY0" fmla="*/ 0 h 2071687"/>
              <a:gd name="connsiteX1" fmla="*/ 557213 w 559594"/>
              <a:gd name="connsiteY1" fmla="*/ 1071562 h 2071687"/>
              <a:gd name="connsiteX2" fmla="*/ 14288 w 559594"/>
              <a:gd name="connsiteY2" fmla="*/ 2071687 h 20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94" h="2071687">
                <a:moveTo>
                  <a:pt x="0" y="0"/>
                </a:moveTo>
                <a:cubicBezTo>
                  <a:pt x="277416" y="363140"/>
                  <a:pt x="554832" y="726281"/>
                  <a:pt x="557213" y="1071562"/>
                </a:cubicBezTo>
                <a:cubicBezTo>
                  <a:pt x="559594" y="1416843"/>
                  <a:pt x="14288" y="2071687"/>
                  <a:pt x="14288" y="2071687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مستطيل 19"/>
          <p:cNvSpPr/>
          <p:nvPr/>
        </p:nvSpPr>
        <p:spPr>
          <a:xfrm>
            <a:off x="0" y="17417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Ex : let v= [ v1 …………….,v8 ]  be vertex of 1- graph then v1 ,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is </a:t>
            </a:r>
            <a:r>
              <a:rPr lang="en-US" sz="2000" b="1" dirty="0" err="1" smtClean="0"/>
              <a:t>adja,cent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i= j( mod 3) then fin the edges of the graph G   . is the graph simple</a:t>
            </a: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33829" y="928692"/>
            <a:ext cx="858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err="1" smtClean="0"/>
              <a:t>اذا</a:t>
            </a:r>
            <a:r>
              <a:rPr lang="ar-IQ" sz="2000" b="1" dirty="0" smtClean="0"/>
              <a:t> كان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, vi</a:t>
            </a:r>
            <a:r>
              <a:rPr lang="ar-IQ" sz="2000" b="1" dirty="0" smtClean="0"/>
              <a:t> متجاورين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وفقط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</a:t>
            </a:r>
            <a:r>
              <a:rPr lang="en-US" sz="2000" b="1" dirty="0" smtClean="0"/>
              <a:t>I = j ( mod 3) </a:t>
            </a:r>
            <a:r>
              <a:rPr lang="ar-IQ" sz="2000" b="1" dirty="0" smtClean="0"/>
              <a:t>  اوجد حافات البيان </a:t>
            </a:r>
            <a:r>
              <a:rPr lang="en-US" sz="2000" b="1" dirty="0" smtClean="0"/>
              <a:t>G </a:t>
            </a:r>
            <a:r>
              <a:rPr lang="ar-IQ" sz="2000" b="1" dirty="0" smtClean="0"/>
              <a:t> وهل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البيان بسيط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326571" y="1567321"/>
            <a:ext cx="47824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IQ" sz="2000" b="1" dirty="0" smtClean="0"/>
              <a:t>مضاعفات </a:t>
            </a:r>
            <a:r>
              <a:rPr lang="en-US" sz="2000" b="1" dirty="0" smtClean="0"/>
              <a:t>3</a:t>
            </a:r>
            <a:r>
              <a:rPr lang="ar-IQ" sz="2000" b="1" dirty="0" smtClean="0"/>
              <a:t> </a:t>
            </a:r>
            <a:r>
              <a:rPr lang="en-US" sz="2400" b="1" dirty="0" smtClean="0"/>
              <a:t>proof</a:t>
            </a:r>
            <a:r>
              <a:rPr lang="en-US" sz="2000" b="1" dirty="0" smtClean="0"/>
              <a:t>:- I – j = 3k            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53999" y="2022679"/>
            <a:ext cx="8556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EG)=[[v1,1],[v1,v4],[v1,v7],[v2,v2],[v2,v5],[ v2,v8],[ v3,v3],[v3,v6],[v4,v4],[ v4,v7],[ v5,v5],[ v5,v8],[ v6,v6] ,[ v3,v3],[ v3,v6],[ v4,v4],[ v4,v7],[ v5,v5],[ v5,v8],[ v6,v6],[ v7.v7],[ v8 ,v8] </a:t>
            </a:r>
            <a:endParaRPr lang="ar-IQ" sz="2000" b="1" dirty="0"/>
          </a:p>
        </p:txBody>
      </p:sp>
      <p:sp>
        <p:nvSpPr>
          <p:cNvPr id="27" name="شكل بيضاوي 26"/>
          <p:cNvSpPr/>
          <p:nvPr/>
        </p:nvSpPr>
        <p:spPr>
          <a:xfrm>
            <a:off x="6342743" y="387531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349999" y="4927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805714" y="348342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5675085" y="5544457"/>
            <a:ext cx="841829" cy="2612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6458857" y="4412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962399" y="342537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5" name="رابط مستقيم 34"/>
          <p:cNvCxnSpPr>
            <a:stCxn id="18" idx="0"/>
            <a:endCxn id="7" idx="6"/>
          </p:cNvCxnSpPr>
          <p:nvPr/>
        </p:nvCxnSpPr>
        <p:spPr>
          <a:xfrm>
            <a:off x="3933145" y="3595914"/>
            <a:ext cx="28562" cy="935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بيضاوي 35"/>
          <p:cNvSpPr/>
          <p:nvPr/>
        </p:nvSpPr>
        <p:spPr>
          <a:xfrm>
            <a:off x="3802743" y="4296229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005942" y="5428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2975428" y="320765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360056" y="3911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3730171" y="4934856"/>
            <a:ext cx="914400" cy="2757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07657" y="5907315"/>
            <a:ext cx="1088572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4223657" y="390434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2419671" y="4557954"/>
            <a:ext cx="870857" cy="3773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3865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2046983" y="347406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1299497" y="3132977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1916354" y="437394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009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045497" y="44610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e9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6" name="رابط مستقيم 55"/>
          <p:cNvCxnSpPr>
            <a:stCxn id="19" idx="0"/>
            <a:endCxn id="4" idx="6"/>
          </p:cNvCxnSpPr>
          <p:nvPr/>
        </p:nvCxnSpPr>
        <p:spPr>
          <a:xfrm>
            <a:off x="2029747" y="3710602"/>
            <a:ext cx="28554" cy="9787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شكل بيضاوي 56"/>
          <p:cNvSpPr/>
          <p:nvPr/>
        </p:nvSpPr>
        <p:spPr>
          <a:xfrm>
            <a:off x="1183382" y="5005320"/>
            <a:ext cx="1059543" cy="3628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e10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433168" y="5948748"/>
            <a:ext cx="1146629" cy="33383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1996183" y="5585892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7228114" y="4170984"/>
            <a:ext cx="1915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البيان ليس بسيط </a:t>
            </a:r>
            <a:r>
              <a:rPr lang="ar-IQ" sz="2400" b="1" dirty="0" err="1" smtClean="0"/>
              <a:t>لانه</a:t>
            </a:r>
            <a:r>
              <a:rPr lang="ar-IQ" sz="2400" b="1" dirty="0" smtClean="0"/>
              <a:t> توجد فيه لفات </a:t>
            </a:r>
            <a:endParaRPr lang="ar-IQ" sz="2400" b="1" dirty="0"/>
          </a:p>
        </p:txBody>
      </p:sp>
      <p:sp>
        <p:nvSpPr>
          <p:cNvPr id="45" name="سهم لأعلى 44">
            <a:hlinkClick r:id="rId2" action="ppaction://hlinksldjump"/>
          </p:cNvPr>
          <p:cNvSpPr/>
          <p:nvPr/>
        </p:nvSpPr>
        <p:spPr>
          <a:xfrm>
            <a:off x="0" y="607218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سهم إلى اليمين 4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2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3" grpId="0" animBg="1"/>
      <p:bldP spid="4" grpId="0" animBg="1"/>
      <p:bldP spid="7" grpId="0" animBg="1"/>
      <p:bldP spid="8" grpId="0" animBg="1"/>
      <p:bldP spid="10" grpId="0" animBg="1"/>
      <p:bldP spid="18" grpId="0" animBg="1"/>
      <p:bldP spid="19" grpId="0" animBg="1"/>
      <p:bldP spid="24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7" grpId="0"/>
      <p:bldP spid="48" grpId="0"/>
      <p:bldP spid="49" grpId="0"/>
      <p:bldP spid="51" grpId="0"/>
      <p:bldP spid="52" grpId="0"/>
      <p:bldP spid="53" grpId="0"/>
      <p:bldP spid="57" grpId="0"/>
      <p:bldP spid="58" grpId="0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8072462" y="1500174"/>
            <a:ext cx="428628" cy="50006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8072462" y="2000240"/>
            <a:ext cx="428628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0"/>
          </p:cNvCxnSpPr>
          <p:nvPr/>
        </p:nvCxnSpPr>
        <p:spPr>
          <a:xfrm rot="16200000" flipH="1">
            <a:off x="7929586" y="1857364"/>
            <a:ext cx="857256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3" idx="0"/>
          </p:cNvCxnSpPr>
          <p:nvPr/>
        </p:nvCxnSpPr>
        <p:spPr>
          <a:xfrm rot="16200000" flipH="1" flipV="1">
            <a:off x="7750991" y="1821645"/>
            <a:ext cx="857256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8072462" y="2000240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6072198" y="1785926"/>
            <a:ext cx="857256" cy="64294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6" name="رابط مستقيم 15"/>
          <p:cNvCxnSpPr/>
          <p:nvPr/>
        </p:nvCxnSpPr>
        <p:spPr>
          <a:xfrm rot="10800000" flipV="1"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مثلث متساوي الساقين 18"/>
          <p:cNvSpPr/>
          <p:nvPr/>
        </p:nvSpPr>
        <p:spPr>
          <a:xfrm>
            <a:off x="4500562" y="1571612"/>
            <a:ext cx="785818" cy="928694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2928926" y="2000240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 flipH="1" flipV="1">
            <a:off x="3207657" y="1524001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مستطيل 14"/>
          <p:cNvSpPr/>
          <p:nvPr/>
        </p:nvSpPr>
        <p:spPr>
          <a:xfrm>
            <a:off x="0" y="1"/>
            <a:ext cx="9144000" cy="68217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0" y="711200"/>
            <a:ext cx="9144000" cy="6531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البيان الذي تكون كل من رؤوسه يرتبط بالرؤوس البقية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شكل بيضاوي 29"/>
          <p:cNvSpPr/>
          <p:nvPr/>
        </p:nvSpPr>
        <p:spPr>
          <a:xfrm flipH="1" flipV="1">
            <a:off x="3214914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 flipH="1" flipV="1">
            <a:off x="8004629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شكل بيضاوي 32"/>
          <p:cNvSpPr/>
          <p:nvPr/>
        </p:nvSpPr>
        <p:spPr>
          <a:xfrm flipH="1" flipV="1">
            <a:off x="6865258" y="168365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شكل بيضاوي 33"/>
          <p:cNvSpPr/>
          <p:nvPr/>
        </p:nvSpPr>
        <p:spPr>
          <a:xfrm flipH="1" flipV="1">
            <a:off x="6001657" y="1647372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 flipH="1" flipV="1">
            <a:off x="5965371" y="23803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 flipH="1" flipV="1">
            <a:off x="6828971" y="23440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 flipH="1" flipV="1">
            <a:off x="4818743" y="15094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بيضاوي 37"/>
          <p:cNvSpPr/>
          <p:nvPr/>
        </p:nvSpPr>
        <p:spPr>
          <a:xfrm flipH="1" flipV="1">
            <a:off x="5203371" y="241662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بيضاوي 38"/>
          <p:cNvSpPr/>
          <p:nvPr/>
        </p:nvSpPr>
        <p:spPr>
          <a:xfrm flipH="1" flipV="1">
            <a:off x="4397829" y="2423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 flipH="1" flipV="1">
            <a:off x="8200571" y="1407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بيضاوي 40"/>
          <p:cNvSpPr/>
          <p:nvPr/>
        </p:nvSpPr>
        <p:spPr>
          <a:xfrm flipH="1" flipV="1">
            <a:off x="1647371" y="19666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بيضاوي 41"/>
          <p:cNvSpPr/>
          <p:nvPr/>
        </p:nvSpPr>
        <p:spPr>
          <a:xfrm flipH="1" flipV="1">
            <a:off x="8447315" y="22932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بيضاوي 42"/>
          <p:cNvSpPr/>
          <p:nvPr/>
        </p:nvSpPr>
        <p:spPr>
          <a:xfrm flipH="1" flipV="1">
            <a:off x="8469085" y="1894115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 flipH="1" flipV="1">
            <a:off x="7953829" y="1915886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بيضاوي 44"/>
          <p:cNvSpPr/>
          <p:nvPr/>
        </p:nvSpPr>
        <p:spPr>
          <a:xfrm>
            <a:off x="7910285" y="2685143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161314" y="2764971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12342" y="271417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2910114" y="269240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1320799" y="2598057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0" y="3497944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Completement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is the graph which every vertices sign by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remaign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vertices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مستطيل 50"/>
          <p:cNvSpPr/>
          <p:nvPr/>
        </p:nvSpPr>
        <p:spPr>
          <a:xfrm>
            <a:off x="0" y="4034973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0" y="4455886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بيان منتظم درجة كل رأس من رؤوسه يساوي 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n-1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عدد الرؤوس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سهم لأعلى 5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" name="سهم إلى اليمين 5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  <p:bldP spid="19" grpId="0" animBg="1"/>
      <p:bldP spid="22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5155345" y="5282764"/>
            <a:ext cx="85646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6009993" y="5271189"/>
            <a:ext cx="870645" cy="9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6691262" y="5104169"/>
            <a:ext cx="107077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V="1">
            <a:off x="5583179" y="45683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5997293" y="4568385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flipV="1">
            <a:off x="6440435" y="4568384"/>
            <a:ext cx="78581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>
            <a:off x="7226253" y="4568384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 flipH="1" flipV="1">
            <a:off x="5762568" y="4318351"/>
            <a:ext cx="49927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6200000" flipV="1">
            <a:off x="6016919" y="4421985"/>
            <a:ext cx="872102" cy="23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 flipH="1" flipV="1">
            <a:off x="6976220" y="4318351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شكل بيضاوي 17"/>
          <p:cNvSpPr/>
          <p:nvPr/>
        </p:nvSpPr>
        <p:spPr>
          <a:xfrm>
            <a:off x="5521281" y="4811719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بيضاوي 19"/>
          <p:cNvSpPr/>
          <p:nvPr/>
        </p:nvSpPr>
        <p:spPr>
          <a:xfrm>
            <a:off x="5934938" y="45432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بيضاوي 21"/>
          <p:cNvSpPr/>
          <p:nvPr/>
        </p:nvSpPr>
        <p:spPr>
          <a:xfrm>
            <a:off x="5506767" y="56100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6442938" y="56608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شكل بيضاوي 25"/>
          <p:cNvSpPr/>
          <p:nvPr/>
        </p:nvSpPr>
        <p:spPr>
          <a:xfrm>
            <a:off x="7727453" y="485526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شكل بيضاوي 26"/>
          <p:cNvSpPr/>
          <p:nvPr/>
        </p:nvSpPr>
        <p:spPr>
          <a:xfrm>
            <a:off x="7168653" y="558823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بيضاوي 27"/>
          <p:cNvSpPr/>
          <p:nvPr/>
        </p:nvSpPr>
        <p:spPr>
          <a:xfrm>
            <a:off x="7175910" y="4013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بيضاوي 28"/>
          <p:cNvSpPr/>
          <p:nvPr/>
        </p:nvSpPr>
        <p:spPr>
          <a:xfrm>
            <a:off x="5963967" y="4020690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6377624" y="389731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6384882" y="478994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>
            <a:off x="7175910" y="4521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مستطيل 32"/>
          <p:cNvSpPr/>
          <p:nvPr/>
        </p:nvSpPr>
        <p:spPr>
          <a:xfrm>
            <a:off x="0" y="1"/>
            <a:ext cx="9144000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التافه </a:t>
            </a:r>
            <a:r>
              <a:rPr lang="en-US" sz="2400" b="1" dirty="0" smtClean="0">
                <a:solidFill>
                  <a:srgbClr val="002060"/>
                </a:solidFill>
              </a:rPr>
              <a:t>Null graph   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0" y="711202"/>
            <a:ext cx="9144000" cy="7982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منتظم درجة كل رأس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يساوي صفر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0" y="1146629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regular graph which the degree of each vertex equal zero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233715" y="2307772"/>
            <a:ext cx="9579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161143" y="1799771"/>
            <a:ext cx="885371" cy="464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004458" y="1843314"/>
            <a:ext cx="6821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601028" y="1857829"/>
            <a:ext cx="754742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2815771" y="2336800"/>
            <a:ext cx="1117600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4557485" y="2351315"/>
            <a:ext cx="870858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6560457" y="1698172"/>
            <a:ext cx="2583543" cy="1480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d(v1) =0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d(v2)=0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  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294968" y="3105355"/>
            <a:ext cx="5014452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find degree of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361625" y="353446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940710" y="56970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4657682" y="4760919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V10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390653" y="4202118"/>
            <a:ext cx="6241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V9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6210710" y="4310977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6087338" y="5798691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6965453" y="568983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741967" y="489880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110595" y="426743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6958196" y="35634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6138139" y="3461892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سهم لأعلى 4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5" name="مستطيل 54"/>
          <p:cNvSpPr/>
          <p:nvPr/>
        </p:nvSpPr>
        <p:spPr>
          <a:xfrm>
            <a:off x="3596500" y="196645"/>
            <a:ext cx="5355771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</a:t>
            </a:r>
            <a:r>
              <a:rPr lang="en-US" sz="2400" b="1" dirty="0" err="1" smtClean="0">
                <a:solidFill>
                  <a:srgbClr val="002060"/>
                </a:solidFill>
              </a:rPr>
              <a:t>subgraph</a:t>
            </a:r>
            <a:r>
              <a:rPr lang="en-US" sz="2400" b="1" dirty="0" smtClean="0">
                <a:solidFill>
                  <a:srgbClr val="002060"/>
                </a:solidFill>
              </a:rPr>
              <a:t>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مستطيل 55"/>
              <p:cNvSpPr/>
              <p:nvPr/>
            </p:nvSpPr>
            <p:spPr>
              <a:xfrm>
                <a:off x="0" y="910420"/>
                <a:ext cx="8952271" cy="1146628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ليكن </a:t>
                </a:r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G2=(V2,E2)  , G1=(V1,E1)    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بيانين </a:t>
                </a:r>
                <a:r>
                  <a:rPr lang="ar-IQ" sz="24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اذا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كان </a:t>
                </a:r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E1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⊆</m:t>
                    </m:r>
                  </m:oMath>
                </a14:m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E2  ,   V1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⊆</m:t>
                    </m:r>
                  </m:oMath>
                </a14:m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V2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عندئذ نقول </a:t>
                </a:r>
                <a:r>
                  <a:rPr lang="ar-IQ" sz="24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ان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G1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بيان جزئي من </a:t>
                </a:r>
                <a:r>
                  <a:rPr lang="en-US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G2</a:t>
                </a:r>
                <a: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br>
                  <a:rPr lang="ar-IQ" sz="24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</a:br>
                <a:endParaRPr lang="ar-IQ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مستطيل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10420"/>
                <a:ext cx="8952271" cy="1146628"/>
              </a:xfrm>
              <a:prstGeom prst="rect">
                <a:avLst/>
              </a:prstGeom>
              <a:blipFill rotWithShape="1">
                <a:blip r:embed="rId2"/>
                <a:stretch>
                  <a:fillRect t="-4145" r="-88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مستطيل 31"/>
          <p:cNvSpPr/>
          <p:nvPr/>
        </p:nvSpPr>
        <p:spPr>
          <a:xfrm>
            <a:off x="3097161" y="1991032"/>
            <a:ext cx="585511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الفعلي :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0" y="2994860"/>
            <a:ext cx="8922774" cy="5805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لم تكن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المساواتان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متحققتان في نفس الوقت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265471" y="3477577"/>
            <a:ext cx="8672052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e1=e2,v1=v2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تسمى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جزئي فعلي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 إلى اليمين 2"/>
          <p:cNvSpPr/>
          <p:nvPr/>
        </p:nvSpPr>
        <p:spPr>
          <a:xfrm>
            <a:off x="5871747" y="2798763"/>
            <a:ext cx="1285884" cy="7143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سهم إلى اليمين 3"/>
          <p:cNvSpPr/>
          <p:nvPr/>
        </p:nvSpPr>
        <p:spPr>
          <a:xfrm flipV="1">
            <a:off x="6104195" y="3579644"/>
            <a:ext cx="1204938" cy="870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1194619" y="438939"/>
            <a:ext cx="7772400" cy="49348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يحقق الشروط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الاتية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166294"/>
            <a:ext cx="89262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هو بيان جزئي من نفسه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06478" y="1677436"/>
            <a:ext cx="8731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.H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554838" y="2568951"/>
            <a:ext cx="5731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H ≤ G a      K ≤ H      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681865" y="3357933"/>
            <a:ext cx="5660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i-e         K ≤H ≤G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714478" y="4207505"/>
            <a:ext cx="817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اي رأس من رؤوس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941086" y="4883044"/>
            <a:ext cx="7881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مع نهايتها تكون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سهم لأعلى 14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/>
      <p:bldP spid="10" grpId="0"/>
      <p:bldP spid="13" grpId="0"/>
      <p:bldP spid="14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1320800" y="1335312"/>
          <a:ext cx="6299200" cy="409395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4800"/>
                <a:gridCol w="1574800"/>
                <a:gridCol w="1574800"/>
                <a:gridCol w="1574800"/>
              </a:tblGrid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ثلث متساوي الساقين 3"/>
          <p:cNvSpPr/>
          <p:nvPr/>
        </p:nvSpPr>
        <p:spPr>
          <a:xfrm rot="10800000">
            <a:off x="1714480" y="1571612"/>
            <a:ext cx="785818" cy="6429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16200000" flipH="1">
            <a:off x="2411000" y="1910942"/>
            <a:ext cx="1588" cy="607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>
            <a:off x="3821901" y="1750207"/>
            <a:ext cx="428628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V="1">
            <a:off x="3571868" y="1714488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3786182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4872267" y="1715622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393537" y="1750207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5286380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>
            <a:off x="6500826" y="1643050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6200000" flipH="1">
            <a:off x="6500826" y="1643050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6679421" y="2178835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2000232" y="2714620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225026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189307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3643306" y="2643182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>
            <a:off x="3822695" y="3178967"/>
            <a:ext cx="3563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 rot="5400000">
            <a:off x="5286380" y="2571744"/>
            <a:ext cx="285752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5036347" y="3107529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6893735" y="2607463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6500826" y="2571744"/>
            <a:ext cx="428628" cy="428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10800000">
            <a:off x="6572264" y="3643314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0800000">
            <a:off x="4929190" y="3714752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5179223" y="4179099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>
            <a:off x="3286116" y="3714752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679025" y="3750471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3571868" y="421481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>
            <a:off x="1857356" y="3714752"/>
            <a:ext cx="7858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821637" y="3750471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>
            <a:off x="2000232" y="47148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3643306" y="4643446"/>
            <a:ext cx="500066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4964909" y="4893479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شكل بيضاوي 69"/>
          <p:cNvSpPr/>
          <p:nvPr/>
        </p:nvSpPr>
        <p:spPr>
          <a:xfrm>
            <a:off x="6357950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1" name="شكل بيضاوي 70"/>
          <p:cNvSpPr/>
          <p:nvPr/>
        </p:nvSpPr>
        <p:spPr>
          <a:xfrm>
            <a:off x="7215206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2" name="شكل بيضاوي 71"/>
          <p:cNvSpPr/>
          <p:nvPr/>
        </p:nvSpPr>
        <p:spPr>
          <a:xfrm>
            <a:off x="6929454" y="492919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بيضاوي 72"/>
          <p:cNvSpPr/>
          <p:nvPr/>
        </p:nvSpPr>
        <p:spPr>
          <a:xfrm>
            <a:off x="6929454" y="5286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>
            <a:off x="4397829" y="15239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248400" y="13570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3265714" y="1393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1371600" y="12990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43691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6161315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484915" y="2438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3026229" y="2445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1625601" y="2467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582057" y="4441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61758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542972" y="3497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9246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947886" y="14224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6277429" y="4463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4499429" y="4484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2982686" y="45066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2402115" y="2431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7228114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566229" y="15022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2322286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390434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2518229" y="35197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5" name="شكل بيضاوي 84"/>
          <p:cNvSpPr/>
          <p:nvPr/>
        </p:nvSpPr>
        <p:spPr>
          <a:xfrm>
            <a:off x="7155543" y="2365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6" name="شكل بيضاوي 85"/>
          <p:cNvSpPr/>
          <p:nvPr/>
        </p:nvSpPr>
        <p:spPr>
          <a:xfrm>
            <a:off x="5479143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7" name="شكل بيضاوي 86"/>
          <p:cNvSpPr/>
          <p:nvPr/>
        </p:nvSpPr>
        <p:spPr>
          <a:xfrm>
            <a:off x="2409372" y="4470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8" name="شكل بيضاوي 87"/>
          <p:cNvSpPr/>
          <p:nvPr/>
        </p:nvSpPr>
        <p:spPr>
          <a:xfrm>
            <a:off x="4013200" y="44050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9" name="شكل بيضاوي 88"/>
          <p:cNvSpPr/>
          <p:nvPr/>
        </p:nvSpPr>
        <p:spPr>
          <a:xfrm>
            <a:off x="7213601" y="3454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0" name="شكل بيضاوي 89"/>
          <p:cNvSpPr/>
          <p:nvPr/>
        </p:nvSpPr>
        <p:spPr>
          <a:xfrm>
            <a:off x="5653315" y="3418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1" name="شكل بيضاوي 90"/>
          <p:cNvSpPr/>
          <p:nvPr/>
        </p:nvSpPr>
        <p:spPr>
          <a:xfrm>
            <a:off x="7228115" y="4397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5595258" y="4434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3" name="شكل بيضاوي 92"/>
          <p:cNvSpPr/>
          <p:nvPr/>
        </p:nvSpPr>
        <p:spPr>
          <a:xfrm>
            <a:off x="5558971" y="1959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3911600" y="19521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1973943" y="310605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6887029" y="18796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1611086" y="21045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351315" y="409302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6872515" y="2939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399314" y="278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3955144" y="24891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3918857" y="28593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6923315" y="38608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5348515" y="38535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2249714" y="502194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3824515" y="3969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6966857" y="48332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5261428" y="44486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3381829" y="5021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6183086" y="3004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1" name="شكل بيضاوي 110"/>
          <p:cNvSpPr/>
          <p:nvPr/>
        </p:nvSpPr>
        <p:spPr>
          <a:xfrm>
            <a:off x="6335486" y="2082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2" name="شكل بيضاوي 111"/>
          <p:cNvSpPr/>
          <p:nvPr/>
        </p:nvSpPr>
        <p:spPr>
          <a:xfrm>
            <a:off x="4876800" y="2104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3" name="شكل بيضاوي 112"/>
          <p:cNvSpPr/>
          <p:nvPr/>
        </p:nvSpPr>
        <p:spPr>
          <a:xfrm>
            <a:off x="3519715" y="2111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4" name="شكل بيضاوي 113"/>
          <p:cNvSpPr/>
          <p:nvPr/>
        </p:nvSpPr>
        <p:spPr>
          <a:xfrm>
            <a:off x="2452914" y="1973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4753429" y="31133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3396343" y="3062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9" name="شكل بيضاوي 118"/>
          <p:cNvSpPr/>
          <p:nvPr/>
        </p:nvSpPr>
        <p:spPr>
          <a:xfrm>
            <a:off x="1328057" y="2982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6255657" y="4020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4811486" y="4114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3164114" y="41220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3" name="شكل بيضاوي 122"/>
          <p:cNvSpPr/>
          <p:nvPr/>
        </p:nvSpPr>
        <p:spPr>
          <a:xfrm>
            <a:off x="1473201" y="405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6342743" y="5094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5232401" y="51017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6" name="شكل بيضاوي 125"/>
          <p:cNvSpPr/>
          <p:nvPr/>
        </p:nvSpPr>
        <p:spPr>
          <a:xfrm>
            <a:off x="3918858" y="4992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531258" y="5014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3612940" y="162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بيضاوي 128"/>
          <p:cNvSpPr/>
          <p:nvPr/>
        </p:nvSpPr>
        <p:spPr>
          <a:xfrm>
            <a:off x="3895968" y="2006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بيضاوي 129"/>
          <p:cNvSpPr/>
          <p:nvPr/>
        </p:nvSpPr>
        <p:spPr>
          <a:xfrm>
            <a:off x="3888711" y="22601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بيضاوي 130"/>
          <p:cNvSpPr/>
          <p:nvPr/>
        </p:nvSpPr>
        <p:spPr>
          <a:xfrm>
            <a:off x="4839397" y="1686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2" name="شكل بيضاوي 131"/>
          <p:cNvSpPr/>
          <p:nvPr/>
        </p:nvSpPr>
        <p:spPr>
          <a:xfrm>
            <a:off x="5732026" y="173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3" name="شكل بيضاوي 132"/>
          <p:cNvSpPr/>
          <p:nvPr/>
        </p:nvSpPr>
        <p:spPr>
          <a:xfrm>
            <a:off x="5419968" y="2093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4" name="شكل بيضاوي 133"/>
          <p:cNvSpPr/>
          <p:nvPr/>
        </p:nvSpPr>
        <p:spPr>
          <a:xfrm>
            <a:off x="5383682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5" name="شكل بيضاوي 134"/>
          <p:cNvSpPr/>
          <p:nvPr/>
        </p:nvSpPr>
        <p:spPr>
          <a:xfrm>
            <a:off x="6494025" y="1614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6" name="شكل بيضاوي 135"/>
          <p:cNvSpPr/>
          <p:nvPr/>
        </p:nvSpPr>
        <p:spPr>
          <a:xfrm>
            <a:off x="7357625" y="1577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7" name="شكل بيضاوي 136"/>
          <p:cNvSpPr/>
          <p:nvPr/>
        </p:nvSpPr>
        <p:spPr>
          <a:xfrm>
            <a:off x="6798825" y="2035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8" name="شكل بيضاوي 137"/>
          <p:cNvSpPr/>
          <p:nvPr/>
        </p:nvSpPr>
        <p:spPr>
          <a:xfrm>
            <a:off x="6791568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9" name="شكل بيضاوي 138"/>
          <p:cNvSpPr/>
          <p:nvPr/>
        </p:nvSpPr>
        <p:spPr>
          <a:xfrm>
            <a:off x="1747854" y="3152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0" name="شكل بيضاوي 139"/>
          <p:cNvSpPr/>
          <p:nvPr/>
        </p:nvSpPr>
        <p:spPr>
          <a:xfrm>
            <a:off x="3641968" y="2593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1" name="شكل بيضاوي 140"/>
          <p:cNvSpPr/>
          <p:nvPr/>
        </p:nvSpPr>
        <p:spPr>
          <a:xfrm>
            <a:off x="3961283" y="2942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2" name="شكل بيضاوي 141"/>
          <p:cNvSpPr/>
          <p:nvPr/>
        </p:nvSpPr>
        <p:spPr>
          <a:xfrm>
            <a:off x="4070139" y="27318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3" name="شكل بيضاوي 142"/>
          <p:cNvSpPr/>
          <p:nvPr/>
        </p:nvSpPr>
        <p:spPr>
          <a:xfrm>
            <a:off x="3975797" y="3247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4" name="شكل بيضاوي 143"/>
          <p:cNvSpPr/>
          <p:nvPr/>
        </p:nvSpPr>
        <p:spPr>
          <a:xfrm>
            <a:off x="4897454" y="264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5" name="شكل بيضاوي 144"/>
          <p:cNvSpPr/>
          <p:nvPr/>
        </p:nvSpPr>
        <p:spPr>
          <a:xfrm>
            <a:off x="5615911" y="25504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6" name="شكل بيضاوي 145"/>
          <p:cNvSpPr/>
          <p:nvPr/>
        </p:nvSpPr>
        <p:spPr>
          <a:xfrm>
            <a:off x="5274826" y="28189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7" name="شكل بيضاوي 146"/>
          <p:cNvSpPr/>
          <p:nvPr/>
        </p:nvSpPr>
        <p:spPr>
          <a:xfrm>
            <a:off x="5238540" y="3319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8" name="شكل بيضاوي 147"/>
          <p:cNvSpPr/>
          <p:nvPr/>
        </p:nvSpPr>
        <p:spPr>
          <a:xfrm>
            <a:off x="5652197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9" name="شكل بيضاوي 148"/>
          <p:cNvSpPr/>
          <p:nvPr/>
        </p:nvSpPr>
        <p:spPr>
          <a:xfrm>
            <a:off x="6588369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0" name="شكل بيضاوي 149"/>
          <p:cNvSpPr/>
          <p:nvPr/>
        </p:nvSpPr>
        <p:spPr>
          <a:xfrm>
            <a:off x="1885739" y="4205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1" name="شكل بيضاوي 150"/>
          <p:cNvSpPr/>
          <p:nvPr/>
        </p:nvSpPr>
        <p:spPr>
          <a:xfrm>
            <a:off x="3170254" y="3646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2" name="شكل بيضاوي 151"/>
          <p:cNvSpPr/>
          <p:nvPr/>
        </p:nvSpPr>
        <p:spPr>
          <a:xfrm>
            <a:off x="3961282" y="3682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3" name="شكل بيضاوي 152"/>
          <p:cNvSpPr/>
          <p:nvPr/>
        </p:nvSpPr>
        <p:spPr>
          <a:xfrm>
            <a:off x="3692768" y="4067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4" name="شكل بيضاوي 153"/>
          <p:cNvSpPr/>
          <p:nvPr/>
        </p:nvSpPr>
        <p:spPr>
          <a:xfrm>
            <a:off x="3714540" y="4335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5" name="شكل بيضاوي 154"/>
          <p:cNvSpPr/>
          <p:nvPr/>
        </p:nvSpPr>
        <p:spPr>
          <a:xfrm>
            <a:off x="4868426" y="3718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6" name="شكل بيضاوي 155"/>
          <p:cNvSpPr/>
          <p:nvPr/>
        </p:nvSpPr>
        <p:spPr>
          <a:xfrm>
            <a:off x="5790083" y="36390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7" name="شكل بيضاوي 156"/>
          <p:cNvSpPr/>
          <p:nvPr/>
        </p:nvSpPr>
        <p:spPr>
          <a:xfrm>
            <a:off x="5347397" y="4023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8" name="شكل بيضاوي 157"/>
          <p:cNvSpPr/>
          <p:nvPr/>
        </p:nvSpPr>
        <p:spPr>
          <a:xfrm>
            <a:off x="5340139" y="43139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9" name="شكل بيضاوي 158"/>
          <p:cNvSpPr/>
          <p:nvPr/>
        </p:nvSpPr>
        <p:spPr>
          <a:xfrm>
            <a:off x="6660939" y="4190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0" name="شكل بيضاوي 159"/>
          <p:cNvSpPr/>
          <p:nvPr/>
        </p:nvSpPr>
        <p:spPr>
          <a:xfrm>
            <a:off x="7292311" y="35737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1" name="شكل بيضاوي 160"/>
          <p:cNvSpPr/>
          <p:nvPr/>
        </p:nvSpPr>
        <p:spPr>
          <a:xfrm>
            <a:off x="6530311" y="36245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2" name="شكل بيضاوي 161"/>
          <p:cNvSpPr/>
          <p:nvPr/>
        </p:nvSpPr>
        <p:spPr>
          <a:xfrm>
            <a:off x="6943968" y="39655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3" name="شكل بيضاوي 162"/>
          <p:cNvSpPr/>
          <p:nvPr/>
        </p:nvSpPr>
        <p:spPr>
          <a:xfrm>
            <a:off x="2016368" y="5192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4" name="شكل بيضاوي 163"/>
          <p:cNvSpPr/>
          <p:nvPr/>
        </p:nvSpPr>
        <p:spPr>
          <a:xfrm>
            <a:off x="2473569" y="46187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5" name="شكل بيضاوي 164"/>
          <p:cNvSpPr/>
          <p:nvPr/>
        </p:nvSpPr>
        <p:spPr>
          <a:xfrm>
            <a:off x="2016369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6" name="شكل بيضاوي 165"/>
          <p:cNvSpPr/>
          <p:nvPr/>
        </p:nvSpPr>
        <p:spPr>
          <a:xfrm>
            <a:off x="2371968" y="50106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7" name="شكل بيضاوي 166"/>
          <p:cNvSpPr/>
          <p:nvPr/>
        </p:nvSpPr>
        <p:spPr>
          <a:xfrm>
            <a:off x="3409740" y="46114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8" name="شكل بيضاوي 167"/>
          <p:cNvSpPr/>
          <p:nvPr/>
        </p:nvSpPr>
        <p:spPr>
          <a:xfrm>
            <a:off x="3997568" y="518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9" name="شكل بيضاوي 168"/>
          <p:cNvSpPr/>
          <p:nvPr/>
        </p:nvSpPr>
        <p:spPr>
          <a:xfrm>
            <a:off x="4919225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0" name="شكل بيضاوي 169"/>
          <p:cNvSpPr/>
          <p:nvPr/>
        </p:nvSpPr>
        <p:spPr>
          <a:xfrm>
            <a:off x="5260311" y="5228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1" name="شكل بيضاوي 170"/>
          <p:cNvSpPr/>
          <p:nvPr/>
        </p:nvSpPr>
        <p:spPr>
          <a:xfrm>
            <a:off x="5804597" y="4713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2" name="شكل بيضاوي 171"/>
          <p:cNvSpPr/>
          <p:nvPr/>
        </p:nvSpPr>
        <p:spPr>
          <a:xfrm>
            <a:off x="5282083" y="4524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3" name="شكل بيضاوي 172"/>
          <p:cNvSpPr/>
          <p:nvPr/>
        </p:nvSpPr>
        <p:spPr>
          <a:xfrm>
            <a:off x="6479511" y="25722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4" name="شكل بيضاوي 173"/>
          <p:cNvSpPr/>
          <p:nvPr/>
        </p:nvSpPr>
        <p:spPr>
          <a:xfrm>
            <a:off x="7226997" y="2521417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5" name="شكل بيضاوي 174"/>
          <p:cNvSpPr/>
          <p:nvPr/>
        </p:nvSpPr>
        <p:spPr>
          <a:xfrm>
            <a:off x="6929454" y="300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7" name="شكل بيضاوي 176"/>
          <p:cNvSpPr/>
          <p:nvPr/>
        </p:nvSpPr>
        <p:spPr>
          <a:xfrm>
            <a:off x="1827683" y="3668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8" name="شكل بيضاوي 177"/>
          <p:cNvSpPr/>
          <p:nvPr/>
        </p:nvSpPr>
        <p:spPr>
          <a:xfrm>
            <a:off x="2589683" y="3704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9" name="شكل بيضاوي 178"/>
          <p:cNvSpPr/>
          <p:nvPr/>
        </p:nvSpPr>
        <p:spPr>
          <a:xfrm>
            <a:off x="2205054" y="416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0" name="شكل بيضاوي 179"/>
          <p:cNvSpPr/>
          <p:nvPr/>
        </p:nvSpPr>
        <p:spPr>
          <a:xfrm>
            <a:off x="3678254" y="5025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1" name="شكل بيضاوي 180"/>
          <p:cNvSpPr/>
          <p:nvPr/>
        </p:nvSpPr>
        <p:spPr>
          <a:xfrm>
            <a:off x="4077396" y="4480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5" name="مستطيل 184"/>
          <p:cNvSpPr/>
          <p:nvPr/>
        </p:nvSpPr>
        <p:spPr>
          <a:xfrm>
            <a:off x="754743" y="188686"/>
            <a:ext cx="8389257" cy="10885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الجزئي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2" name="سهم لأعلى 18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3" name="سهم إلى اليمين 182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5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8"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7" dur="5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5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5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5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4" dur="5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7" dur="5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6" dur="5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9" dur="5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2" dur="5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5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8" dur="5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7" dur="5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0" dur="5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3" dur="5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6" dur="5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9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2" dur="5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5" dur="5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8" dur="5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1" dur="5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4" dur="5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7" dur="5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5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3" dur="5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6" dur="5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9" dur="5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2" dur="5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5" dur="5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8" dur="5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1" dur="5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4" dur="5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7" dur="5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0" dur="5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3" dur="5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6" dur="5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9" dur="5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5" dur="5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8" dur="5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1" dur="5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4" dur="5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7" dur="5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0" dur="5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3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6" dur="5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9" dur="5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2" dur="5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5" dur="5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8" dur="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1" dur="5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4" dur="5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7" dur="5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3" dur="5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6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9" dur="5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2" dur="5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5" dur="5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8" dur="5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4" dur="5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5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0" dur="5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3" dur="5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6" dur="5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9" dur="5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0" grpId="0" animBg="1"/>
      <p:bldP spid="71" grpId="0" animBg="1"/>
      <p:bldP spid="72" grpId="0" animBg="1"/>
      <p:bldP spid="73" grpId="0" animBg="1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5" grpId="0"/>
      <p:bldP spid="66" grpId="0"/>
      <p:bldP spid="68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ستطيل 41"/>
          <p:cNvSpPr/>
          <p:nvPr/>
        </p:nvSpPr>
        <p:spPr>
          <a:xfrm>
            <a:off x="571472" y="4214818"/>
            <a:ext cx="428628" cy="416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endParaRPr lang="ar-IQ" sz="1600" b="1" dirty="0">
              <a:solidFill>
                <a:schemeClr val="tx1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85735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H2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2892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H3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00034" y="5286388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57356" y="535782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43240" y="5214950"/>
            <a:ext cx="42862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6000760" y="3000372"/>
            <a:ext cx="50006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500562" y="307181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286116" y="3000372"/>
            <a:ext cx="57150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786446" y="2000240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H3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00562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H2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86116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H1</a:t>
            </a:r>
            <a:endParaRPr lang="ar-IQ" sz="2000" dirty="0">
              <a:solidFill>
                <a:schemeClr val="tx1"/>
              </a:solidFill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714744" y="2285992"/>
            <a:ext cx="1000132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3714744" y="2285992"/>
            <a:ext cx="2500330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3357554" y="264318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flipV="1">
            <a:off x="3643306" y="2357430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V="1">
            <a:off x="3643306" y="2428868"/>
            <a:ext cx="2214578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5857884" y="278605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4929190" y="2428868"/>
            <a:ext cx="857256" cy="7143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5400000">
            <a:off x="4536281" y="275033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شكل بيضاوي 26"/>
          <p:cNvSpPr/>
          <p:nvPr/>
        </p:nvSpPr>
        <p:spPr>
          <a:xfrm>
            <a:off x="2714612" y="3857628"/>
            <a:ext cx="285752" cy="2857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حر 27"/>
          <p:cNvSpPr/>
          <p:nvPr/>
        </p:nvSpPr>
        <p:spPr>
          <a:xfrm>
            <a:off x="757238" y="3536157"/>
            <a:ext cx="3214688" cy="2021681"/>
          </a:xfrm>
          <a:custGeom>
            <a:avLst/>
            <a:gdLst>
              <a:gd name="connsiteX0" fmla="*/ 0 w 3214688"/>
              <a:gd name="connsiteY0" fmla="*/ 692943 h 2021681"/>
              <a:gd name="connsiteX1" fmla="*/ 1900237 w 3214688"/>
              <a:gd name="connsiteY1" fmla="*/ 78581 h 2021681"/>
              <a:gd name="connsiteX2" fmla="*/ 3086100 w 3214688"/>
              <a:gd name="connsiteY2" fmla="*/ 1164431 h 2021681"/>
              <a:gd name="connsiteX3" fmla="*/ 2671762 w 3214688"/>
              <a:gd name="connsiteY3" fmla="*/ 2021681 h 2021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688" h="2021681">
                <a:moveTo>
                  <a:pt x="0" y="692943"/>
                </a:moveTo>
                <a:cubicBezTo>
                  <a:pt x="692943" y="346471"/>
                  <a:pt x="1385887" y="0"/>
                  <a:pt x="1900237" y="78581"/>
                </a:cubicBezTo>
                <a:cubicBezTo>
                  <a:pt x="2414587" y="157162"/>
                  <a:pt x="2957513" y="840581"/>
                  <a:pt x="3086100" y="1164431"/>
                </a:cubicBezTo>
                <a:cubicBezTo>
                  <a:pt x="3214688" y="1488281"/>
                  <a:pt x="2943225" y="1754981"/>
                  <a:pt x="2671762" y="202168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حر 28"/>
          <p:cNvSpPr/>
          <p:nvPr/>
        </p:nvSpPr>
        <p:spPr>
          <a:xfrm>
            <a:off x="742028" y="3773821"/>
            <a:ext cx="2543175" cy="1654969"/>
          </a:xfrm>
          <a:custGeom>
            <a:avLst/>
            <a:gdLst>
              <a:gd name="connsiteX0" fmla="*/ 0 w 2543175"/>
              <a:gd name="connsiteY0" fmla="*/ 1554956 h 1654969"/>
              <a:gd name="connsiteX1" fmla="*/ 971550 w 2543175"/>
              <a:gd name="connsiteY1" fmla="*/ 297656 h 1654969"/>
              <a:gd name="connsiteX2" fmla="*/ 2157413 w 2543175"/>
              <a:gd name="connsiteY2" fmla="*/ 226219 h 1654969"/>
              <a:gd name="connsiteX3" fmla="*/ 2543175 w 2543175"/>
              <a:gd name="connsiteY3" fmla="*/ 1654969 h 165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1654969">
                <a:moveTo>
                  <a:pt x="0" y="1554956"/>
                </a:moveTo>
                <a:cubicBezTo>
                  <a:pt x="305990" y="1037034"/>
                  <a:pt x="611981" y="519112"/>
                  <a:pt x="971550" y="297656"/>
                </a:cubicBezTo>
                <a:cubicBezTo>
                  <a:pt x="1331119" y="76200"/>
                  <a:pt x="1895476" y="0"/>
                  <a:pt x="2157413" y="226219"/>
                </a:cubicBezTo>
                <a:cubicBezTo>
                  <a:pt x="2419350" y="452438"/>
                  <a:pt x="2481262" y="1053703"/>
                  <a:pt x="2543175" y="165496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حر 29"/>
          <p:cNvSpPr/>
          <p:nvPr/>
        </p:nvSpPr>
        <p:spPr>
          <a:xfrm>
            <a:off x="957942" y="4525058"/>
            <a:ext cx="994683" cy="903285"/>
          </a:xfrm>
          <a:custGeom>
            <a:avLst/>
            <a:gdLst>
              <a:gd name="connsiteX0" fmla="*/ 0 w 1500187"/>
              <a:gd name="connsiteY0" fmla="*/ 1338262 h 1338262"/>
              <a:gd name="connsiteX1" fmla="*/ 1285875 w 1500187"/>
              <a:gd name="connsiteY1" fmla="*/ 195262 h 1338262"/>
              <a:gd name="connsiteX2" fmla="*/ 1285875 w 1500187"/>
              <a:gd name="connsiteY2" fmla="*/ 166687 h 1338262"/>
              <a:gd name="connsiteX3" fmla="*/ 1285875 w 1500187"/>
              <a:gd name="connsiteY3" fmla="*/ 180975 h 1338262"/>
              <a:gd name="connsiteX4" fmla="*/ 1285875 w 1500187"/>
              <a:gd name="connsiteY4" fmla="*/ 180975 h 133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0187" h="1338262">
                <a:moveTo>
                  <a:pt x="0" y="1338262"/>
                </a:moveTo>
                <a:lnTo>
                  <a:pt x="1285875" y="195262"/>
                </a:lnTo>
                <a:cubicBezTo>
                  <a:pt x="1500187" y="0"/>
                  <a:pt x="1285875" y="166687"/>
                  <a:pt x="1285875" y="166687"/>
                </a:cubicBezTo>
                <a:lnTo>
                  <a:pt x="1285875" y="180975"/>
                </a:lnTo>
                <a:lnTo>
                  <a:pt x="1285875" y="1809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حر 30"/>
          <p:cNvSpPr/>
          <p:nvPr/>
        </p:nvSpPr>
        <p:spPr>
          <a:xfrm>
            <a:off x="2100263" y="3810000"/>
            <a:ext cx="1300162" cy="1662113"/>
          </a:xfrm>
          <a:custGeom>
            <a:avLst/>
            <a:gdLst>
              <a:gd name="connsiteX0" fmla="*/ 0 w 1300162"/>
              <a:gd name="connsiteY0" fmla="*/ 476250 h 1662113"/>
              <a:gd name="connsiteX1" fmla="*/ 814387 w 1300162"/>
              <a:gd name="connsiteY1" fmla="*/ 176213 h 1662113"/>
              <a:gd name="connsiteX2" fmla="*/ 1071562 w 1300162"/>
              <a:gd name="connsiteY2" fmla="*/ 247650 h 1662113"/>
              <a:gd name="connsiteX3" fmla="*/ 1300162 w 1300162"/>
              <a:gd name="connsiteY3" fmla="*/ 1662113 h 166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162" h="1662113">
                <a:moveTo>
                  <a:pt x="0" y="476250"/>
                </a:moveTo>
                <a:cubicBezTo>
                  <a:pt x="317896" y="345281"/>
                  <a:pt x="635793" y="214313"/>
                  <a:pt x="814387" y="176213"/>
                </a:cubicBezTo>
                <a:cubicBezTo>
                  <a:pt x="992981" y="138113"/>
                  <a:pt x="990600" y="0"/>
                  <a:pt x="1071562" y="247650"/>
                </a:cubicBezTo>
                <a:cubicBezTo>
                  <a:pt x="1152524" y="495300"/>
                  <a:pt x="1226343" y="1078706"/>
                  <a:pt x="1300162" y="166211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حر 31"/>
          <p:cNvSpPr/>
          <p:nvPr/>
        </p:nvSpPr>
        <p:spPr>
          <a:xfrm>
            <a:off x="28575" y="4529138"/>
            <a:ext cx="1928813" cy="1397794"/>
          </a:xfrm>
          <a:custGeom>
            <a:avLst/>
            <a:gdLst>
              <a:gd name="connsiteX0" fmla="*/ 557213 w 1928813"/>
              <a:gd name="connsiteY0" fmla="*/ 0 h 1397794"/>
              <a:gd name="connsiteX1" fmla="*/ 228600 w 1928813"/>
              <a:gd name="connsiteY1" fmla="*/ 1200150 h 1397794"/>
              <a:gd name="connsiteX2" fmla="*/ 1928813 w 1928813"/>
              <a:gd name="connsiteY2" fmla="*/ 1185862 h 139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8813" h="1397794">
                <a:moveTo>
                  <a:pt x="557213" y="0"/>
                </a:moveTo>
                <a:cubicBezTo>
                  <a:pt x="278606" y="501253"/>
                  <a:pt x="0" y="1002506"/>
                  <a:pt x="228600" y="1200150"/>
                </a:cubicBezTo>
                <a:cubicBezTo>
                  <a:pt x="457200" y="1397794"/>
                  <a:pt x="1193006" y="1291828"/>
                  <a:pt x="1928813" y="11858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4" name="رابط مستقيم 33"/>
          <p:cNvCxnSpPr/>
          <p:nvPr/>
        </p:nvCxnSpPr>
        <p:spPr>
          <a:xfrm rot="5400000">
            <a:off x="1678761" y="4964917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flipV="1">
            <a:off x="2071670" y="4500570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5400000">
            <a:off x="357158" y="500063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مستطيل 32"/>
          <p:cNvSpPr/>
          <p:nvPr/>
        </p:nvSpPr>
        <p:spPr>
          <a:xfrm>
            <a:off x="1685608" y="239877"/>
            <a:ext cx="5372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مشكلة الخدمات   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proplem</a:t>
            </a:r>
            <a:r>
              <a:rPr lang="en-US" sz="2400" b="1" dirty="0" smtClean="0">
                <a:solidFill>
                  <a:srgbClr val="002060"/>
                </a:solidFill>
              </a:rPr>
              <a:t> of surface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1" y="869407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توجد ثلاث مساكن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H2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H3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يراد توصيل الماء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والكهرباء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والغاز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فهل يمكن توصيل الخدمات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4296229" y="4078293"/>
            <a:ext cx="4666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ثم حاولوا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اعادة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التوزيع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رابط مستقيم 44"/>
          <p:cNvCxnSpPr>
            <a:stCxn id="4" idx="3"/>
          </p:cNvCxnSpPr>
          <p:nvPr/>
        </p:nvCxnSpPr>
        <p:spPr>
          <a:xfrm>
            <a:off x="5072066" y="2214554"/>
            <a:ext cx="1147070" cy="909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203200" y="1857830"/>
            <a:ext cx="2714171" cy="10305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</a:rPr>
              <a:t>تقاطع واحد فقط</a:t>
            </a:r>
            <a:endParaRPr lang="ar-IQ" sz="2000" b="1" dirty="0">
              <a:solidFill>
                <a:srgbClr val="FF0000"/>
              </a:solidFill>
            </a:endParaRPr>
          </a:p>
        </p:txBody>
      </p:sp>
      <p:cxnSp>
        <p:nvCxnSpPr>
          <p:cNvPr id="52" name="رابط كسهم مستقيم 51"/>
          <p:cNvCxnSpPr>
            <a:endCxn id="27" idx="1"/>
          </p:cNvCxnSpPr>
          <p:nvPr/>
        </p:nvCxnSpPr>
        <p:spPr>
          <a:xfrm rot="16200000" flipH="1">
            <a:off x="1953978" y="3096994"/>
            <a:ext cx="1025646" cy="579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سهم لأعلى 45">
            <a:hlinkClick r:id="rId3" action="ppaction://hlinksldjump"/>
          </p:cNvPr>
          <p:cNvSpPr/>
          <p:nvPr/>
        </p:nvSpPr>
        <p:spPr>
          <a:xfrm>
            <a:off x="0" y="6128394"/>
            <a:ext cx="1932039" cy="729606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0" grpId="0" animBg="1"/>
      <p:bldP spid="39" grpId="0" animBg="1"/>
      <p:bldP spid="38" grpId="0" animBg="1"/>
      <p:bldP spid="37" grpId="0" animBg="1"/>
      <p:bldP spid="8" grpId="0" animBg="1"/>
      <p:bldP spid="7" grpId="0" animBg="1"/>
      <p:bldP spid="6" grpId="0" animBg="1"/>
      <p:bldP spid="5" grpId="0" animBg="1"/>
      <p:bldP spid="4" grpId="0" animBg="1"/>
      <p:bldP spid="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2818699" y="5362115"/>
            <a:ext cx="1357322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مستطيل 4"/>
          <p:cNvSpPr/>
          <p:nvPr/>
        </p:nvSpPr>
        <p:spPr>
          <a:xfrm>
            <a:off x="0" y="319314"/>
            <a:ext cx="8940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مبرهنة التصافح  </a:t>
            </a:r>
            <a:r>
              <a:rPr lang="en-US" sz="2400" b="1" dirty="0" smtClean="0">
                <a:solidFill>
                  <a:srgbClr val="002060"/>
                </a:solidFill>
              </a:rPr>
              <a:t>hand shaking theorem </a:t>
            </a:r>
            <a:endParaRPr lang="ar-IQ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5"/>
              <p:cNvSpPr/>
              <p:nvPr/>
            </p:nvSpPr>
            <p:spPr>
              <a:xfrm>
                <a:off x="0" y="927466"/>
                <a:ext cx="91440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IQ" sz="2000" b="1" dirty="0" smtClean="0"/>
                  <a:t>اذا كان </a:t>
                </a:r>
                <a:r>
                  <a:rPr lang="en-US" sz="2000" b="1" dirty="0" smtClean="0"/>
                  <a:t>G=(V,E) </a:t>
                </a:r>
                <a:r>
                  <a:rPr lang="ar-IQ" sz="2000" b="1" dirty="0" smtClean="0"/>
                  <a:t> بياناً عدد رؤوسه </a:t>
                </a:r>
                <a:r>
                  <a:rPr lang="en-US" sz="2000" b="1" dirty="0" smtClean="0"/>
                  <a:t>(n)</a:t>
                </a:r>
                <a:r>
                  <a:rPr lang="ar-IQ" sz="2000" b="1" dirty="0" smtClean="0"/>
                  <a:t> و عدد </a:t>
                </a:r>
                <a:r>
                  <a:rPr lang="ar-IQ" sz="2000" b="1" dirty="0" err="1" smtClean="0"/>
                  <a:t>حافاته</a:t>
                </a:r>
                <a:r>
                  <a:rPr lang="ar-IQ" sz="2000" b="1" dirty="0" smtClean="0"/>
                  <a:t> (</a:t>
                </a:r>
                <a:r>
                  <a:rPr lang="en-US" sz="2000" b="1" dirty="0" smtClean="0"/>
                  <a:t>m</a:t>
                </a:r>
                <a:r>
                  <a:rPr lang="ar-IQ" sz="2000" b="1" dirty="0" smtClean="0"/>
                  <a:t> ) فأن مجموع درجات جميع رؤوسه يساوي </a:t>
                </a:r>
                <a:r>
                  <a:rPr lang="en-US" sz="2000" b="1" dirty="0" smtClean="0"/>
                  <a:t>2m)</a:t>
                </a:r>
                <a:r>
                  <a:rPr lang="ar-IQ" sz="2000" b="1" dirty="0" smtClean="0"/>
                  <a:t>) اي ان </a:t>
                </a:r>
                <a:r>
                  <a:rPr lang="en-US" sz="2000" b="1" dirty="0" smtClean="0"/>
                  <a:t>d(V)=2m</a:t>
                </a:r>
                <a:r>
                  <a:rPr lang="ar-IQ" sz="2000" b="1" dirty="0" smtClean="0"/>
                  <a:t> </a:t>
                </a: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𝚺</m:t>
                    </m:r>
                  </m:oMath>
                </a14:m>
                <a:r>
                  <a:rPr lang="ar-IQ" sz="2000" b="1" dirty="0" smtClean="0"/>
                  <a:t/>
                </a:r>
                <a:br>
                  <a:rPr lang="ar-IQ" sz="2000" b="1" dirty="0" smtClean="0"/>
                </a:br>
                <a:endParaRPr lang="ar-IQ" sz="2000" b="1" dirty="0"/>
              </a:p>
            </p:txBody>
          </p:sp>
        </mc:Choice>
        <mc:Fallback xmlns=""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7466"/>
                <a:ext cx="9144000" cy="1015663"/>
              </a:xfrm>
              <a:prstGeom prst="rect">
                <a:avLst/>
              </a:prstGeom>
              <a:blipFill rotWithShape="1">
                <a:blip r:embed="rId3"/>
                <a:stretch>
                  <a:fillRect t="-2994" r="-6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مستطيل 6"/>
          <p:cNvSpPr/>
          <p:nvPr/>
        </p:nvSpPr>
        <p:spPr>
          <a:xfrm>
            <a:off x="261257" y="1712686"/>
            <a:ext cx="88827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 if G= ( V,E) be graph have (n) vertex and (m) edges then the sum of degree all vertices equal (2m)     </a:t>
            </a:r>
            <a:r>
              <a:rPr lang="en-US" sz="2000" b="1" dirty="0" err="1" smtClean="0"/>
              <a:t>i.e</a:t>
            </a:r>
            <a:r>
              <a:rPr lang="en-US" sz="2000" b="1" dirty="0" smtClean="0"/>
              <a:t>   d (v) = 2m</a:t>
            </a:r>
            <a:endParaRPr lang="ar-IQ" sz="2000" b="1" dirty="0"/>
          </a:p>
        </p:txBody>
      </p:sp>
      <p:sp>
        <p:nvSpPr>
          <p:cNvPr id="8" name="مستطيل 7"/>
          <p:cNvSpPr/>
          <p:nvPr/>
        </p:nvSpPr>
        <p:spPr>
          <a:xfrm>
            <a:off x="217714" y="2496234"/>
            <a:ext cx="8040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every edge incident exactly on two different or  equal </a:t>
            </a:r>
            <a:r>
              <a:rPr lang="en-US" sz="2000" b="1" dirty="0" err="1" smtClean="0"/>
              <a:t>vertecies</a:t>
            </a:r>
            <a:endParaRPr lang="ar-IQ" sz="2000" b="1" dirty="0"/>
          </a:p>
        </p:txBody>
      </p:sp>
      <p:sp>
        <p:nvSpPr>
          <p:cNvPr id="9" name="مستطيل 8"/>
          <p:cNvSpPr/>
          <p:nvPr/>
        </p:nvSpPr>
        <p:spPr>
          <a:xfrm>
            <a:off x="232229" y="3090093"/>
            <a:ext cx="8911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so every edge addition (2) to the sum of degree vertices so the sum of degree of vertices equal double the number of edges i-e (2m) </a:t>
            </a:r>
            <a:endParaRPr lang="ar-IQ" sz="2000" b="1" dirty="0"/>
          </a:p>
        </p:txBody>
      </p:sp>
      <p:sp>
        <p:nvSpPr>
          <p:cNvPr id="10" name="مستطيل 9"/>
          <p:cNvSpPr/>
          <p:nvPr/>
        </p:nvSpPr>
        <p:spPr>
          <a:xfrm>
            <a:off x="206478" y="3988751"/>
            <a:ext cx="89375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كل حافة تقع بالضبط على راسين مختلفين </a:t>
            </a:r>
            <a:r>
              <a:rPr lang="ar-IQ" sz="2000" b="1" dirty="0" err="1" smtClean="0"/>
              <a:t>ااو</a:t>
            </a:r>
            <a:r>
              <a:rPr lang="ar-IQ" sz="2000" b="1" dirty="0" smtClean="0"/>
              <a:t> متساويين </a:t>
            </a:r>
            <a:r>
              <a:rPr lang="ar-IQ" sz="2000" b="1" dirty="0" err="1" smtClean="0"/>
              <a:t>اذن</a:t>
            </a:r>
            <a:r>
              <a:rPr lang="ar-IQ" sz="2000" b="1" dirty="0" smtClean="0"/>
              <a:t> كل حافة تساهم في زيادة مقدارها </a:t>
            </a:r>
            <a:r>
              <a:rPr lang="en-US" sz="2000" b="1" dirty="0" smtClean="0"/>
              <a:t>(2) </a:t>
            </a:r>
            <a:r>
              <a:rPr lang="ar-IQ" sz="2000" b="1" dirty="0" err="1" smtClean="0"/>
              <a:t>الى</a:t>
            </a:r>
            <a:r>
              <a:rPr lang="ar-IQ" sz="2000" b="1" dirty="0" smtClean="0"/>
              <a:t> مجموع درجات الرؤوس وبذلك يكون مجموع درجات الرؤوس يساوي ضعف عدد الحافات </a:t>
            </a:r>
            <a:r>
              <a:rPr lang="ar-IQ" sz="2000" b="1" dirty="0" err="1" smtClean="0"/>
              <a:t>اي</a:t>
            </a:r>
            <a:r>
              <a:rPr lang="ar-IQ" sz="2000" b="1" dirty="0" smtClean="0"/>
              <a:t> </a:t>
            </a:r>
            <a:r>
              <a:rPr lang="en-US" sz="2000" b="1" dirty="0" smtClean="0"/>
              <a:t>2m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2699658" y="5283200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4129314" y="6190343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سهم إلى اليسار 12">
            <a:hlinkClick r:id="rId4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308140" y="4019006"/>
            <a:ext cx="1852569" cy="8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230777" y="309154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2800063" y="4023621"/>
            <a:ext cx="1863116" cy="5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1230777" y="4948937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1230777" y="3091549"/>
            <a:ext cx="2500330" cy="1857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39213" y="290305"/>
            <a:ext cx="8170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V(G) =[A,B,C,D]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3681" y="982995"/>
            <a:ext cx="8890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E(G)= [A,B],[B,C],[C,D],[D,A],[D,D],[B,B],[A,C]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132944" y="1711750"/>
            <a:ext cx="601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البيان ثم جد مجموع درجات البيان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4796853" y="2389894"/>
            <a:ext cx="4347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باستخدام الطريقة العادية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751882" y="2974511"/>
            <a:ext cx="4392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باستخدام مبرهنة التصافح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4572000" y="343053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الطريقة العادية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599064" y="2694273"/>
            <a:ext cx="69879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665793" y="278697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440822" y="5014921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69764" y="494164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02079" y="2474920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575890" y="4892249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2337735" y="3592520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3898022" y="1945149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1222945" y="544917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28210" y="388982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090993" y="50874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810936" y="371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829735" y="244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904190" y="4048707"/>
            <a:ext cx="1988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d(A)=0+3=3</a:t>
            </a:r>
            <a:endParaRPr lang="ar-IQ" sz="2400" b="1" dirty="0"/>
          </a:p>
        </p:txBody>
      </p:sp>
      <p:sp>
        <p:nvSpPr>
          <p:cNvPr id="33" name="مستطيل 32"/>
          <p:cNvSpPr/>
          <p:nvPr/>
        </p:nvSpPr>
        <p:spPr>
          <a:xfrm>
            <a:off x="7082972" y="4128535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d(B)=2+2=4 </a:t>
            </a:r>
            <a:endParaRPr lang="ar-IQ" sz="2400" b="1" dirty="0"/>
          </a:p>
        </p:txBody>
      </p:sp>
      <p:sp>
        <p:nvSpPr>
          <p:cNvPr id="34" name="مستطيل 33"/>
          <p:cNvSpPr/>
          <p:nvPr/>
        </p:nvSpPr>
        <p:spPr>
          <a:xfrm>
            <a:off x="4796973" y="4651751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 (C)=0+3=3 </a:t>
            </a:r>
            <a:endParaRPr lang="ar-IQ" sz="2400" b="1" dirty="0"/>
          </a:p>
        </p:txBody>
      </p:sp>
      <p:sp>
        <p:nvSpPr>
          <p:cNvPr id="35" name="مستطيل 34"/>
          <p:cNvSpPr/>
          <p:nvPr/>
        </p:nvSpPr>
        <p:spPr>
          <a:xfrm>
            <a:off x="6969409" y="4806492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/>
              <a:t>d(D)=2+2=4</a:t>
            </a:r>
            <a:r>
              <a:rPr lang="ar-IQ" sz="2400" b="1" dirty="0" smtClean="0"/>
              <a:t> </a:t>
            </a:r>
            <a:endParaRPr lang="ar-IQ" sz="2400" b="1" dirty="0"/>
          </a:p>
        </p:txBody>
      </p:sp>
      <p:sp>
        <p:nvSpPr>
          <p:cNvPr id="36" name="سهم إلى اليسار 3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لأعلى 37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5753</TotalTime>
  <Words>1033</Words>
  <Application>Microsoft Office PowerPoint</Application>
  <PresentationFormat>On-screen Show (4:3)</PresentationFormat>
  <Paragraphs>265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601</cp:revision>
  <dcterms:created xsi:type="dcterms:W3CDTF">2012-01-29T14:59:58Z</dcterms:created>
  <dcterms:modified xsi:type="dcterms:W3CDTF">2021-04-20T20:42:44Z</dcterms:modified>
</cp:coreProperties>
</file>