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2"/>
  </p:notesMasterIdLst>
  <p:sldIdLst>
    <p:sldId id="353" r:id="rId2"/>
    <p:sldId id="298" r:id="rId3"/>
    <p:sldId id="344" r:id="rId4"/>
    <p:sldId id="299" r:id="rId5"/>
    <p:sldId id="300" r:id="rId6"/>
    <p:sldId id="301" r:id="rId7"/>
    <p:sldId id="302" r:id="rId8"/>
    <p:sldId id="305" r:id="rId9"/>
    <p:sldId id="306" r:id="rId10"/>
    <p:sldId id="34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555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547" y="232012"/>
            <a:ext cx="86253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تعريف شبه </a:t>
            </a:r>
            <a:r>
              <a:rPr lang="ar-IQ" dirty="0" smtClean="0"/>
              <a:t>الدرجة</a:t>
            </a:r>
          </a:p>
          <a:p>
            <a:r>
              <a:rPr lang="ar-IQ" dirty="0" smtClean="0"/>
              <a:t>تشمل شبه الدرجه جزئين وهما شبه الدرجة الخارجية وشبه الدرجة الداخلية</a:t>
            </a:r>
          </a:p>
          <a:p>
            <a:r>
              <a:rPr lang="ar-IQ" dirty="0" smtClean="0"/>
              <a:t>شبه الدرجة الخارجيه:</a:t>
            </a:r>
            <a:r>
              <a:rPr lang="en-US" dirty="0" err="1" smtClean="0"/>
              <a:t>outerdemi</a:t>
            </a:r>
            <a:r>
              <a:rPr lang="en-US" dirty="0" smtClean="0"/>
              <a:t>-degree</a:t>
            </a:r>
            <a:endParaRPr lang="ar-IQ" dirty="0" smtClean="0"/>
          </a:p>
          <a:p>
            <a:r>
              <a:rPr lang="ar-IQ" dirty="0" smtClean="0"/>
              <a:t>اذا كان </a:t>
            </a:r>
            <a:r>
              <a:rPr lang="en-US" dirty="0" smtClean="0"/>
              <a:t>u</a:t>
            </a:r>
            <a:r>
              <a:rPr lang="ar-IQ" dirty="0" smtClean="0"/>
              <a:t>راسا في بيان موجهه فان</a:t>
            </a:r>
          </a:p>
          <a:p>
            <a:r>
              <a:rPr lang="ar-IQ" dirty="0" smtClean="0"/>
              <a:t>شبه الدرجة الخارجية = عدد اللفات الموجهه الواقعة على </a:t>
            </a:r>
            <a:r>
              <a:rPr lang="en-US" dirty="0" smtClean="0"/>
              <a:t>u</a:t>
            </a:r>
            <a:r>
              <a:rPr lang="ar-IQ" dirty="0" smtClean="0"/>
              <a:t>+عدد الحافات الموجهه الخارجة من </a:t>
            </a:r>
            <a:r>
              <a:rPr lang="en-US" dirty="0" smtClean="0"/>
              <a:t>u</a:t>
            </a:r>
            <a:r>
              <a:rPr lang="ar-IQ" dirty="0" smtClean="0"/>
              <a:t> ويرمز لها بالرمز </a:t>
            </a:r>
            <a:r>
              <a:rPr lang="en-US" dirty="0" smtClean="0"/>
              <a:t>d+(u)</a:t>
            </a:r>
          </a:p>
          <a:p>
            <a:r>
              <a:rPr lang="ar-IQ" dirty="0" smtClean="0"/>
              <a:t>شبه الدرجة الداخلية:</a:t>
            </a:r>
            <a:r>
              <a:rPr lang="en-US" dirty="0" err="1" smtClean="0"/>
              <a:t>innerdemi</a:t>
            </a:r>
            <a:r>
              <a:rPr lang="en-US" dirty="0" smtClean="0"/>
              <a:t>-degree</a:t>
            </a:r>
            <a:endParaRPr lang="ar-IQ" dirty="0" smtClean="0"/>
          </a:p>
          <a:p>
            <a:r>
              <a:rPr lang="ar-IQ" dirty="0" smtClean="0"/>
              <a:t>اذا كان </a:t>
            </a:r>
            <a:r>
              <a:rPr lang="en-US" dirty="0" smtClean="0"/>
              <a:t>u</a:t>
            </a:r>
            <a:r>
              <a:rPr lang="ar-IQ" dirty="0" smtClean="0"/>
              <a:t>راسا في البيان </a:t>
            </a:r>
            <a:r>
              <a:rPr lang="en-US" dirty="0" smtClean="0"/>
              <a:t>G</a:t>
            </a:r>
            <a:r>
              <a:rPr lang="ar-IQ" dirty="0" smtClean="0"/>
              <a:t> الموجههفان</a:t>
            </a:r>
          </a:p>
          <a:p>
            <a:r>
              <a:rPr lang="ar-IQ" dirty="0" smtClean="0"/>
              <a:t>شبه الدرجة الداخلية= عدد اللفات الموجهه الواقعه على </a:t>
            </a:r>
            <a:r>
              <a:rPr lang="en-US" dirty="0" smtClean="0"/>
              <a:t>u</a:t>
            </a:r>
            <a:r>
              <a:rPr lang="ar-IQ" dirty="0" smtClean="0"/>
              <a:t>+عدد الحافات الموجهه الداخله الى </a:t>
            </a:r>
            <a:r>
              <a:rPr lang="en-US" dirty="0" smtClean="0"/>
              <a:t>u</a:t>
            </a:r>
            <a:r>
              <a:rPr lang="ar-IQ" dirty="0" smtClean="0"/>
              <a:t> ويرمز لها بالرمز </a:t>
            </a:r>
            <a:r>
              <a:rPr lang="en-US" dirty="0" smtClean="0"/>
              <a:t>d-(u)</a:t>
            </a:r>
            <a:endParaRPr lang="ar-IQ" dirty="0" smtClean="0"/>
          </a:p>
          <a:p>
            <a:r>
              <a:rPr lang="ar-IQ" dirty="0" smtClean="0"/>
              <a:t>درجة </a:t>
            </a:r>
            <a:r>
              <a:rPr lang="en-US" dirty="0" smtClean="0"/>
              <a:t>u</a:t>
            </a:r>
            <a:r>
              <a:rPr lang="ar-IQ" dirty="0" smtClean="0"/>
              <a:t>هي </a:t>
            </a:r>
            <a:r>
              <a:rPr lang="en-US" dirty="0" smtClean="0"/>
              <a:t>d(u)=d</a:t>
            </a:r>
            <a:r>
              <a:rPr lang="en-US" smtClean="0"/>
              <a:t>+(u)+d</a:t>
            </a:r>
            <a:r>
              <a:rPr lang="en-US" dirty="0" smtClean="0"/>
              <a:t>-(u)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3633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رابط مستقيم 15"/>
          <p:cNvCxnSpPr/>
          <p:nvPr/>
        </p:nvCxnSpPr>
        <p:spPr>
          <a:xfrm rot="5400000">
            <a:off x="1773928" y="2066631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2416870" y="1423689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2416870" y="142368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>
            <a:off x="3760839" y="11503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720645" y="11602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99072" y="24728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294968" y="1616247"/>
            <a:ext cx="107663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3.G</a:t>
            </a:r>
            <a:r>
              <a:rPr lang="en-US" sz="2000" dirty="0" smtClean="0"/>
              <a:t>=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66" name="شكل بيضاوي 65"/>
          <p:cNvSpPr/>
          <p:nvPr/>
        </p:nvSpPr>
        <p:spPr>
          <a:xfrm>
            <a:off x="3441291" y="229091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1617406" y="19418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2797277" y="1676399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2984091" y="105205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71" name="رابط مستقيم 70"/>
          <p:cNvCxnSpPr/>
          <p:nvPr/>
        </p:nvCxnSpPr>
        <p:spPr>
          <a:xfrm rot="10800000" flipV="1">
            <a:off x="6223820" y="1342101"/>
            <a:ext cx="1740310" cy="10176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 rot="16200000" flipH="1">
            <a:off x="7484806" y="1821423"/>
            <a:ext cx="973395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 flipV="1">
            <a:off x="6268066" y="2330243"/>
            <a:ext cx="1710813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شكل بيضاوي 77"/>
          <p:cNvSpPr/>
          <p:nvPr/>
        </p:nvSpPr>
        <p:spPr>
          <a:xfrm>
            <a:off x="7851058" y="111104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9" name="شكل بيضاوي 78"/>
          <p:cNvSpPr/>
          <p:nvPr/>
        </p:nvSpPr>
        <p:spPr>
          <a:xfrm>
            <a:off x="7457768" y="23695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0" name="شكل بيضاوي 79"/>
          <p:cNvSpPr/>
          <p:nvPr/>
        </p:nvSpPr>
        <p:spPr>
          <a:xfrm>
            <a:off x="5456904" y="21680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6518789" y="14600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7801898" y="168131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6695769" y="23744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87" name="رابط مستقيم 86"/>
          <p:cNvCxnSpPr/>
          <p:nvPr/>
        </p:nvCxnSpPr>
        <p:spPr>
          <a:xfrm>
            <a:off x="4977581" y="1622321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4576917" y="177472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26" name="سهم لأعلى 2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9" grpId="0"/>
      <p:bldP spid="66" grpId="0"/>
      <p:bldP spid="67" grpId="0"/>
      <p:bldP spid="68" grpId="0"/>
      <p:bldP spid="69" grpId="0"/>
      <p:bldP spid="78" grpId="0"/>
      <p:bldP spid="79" grpId="0"/>
      <p:bldP spid="80" grpId="0"/>
      <p:bldP spid="82" grpId="0"/>
      <p:bldP spid="83" grpId="0"/>
      <p:bldP spid="84" grpId="0"/>
      <p:bldP spid="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12276308">
            <a:off x="4922868" y="1464459"/>
            <a:ext cx="571504" cy="1214446"/>
          </a:xfrm>
          <a:prstGeom prst="arc">
            <a:avLst>
              <a:gd name="adj1" fmla="val 16200000"/>
              <a:gd name="adj2" fmla="val 88001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قوس 9"/>
          <p:cNvSpPr/>
          <p:nvPr/>
        </p:nvSpPr>
        <p:spPr>
          <a:xfrm>
            <a:off x="3111909" y="2123769"/>
            <a:ext cx="1887793" cy="958646"/>
          </a:xfrm>
          <a:prstGeom prst="arc">
            <a:avLst>
              <a:gd name="adj1" fmla="val 10866114"/>
              <a:gd name="adj2" fmla="val 18317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قوس 10"/>
          <p:cNvSpPr/>
          <p:nvPr/>
        </p:nvSpPr>
        <p:spPr>
          <a:xfrm rot="10800000">
            <a:off x="3111909" y="2197508"/>
            <a:ext cx="1858296" cy="737421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2481412" y="2186437"/>
            <a:ext cx="571504" cy="6429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كسهم مستقيم 13"/>
          <p:cNvCxnSpPr>
            <a:stCxn id="12" idx="6"/>
          </p:cNvCxnSpPr>
          <p:nvPr/>
        </p:nvCxnSpPr>
        <p:spPr>
          <a:xfrm>
            <a:off x="3052916" y="2507908"/>
            <a:ext cx="1106129" cy="5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344053" y="4137376"/>
            <a:ext cx="959586" cy="3903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 flipV="1">
            <a:off x="2403046" y="4630994"/>
            <a:ext cx="900593" cy="3295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rot="10800000">
            <a:off x="5727922" y="1883633"/>
            <a:ext cx="776116" cy="18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4940710" y="1873047"/>
            <a:ext cx="1135626" cy="29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0800000">
            <a:off x="5713180" y="2252346"/>
            <a:ext cx="923595" cy="476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4955458" y="2654711"/>
            <a:ext cx="1622323" cy="442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بيضاوي 40"/>
          <p:cNvSpPr/>
          <p:nvPr/>
        </p:nvSpPr>
        <p:spPr>
          <a:xfrm>
            <a:off x="2551471" y="2772698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4557251" y="2713704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3834581" y="2551472"/>
            <a:ext cx="1135626" cy="147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6223819" y="2787446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6548284" y="1666567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4424516" y="1445342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0" name="رابط كسهم مستقيم 49"/>
          <p:cNvCxnSpPr/>
          <p:nvPr/>
        </p:nvCxnSpPr>
        <p:spPr>
          <a:xfrm rot="16200000" flipV="1">
            <a:off x="2485104" y="2647337"/>
            <a:ext cx="132736" cy="117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rot="10800000" flipV="1">
            <a:off x="3942736" y="2934930"/>
            <a:ext cx="245806" cy="4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كسهم مستقيم 54"/>
          <p:cNvCxnSpPr/>
          <p:nvPr/>
        </p:nvCxnSpPr>
        <p:spPr>
          <a:xfrm rot="10800000" flipV="1">
            <a:off x="3780507" y="2123769"/>
            <a:ext cx="186809" cy="4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>
            <a:off x="5014451" y="1887794"/>
            <a:ext cx="1091381" cy="5604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قوس 58"/>
          <p:cNvSpPr/>
          <p:nvPr/>
        </p:nvSpPr>
        <p:spPr>
          <a:xfrm rot="5652676">
            <a:off x="4618736" y="2023546"/>
            <a:ext cx="702937" cy="495412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1" name="رابط كسهم مستقيم 60"/>
          <p:cNvCxnSpPr/>
          <p:nvPr/>
        </p:nvCxnSpPr>
        <p:spPr>
          <a:xfrm rot="5400000">
            <a:off x="5110318" y="2283544"/>
            <a:ext cx="181897" cy="68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5400000" flipH="1" flipV="1">
            <a:off x="4763729" y="2094272"/>
            <a:ext cx="221229" cy="73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شكل بيضاوي 64"/>
          <p:cNvSpPr/>
          <p:nvPr/>
        </p:nvSpPr>
        <p:spPr>
          <a:xfrm>
            <a:off x="1681316" y="2050027"/>
            <a:ext cx="85540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4232785" y="181405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5029199" y="2305665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3652683" y="3018504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3554362" y="219751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3603522" y="1686232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5279923" y="2861188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869858" y="2109019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456903" y="1415846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8" name="مستطيل 77"/>
          <p:cNvSpPr/>
          <p:nvPr/>
        </p:nvSpPr>
        <p:spPr>
          <a:xfrm>
            <a:off x="1238864" y="398206"/>
            <a:ext cx="6946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مثال :- جد درجة كل رأس من رؤوس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78"/>
          <p:cNvSpPr/>
          <p:nvPr/>
        </p:nvSpPr>
        <p:spPr>
          <a:xfrm>
            <a:off x="179885" y="3967003"/>
            <a:ext cx="2058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=1+1=2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مستطيل 79"/>
          <p:cNvSpPr/>
          <p:nvPr/>
        </p:nvSpPr>
        <p:spPr>
          <a:xfrm>
            <a:off x="149317" y="4733921"/>
            <a:ext cx="2143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 1+2=3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مستطيل 97"/>
          <p:cNvSpPr/>
          <p:nvPr/>
        </p:nvSpPr>
        <p:spPr>
          <a:xfrm>
            <a:off x="764521" y="3613352"/>
            <a:ext cx="37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مستطيل 98"/>
          <p:cNvSpPr/>
          <p:nvPr/>
        </p:nvSpPr>
        <p:spPr>
          <a:xfrm>
            <a:off x="4683532" y="3996813"/>
            <a:ext cx="409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+</a:t>
            </a:r>
            <a:endParaRPr lang="ar-IQ" dirty="0"/>
          </a:p>
        </p:txBody>
      </p:sp>
      <p:sp>
        <p:nvSpPr>
          <p:cNvPr id="107" name="مستطيل 106"/>
          <p:cNvSpPr/>
          <p:nvPr/>
        </p:nvSpPr>
        <p:spPr>
          <a:xfrm>
            <a:off x="6359163" y="4394709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2+3=5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مستطيل 108"/>
          <p:cNvSpPr/>
          <p:nvPr/>
        </p:nvSpPr>
        <p:spPr>
          <a:xfrm>
            <a:off x="742335" y="4384874"/>
            <a:ext cx="437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0" name="مستطيل 109"/>
          <p:cNvSpPr/>
          <p:nvPr/>
        </p:nvSpPr>
        <p:spPr>
          <a:xfrm>
            <a:off x="5437239" y="3932593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9" name="مستطيل 118"/>
          <p:cNvSpPr/>
          <p:nvPr/>
        </p:nvSpPr>
        <p:spPr>
          <a:xfrm>
            <a:off x="3540845" y="4335716"/>
            <a:ext cx="2836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=d(v1)+d(v1)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رابط كسهم مستقيم 93"/>
          <p:cNvCxnSpPr/>
          <p:nvPr/>
        </p:nvCxnSpPr>
        <p:spPr>
          <a:xfrm flipV="1">
            <a:off x="5501148" y="2669459"/>
            <a:ext cx="294967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سهم إلى اليسار 48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سهم إلى اليمين 50">
            <a:hlinkClick r:id="" action="ppaction://noaction"/>
          </p:cNvPr>
          <p:cNvSpPr/>
          <p:nvPr/>
        </p:nvSpPr>
        <p:spPr>
          <a:xfrm>
            <a:off x="7392187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سهم لأعلى 52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770" decel="100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770" decel="100000"/>
                                        <p:tgtEl>
                                          <p:spTgt spid="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6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8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8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9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41" grpId="0"/>
      <p:bldP spid="42" grpId="0"/>
      <p:bldP spid="46" grpId="0"/>
      <p:bldP spid="47" grpId="0"/>
      <p:bldP spid="48" grpId="0"/>
      <p:bldP spid="59" grpId="0" animBg="1"/>
      <p:bldP spid="65" grpId="0"/>
      <p:bldP spid="67" grpId="0"/>
      <p:bldP spid="68" grpId="0"/>
      <p:bldP spid="69" grpId="0"/>
      <p:bldP spid="70" grpId="0"/>
      <p:bldP spid="71" grpId="0"/>
      <p:bldP spid="75" grpId="0"/>
      <p:bldP spid="76" grpId="0"/>
      <p:bldP spid="77" grpId="0"/>
      <p:bldP spid="78" grpId="0"/>
      <p:bldP spid="79" grpId="0"/>
      <p:bldP spid="80" grpId="0"/>
      <p:bldP spid="98" grpId="0"/>
      <p:bldP spid="99" grpId="0"/>
      <p:bldP spid="107" grpId="0"/>
      <p:bldP spid="109" grpId="0"/>
      <p:bldP spid="110" grpId="0"/>
      <p:bldP spid="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رابط مستقيم 19"/>
          <p:cNvCxnSpPr/>
          <p:nvPr/>
        </p:nvCxnSpPr>
        <p:spPr>
          <a:xfrm>
            <a:off x="2418736" y="722670"/>
            <a:ext cx="1077541" cy="2963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V="1">
            <a:off x="2459737" y="1017639"/>
            <a:ext cx="1050379" cy="32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2752400" y="2350534"/>
            <a:ext cx="1008439" cy="2894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V="1">
            <a:off x="2880527" y="2654710"/>
            <a:ext cx="895060" cy="3240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مستطيل 101"/>
          <p:cNvSpPr/>
          <p:nvPr/>
        </p:nvSpPr>
        <p:spPr>
          <a:xfrm>
            <a:off x="643115" y="22583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مستطيل 102"/>
          <p:cNvSpPr/>
          <p:nvPr/>
        </p:nvSpPr>
        <p:spPr>
          <a:xfrm>
            <a:off x="518715" y="1666568"/>
            <a:ext cx="351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مستطيل 107"/>
          <p:cNvSpPr/>
          <p:nvPr/>
        </p:nvSpPr>
        <p:spPr>
          <a:xfrm>
            <a:off x="398207" y="486386"/>
            <a:ext cx="3775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d(v2)=0+4=4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339213" y="2403987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2" name="مستطيل 111"/>
          <p:cNvSpPr/>
          <p:nvPr/>
        </p:nvSpPr>
        <p:spPr>
          <a:xfrm>
            <a:off x="609602" y="801018"/>
            <a:ext cx="45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-</a:t>
            </a:r>
            <a:endParaRPr lang="ar-IQ" sz="1600" b="1" dirty="0"/>
          </a:p>
        </p:txBody>
      </p:sp>
      <p:sp>
        <p:nvSpPr>
          <p:cNvPr id="62" name="مستطيل 61"/>
          <p:cNvSpPr/>
          <p:nvPr/>
        </p:nvSpPr>
        <p:spPr>
          <a:xfrm>
            <a:off x="466196" y="1120566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d(v2)=0+2=2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3607148" y="781354"/>
            <a:ext cx="2675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 = 4 +2=6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290046" y="2093959"/>
            <a:ext cx="2998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مستطيل 81"/>
          <p:cNvSpPr/>
          <p:nvPr/>
        </p:nvSpPr>
        <p:spPr>
          <a:xfrm>
            <a:off x="280220" y="2772386"/>
            <a:ext cx="2521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مستطيل 86"/>
          <p:cNvSpPr/>
          <p:nvPr/>
        </p:nvSpPr>
        <p:spPr>
          <a:xfrm>
            <a:off x="3918148" y="2477418"/>
            <a:ext cx="386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1+1 = 2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رابط مستقيم 65"/>
          <p:cNvCxnSpPr/>
          <p:nvPr/>
        </p:nvCxnSpPr>
        <p:spPr>
          <a:xfrm>
            <a:off x="2661608" y="4279171"/>
            <a:ext cx="966498" cy="425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flipV="1">
            <a:off x="2703549" y="4704736"/>
            <a:ext cx="924556" cy="4018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مستطيل 80"/>
          <p:cNvSpPr/>
          <p:nvPr/>
        </p:nvSpPr>
        <p:spPr>
          <a:xfrm>
            <a:off x="723004" y="381983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مستطيل 83"/>
          <p:cNvSpPr/>
          <p:nvPr/>
        </p:nvSpPr>
        <p:spPr>
          <a:xfrm>
            <a:off x="553588" y="4055805"/>
            <a:ext cx="21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=0+1=1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مستطيل 84"/>
          <p:cNvSpPr/>
          <p:nvPr/>
        </p:nvSpPr>
        <p:spPr>
          <a:xfrm>
            <a:off x="598477" y="4807974"/>
            <a:ext cx="3442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0+0=0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مستطيل 85"/>
          <p:cNvSpPr/>
          <p:nvPr/>
        </p:nvSpPr>
        <p:spPr>
          <a:xfrm>
            <a:off x="3711029" y="4409767"/>
            <a:ext cx="3028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1+0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مستطيل 87"/>
          <p:cNvSpPr/>
          <p:nvPr/>
        </p:nvSpPr>
        <p:spPr>
          <a:xfrm>
            <a:off x="653845" y="4399936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23" name="سهم إلى اليسار 22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4" action="ppaction://hlinksldjump"/>
          </p:cNvPr>
          <p:cNvSpPr/>
          <p:nvPr/>
        </p:nvSpPr>
        <p:spPr>
          <a:xfrm>
            <a:off x="739218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لأعلى 26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11" grpId="0"/>
      <p:bldP spid="112" grpId="0"/>
      <p:bldP spid="62" grpId="0"/>
      <p:bldP spid="73" grpId="0"/>
      <p:bldP spid="74" grpId="0"/>
      <p:bldP spid="82" grpId="0"/>
      <p:bldP spid="87" grpId="0"/>
      <p:bldP spid="81" grpId="0"/>
      <p:bldP spid="84" grpId="0"/>
      <p:bldP spid="85" grpId="0"/>
      <p:bldP spid="86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>
            <a:off x="2799875" y="850791"/>
            <a:ext cx="665997" cy="3143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2654709" y="1209368"/>
            <a:ext cx="825910" cy="36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V="1">
            <a:off x="5706247" y="4896465"/>
            <a:ext cx="1240243" cy="1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 flipV="1">
            <a:off x="6656605" y="5412658"/>
            <a:ext cx="216146" cy="198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1372037" y="4765587"/>
            <a:ext cx="16430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5400000" flipH="1" flipV="1">
            <a:off x="2014982" y="506839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مستطيل 17"/>
          <p:cNvSpPr/>
          <p:nvPr/>
        </p:nvSpPr>
        <p:spPr>
          <a:xfrm>
            <a:off x="418203" y="329070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80220" y="801018"/>
            <a:ext cx="406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</a:t>
            </a:r>
            <a:endParaRPr lang="ar-IQ" sz="2400" b="1" dirty="0"/>
          </a:p>
        </p:txBody>
      </p:sp>
      <p:sp>
        <p:nvSpPr>
          <p:cNvPr id="39" name="مستطيل 38"/>
          <p:cNvSpPr/>
          <p:nvPr/>
        </p:nvSpPr>
        <p:spPr>
          <a:xfrm>
            <a:off x="335575" y="560128"/>
            <a:ext cx="2909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+ 1 = 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0045" y="1253302"/>
            <a:ext cx="2364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+3 =3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3561616" y="928837"/>
            <a:ext cx="2396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=1+3=4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5737122" y="2049714"/>
            <a:ext cx="30275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ملاحظات</a:t>
            </a:r>
            <a:r>
              <a:rPr lang="ar-IQ" sz="2400" dirty="0" smtClean="0"/>
              <a:t> 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51" name="مستطيل 50"/>
          <p:cNvSpPr/>
          <p:nvPr/>
        </p:nvSpPr>
        <p:spPr>
          <a:xfrm>
            <a:off x="1607574" y="2672367"/>
            <a:ext cx="7344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لا توجد نظريات للبيانات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والبيانات الغير موجهه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693175" y="3280274"/>
            <a:ext cx="8244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يمكن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نطبق جميع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التعاريف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والمبرهنات على البيانات الغير موجهه وذلك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بابدال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كل حافة غير موجهة بحافتين موجهتين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7787148" y="466049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034115" y="4739148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03006" y="468507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3028336" y="4591664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981155" y="5279612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حافة غير موجهه</a:t>
            </a:r>
            <a:endParaRPr lang="ar-IQ" sz="2000" b="1" dirty="0"/>
          </a:p>
        </p:txBody>
      </p:sp>
      <p:cxnSp>
        <p:nvCxnSpPr>
          <p:cNvPr id="61" name="رابط مستقيم 60"/>
          <p:cNvCxnSpPr/>
          <p:nvPr/>
        </p:nvCxnSpPr>
        <p:spPr>
          <a:xfrm>
            <a:off x="6725265" y="4896466"/>
            <a:ext cx="1017638" cy="294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قوس 30"/>
          <p:cNvSpPr/>
          <p:nvPr/>
        </p:nvSpPr>
        <p:spPr>
          <a:xfrm rot="10465791">
            <a:off x="5728778" y="4167106"/>
            <a:ext cx="2049641" cy="123985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333193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لأعلى 24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39" grpId="0"/>
      <p:bldP spid="40" grpId="0"/>
      <p:bldP spid="48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428728" y="1643050"/>
            <a:ext cx="1285884" cy="12144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4357686" y="1357298"/>
            <a:ext cx="1785950" cy="15716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>
            <a:off x="3000364" y="192880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V="1">
            <a:off x="5117691" y="1558453"/>
            <a:ext cx="282068" cy="19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5715007" y="220671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0800000">
            <a:off x="5086814" y="27736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rot="16200000" flipV="1">
            <a:off x="4554126" y="2253375"/>
            <a:ext cx="240720" cy="1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4" idx="6"/>
          </p:cNvCxnSpPr>
          <p:nvPr/>
        </p:nvCxnSpPr>
        <p:spPr>
          <a:xfrm rot="5400000" flipH="1" flipV="1">
            <a:off x="5965041" y="225027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rot="10800000">
            <a:off x="5429256" y="1357298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4286248" y="1857364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4929190" y="2857496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ثلث متساوي الساقين 26"/>
          <p:cNvSpPr/>
          <p:nvPr/>
        </p:nvSpPr>
        <p:spPr>
          <a:xfrm>
            <a:off x="1571604" y="4143380"/>
            <a:ext cx="1285884" cy="121444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مثلث متساوي الساقين 27"/>
          <p:cNvSpPr/>
          <p:nvPr/>
        </p:nvSpPr>
        <p:spPr>
          <a:xfrm>
            <a:off x="5357818" y="4071942"/>
            <a:ext cx="1214446" cy="1428760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0" name="رابط كسهم مستقيم 29"/>
          <p:cNvCxnSpPr>
            <a:endCxn id="27" idx="5"/>
          </p:cNvCxnSpPr>
          <p:nvPr/>
        </p:nvCxnSpPr>
        <p:spPr>
          <a:xfrm rot="16200000" flipH="1">
            <a:off x="2357422" y="4572007"/>
            <a:ext cx="250033" cy="107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>
            <a:endCxn id="27" idx="3"/>
          </p:cNvCxnSpPr>
          <p:nvPr/>
        </p:nvCxnSpPr>
        <p:spPr>
          <a:xfrm rot="10800000">
            <a:off x="2214546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 rot="5400000" flipH="1" flipV="1">
            <a:off x="1714480" y="464344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3143240" y="500063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2300749" y="371619"/>
            <a:ext cx="6666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اللفة في البيانات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والغير موجهه تبقى على حالها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91380" y="1165124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978309" y="289560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54825" y="1204451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374490" y="2861187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119715" y="124378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574889" y="1224116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42038" y="260063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4109883" y="276778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1032387" y="3277051"/>
            <a:ext cx="7890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العكس يتحول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موجهه فنقوم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بأهمال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الاتجاه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 rot="10800000">
            <a:off x="4660491" y="1563330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rot="10800000">
            <a:off x="4665406" y="2762865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16200000" flipV="1">
            <a:off x="5255343" y="2128685"/>
            <a:ext cx="1233947" cy="24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4084118" y="2152074"/>
            <a:ext cx="1175405" cy="46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1887794" y="3716594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766619" y="3716594"/>
            <a:ext cx="693175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091380" y="541265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778477" y="558963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2536722" y="5368412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6341806" y="5530645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4" name="سهم لأعلى 4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" name="سهم إلى اليمين 51">
            <a:hlinkClick r:id="rId3" action="ppaction://hlinksldjump"/>
          </p:cNvPr>
          <p:cNvSpPr/>
          <p:nvPr/>
        </p:nvSpPr>
        <p:spPr>
          <a:xfrm>
            <a:off x="737743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7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9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1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4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7" grpId="0" animBg="1"/>
      <p:bldP spid="28" grpId="0" animBg="1"/>
      <p:bldP spid="21" grpId="0"/>
      <p:bldP spid="23" grpId="0"/>
      <p:bldP spid="25" grpId="0"/>
      <p:bldP spid="29" grpId="0"/>
      <p:bldP spid="31" grpId="0"/>
      <p:bldP spid="33" grpId="0"/>
      <p:bldP spid="35" grpId="0"/>
      <p:bldP spid="37" grpId="0"/>
      <p:bldP spid="38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21086252">
            <a:off x="3468643" y="4527452"/>
            <a:ext cx="2079902" cy="1381633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كسهم مستقيم 7"/>
          <p:cNvCxnSpPr/>
          <p:nvPr/>
        </p:nvCxnSpPr>
        <p:spPr>
          <a:xfrm rot="10800000" flipV="1">
            <a:off x="5722375" y="4218037"/>
            <a:ext cx="1150379" cy="309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 flipV="1">
            <a:off x="4409770" y="4527755"/>
            <a:ext cx="176981" cy="14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3377381" y="333138"/>
            <a:ext cx="5294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المتناظر   </a:t>
            </a:r>
            <a:r>
              <a:rPr lang="en-US" sz="2400" b="1" dirty="0" smtClean="0">
                <a:solidFill>
                  <a:srgbClr val="002060"/>
                </a:solidFill>
              </a:rPr>
              <a:t>  symmetric graph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1241774"/>
            <a:ext cx="8273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انه متناظر اذا كان كل رأس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الموجهه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يساوي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80219" y="2454362"/>
            <a:ext cx="88637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gisa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symmetric if fore each  u, v  the number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diract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u to v =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dircect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edge for                                                       g   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symm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iff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 e    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e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قوس 11"/>
          <p:cNvSpPr/>
          <p:nvPr/>
        </p:nvSpPr>
        <p:spPr>
          <a:xfrm rot="10480418">
            <a:off x="3540353" y="3983408"/>
            <a:ext cx="2019046" cy="1796612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كسهم مستقيم 12"/>
          <p:cNvCxnSpPr/>
          <p:nvPr/>
        </p:nvCxnSpPr>
        <p:spPr>
          <a:xfrm>
            <a:off x="4424516" y="5781367"/>
            <a:ext cx="189749" cy="9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شكل بيضاوي 14"/>
          <p:cNvSpPr/>
          <p:nvPr/>
        </p:nvSpPr>
        <p:spPr>
          <a:xfrm>
            <a:off x="5515898" y="5058697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شكل بيضاوي 15"/>
          <p:cNvSpPr/>
          <p:nvPr/>
        </p:nvSpPr>
        <p:spPr>
          <a:xfrm>
            <a:off x="3529781" y="5019368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شكل بيضاوي 16"/>
          <p:cNvSpPr/>
          <p:nvPr/>
        </p:nvSpPr>
        <p:spPr>
          <a:xfrm>
            <a:off x="5648633" y="4866967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2630129" y="4812890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844249" y="3863766"/>
            <a:ext cx="1931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ar-IQ" sz="2400" b="1" dirty="0" smtClean="0"/>
              <a:t>بيان متناظر </a:t>
            </a:r>
            <a:endParaRPr lang="ar-IQ" sz="2400" b="1" dirty="0"/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4682403" y="2184368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2443170" y="218367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5840361" y="2256504"/>
            <a:ext cx="884904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مستطيل 5"/>
          <p:cNvSpPr/>
          <p:nvPr/>
        </p:nvSpPr>
        <p:spPr>
          <a:xfrm>
            <a:off x="3805084" y="353650"/>
            <a:ext cx="50809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الغير متناظر </a:t>
            </a:r>
            <a:r>
              <a:rPr lang="en-US" sz="2400" b="1" dirty="0" smtClean="0">
                <a:solidFill>
                  <a:srgbClr val="002060"/>
                </a:solidFill>
              </a:rPr>
              <a:t>non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5974" y="985288"/>
            <a:ext cx="8613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الموجهه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غير متناظر اذا كانت عدد الحافات الموجهه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لايساوي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1563330" y="1917290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7344697" y="1966451"/>
            <a:ext cx="786580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980040" y="2000864"/>
            <a:ext cx="860322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539613" y="1946786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3097160" y="2197509"/>
            <a:ext cx="69317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6376218" y="2276168"/>
            <a:ext cx="997976" cy="98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ستطيل 26"/>
          <p:cNvSpPr/>
          <p:nvPr/>
        </p:nvSpPr>
        <p:spPr>
          <a:xfrm>
            <a:off x="4456584" y="1975971"/>
            <a:ext cx="616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=</a:t>
            </a:r>
            <a:endParaRPr lang="ar-IQ" b="1" dirty="0"/>
          </a:p>
        </p:txBody>
      </p:sp>
      <p:sp>
        <p:nvSpPr>
          <p:cNvPr id="28" name="مستطيل 27"/>
          <p:cNvSpPr/>
          <p:nvPr/>
        </p:nvSpPr>
        <p:spPr>
          <a:xfrm>
            <a:off x="3486112" y="2669147"/>
            <a:ext cx="259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/>
              <a:t>بيان غير متناظر</a:t>
            </a:r>
            <a:endParaRPr lang="ar-IQ" sz="2400" b="1" dirty="0"/>
          </a:p>
        </p:txBody>
      </p:sp>
      <p:sp>
        <p:nvSpPr>
          <p:cNvPr id="29" name="مستطيل 28"/>
          <p:cNvSpPr/>
          <p:nvPr/>
        </p:nvSpPr>
        <p:spPr>
          <a:xfrm>
            <a:off x="4171800" y="3377069"/>
            <a:ext cx="4618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</a:t>
            </a:r>
            <a:r>
              <a:rPr lang="ar-IQ" sz="2400" b="1" dirty="0" smtClean="0">
                <a:solidFill>
                  <a:srgbClr val="002060"/>
                </a:solidFill>
              </a:rPr>
              <a:t> تناظري </a:t>
            </a:r>
            <a:r>
              <a:rPr lang="en-US" sz="2400" b="1" dirty="0" err="1" smtClean="0">
                <a:solidFill>
                  <a:srgbClr val="002060"/>
                </a:solidFill>
              </a:rPr>
              <a:t>anty</a:t>
            </a:r>
            <a:r>
              <a:rPr lang="en-US" sz="2400" b="1" dirty="0" smtClean="0">
                <a:solidFill>
                  <a:srgbClr val="002060"/>
                </a:solidFill>
              </a:rPr>
              <a:t>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34181" y="3920217"/>
            <a:ext cx="8155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لا تناظري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لكل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+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=1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5619136" y="4822410"/>
            <a:ext cx="3138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/>
              <a:t> :- </a:t>
            </a:r>
            <a:endParaRPr lang="ar-IQ" sz="2400" b="1" dirty="0"/>
          </a:p>
        </p:txBody>
      </p:sp>
      <p:sp>
        <p:nvSpPr>
          <p:cNvPr id="41" name="مستطيل 40"/>
          <p:cNvSpPr/>
          <p:nvPr/>
        </p:nvSpPr>
        <p:spPr>
          <a:xfrm>
            <a:off x="825910" y="5347590"/>
            <a:ext cx="7964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لا تناظري هو بيان غير متناظر والعكس غير صحيح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سهم إلى اليسار 1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إلى اليمين 1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سهم لأعلى 21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27" grpId="0"/>
      <p:bldP spid="28" grpId="0"/>
      <p:bldP spid="29" grpId="0"/>
      <p:bldP spid="30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350774" y="30364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متمم البيان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complement of </a:t>
            </a:r>
            <a:b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</a:b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0723" y="1277713"/>
            <a:ext cx="8568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اذا كان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بيانانا ( موجهاً او غير موجهه ) خالي من اللفات وعدد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متمم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والذي يرمز له بـ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G\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رؤوس البيان بحيث يتكون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الرؤوس وكل حافة غير موجودة في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[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يقصد بها جميع الرؤوس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452" y="3200766"/>
            <a:ext cx="8480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= (V,E) graph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and have not any loop with n vertices then complete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graph  G  where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asigne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by G\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the number of vertices which is contain of n  vertices and each edge not exist in G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1467440" y="16554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755629" y="208642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632637" y="1802979"/>
            <a:ext cx="1214446" cy="9286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5872632" y="3683406"/>
            <a:ext cx="1714512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6015508" y="3683406"/>
            <a:ext cx="178595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مستطيل 14"/>
          <p:cNvSpPr/>
          <p:nvPr/>
        </p:nvSpPr>
        <p:spPr>
          <a:xfrm>
            <a:off x="235974" y="2299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b="1" dirty="0" smtClean="0"/>
              <a:t>Ex: find G of G</a:t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284082" y="1253302"/>
            <a:ext cx="1043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1.G = </a:t>
            </a:r>
            <a:endParaRPr lang="ar-IQ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766915" y="159282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111910" y="23892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6331973" y="13617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7910052" y="963561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644580" y="239415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759974" y="122903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16825" y="189271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8008374" y="1578077"/>
            <a:ext cx="132735" cy="14748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ستطيل 37"/>
          <p:cNvSpPr/>
          <p:nvPr/>
        </p:nvSpPr>
        <p:spPr>
          <a:xfrm>
            <a:off x="324465" y="3244334"/>
            <a:ext cx="7964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2.G= </a:t>
            </a:r>
            <a:endParaRPr lang="ar-IQ" sz="2000" b="1" dirty="0"/>
          </a:p>
        </p:txBody>
      </p:sp>
      <p:sp>
        <p:nvSpPr>
          <p:cNvPr id="39" name="شكل بيضاوي 38"/>
          <p:cNvSpPr/>
          <p:nvPr/>
        </p:nvSpPr>
        <p:spPr>
          <a:xfrm>
            <a:off x="6572865" y="231058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>
            <a:off x="1710813" y="3687097"/>
            <a:ext cx="1725561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2861980" y="4218040"/>
            <a:ext cx="1134832" cy="450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H="1">
            <a:off x="1142999" y="4240162"/>
            <a:ext cx="117004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>
            <a:off x="1730477" y="4812892"/>
            <a:ext cx="1710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1037303" y="47686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01960" y="47145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3392129" y="3406878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170038" y="3367549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1042220" y="40656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133598" y="328397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406877" y="410005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2285999" y="48374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392994" y="335771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5422490" y="462607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7329947" y="46162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7688826" y="3574027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6612193" y="4635911"/>
            <a:ext cx="79149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730179" y="357402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234813" y="14650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570838" y="532908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88" name="رابط مستقيم 87"/>
          <p:cNvCxnSpPr/>
          <p:nvPr/>
        </p:nvCxnSpPr>
        <p:spPr>
          <a:xfrm>
            <a:off x="4805516" y="224667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رابط مستقيم 88"/>
          <p:cNvCxnSpPr/>
          <p:nvPr/>
        </p:nvCxnSpPr>
        <p:spPr>
          <a:xfrm>
            <a:off x="1433051" y="186812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شكل بيضاوي 89"/>
          <p:cNvSpPr/>
          <p:nvPr/>
        </p:nvSpPr>
        <p:spPr>
          <a:xfrm>
            <a:off x="4483510" y="235974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4272116" y="4080388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599039" y="398698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سهم إلى اليسار 4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" name="سهم إلى اليمين 46">
            <a:hlinkClick r:id="rId3" action="ppaction://hlinksldjump"/>
          </p:cNvPr>
          <p:cNvSpPr/>
          <p:nvPr/>
        </p:nvSpPr>
        <p:spPr>
          <a:xfrm>
            <a:off x="725945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سهم لأعلى 47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9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1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7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9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7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9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1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3" grpId="0"/>
      <p:bldP spid="24" grpId="0"/>
      <p:bldP spid="26" grpId="0"/>
      <p:bldP spid="28" grpId="0"/>
      <p:bldP spid="30" grpId="0"/>
      <p:bldP spid="31" grpId="0"/>
      <p:bldP spid="32" grpId="0" animBg="1"/>
      <p:bldP spid="3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78" grpId="0"/>
      <p:bldP spid="90" grpId="0"/>
      <p:bldP spid="9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5742</TotalTime>
  <Words>636</Words>
  <Application>Microsoft Office PowerPoint</Application>
  <PresentationFormat>On-screen Show (4:3)</PresentationFormat>
  <Paragraphs>165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601</cp:revision>
  <dcterms:created xsi:type="dcterms:W3CDTF">2012-01-29T14:59:58Z</dcterms:created>
  <dcterms:modified xsi:type="dcterms:W3CDTF">2021-04-20T20:53:57Z</dcterms:modified>
</cp:coreProperties>
</file>