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7"/>
  </p:notesMasterIdLst>
  <p:sldIdLst>
    <p:sldId id="354" r:id="rId2"/>
    <p:sldId id="355" r:id="rId3"/>
    <p:sldId id="356" r:id="rId4"/>
    <p:sldId id="357" r:id="rId5"/>
    <p:sldId id="358"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88" autoAdjust="0"/>
    <p:restoredTop sz="89427" autoAdjust="0"/>
  </p:normalViewPr>
  <p:slideViewPr>
    <p:cSldViewPr snapToGrid="0">
      <p:cViewPr varScale="1">
        <p:scale>
          <a:sx n="66" d="100"/>
          <a:sy n="66" d="100"/>
        </p:scale>
        <p:origin x="1452"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1776" y="-102"/>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C208CD9-667C-4650-A385-BE241E6254CF}" type="datetimeFigureOut">
              <a:rPr lang="ar-IQ" smtClean="0"/>
              <a:pPr/>
              <a:t>02/09/1445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EFC014-4A38-4605-BD37-231A372C6D05}" type="slidenum">
              <a:rPr lang="ar-IQ" smtClean="0"/>
              <a:pPr/>
              <a:t>‹#›</a:t>
            </a:fld>
            <a:endParaRPr lang="ar-IQ"/>
          </a:p>
        </p:txBody>
      </p:sp>
    </p:spTree>
    <p:extLst>
      <p:ext uri="{BB962C8B-B14F-4D97-AF65-F5344CB8AC3E}">
        <p14:creationId xmlns:p14="http://schemas.microsoft.com/office/powerpoint/2010/main" val="31708122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1</a:t>
            </a:fld>
            <a:endParaRPr lang="ar-IQ"/>
          </a:p>
        </p:txBody>
      </p:sp>
    </p:spTree>
    <p:extLst>
      <p:ext uri="{BB962C8B-B14F-4D97-AF65-F5344CB8AC3E}">
        <p14:creationId xmlns:p14="http://schemas.microsoft.com/office/powerpoint/2010/main" val="2771804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2</a:t>
            </a:fld>
            <a:endParaRPr lang="ar-IQ"/>
          </a:p>
        </p:txBody>
      </p:sp>
    </p:spTree>
    <p:extLst>
      <p:ext uri="{BB962C8B-B14F-4D97-AF65-F5344CB8AC3E}">
        <p14:creationId xmlns:p14="http://schemas.microsoft.com/office/powerpoint/2010/main" val="130160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3</a:t>
            </a:fld>
            <a:endParaRPr lang="ar-IQ"/>
          </a:p>
        </p:txBody>
      </p:sp>
    </p:spTree>
    <p:extLst>
      <p:ext uri="{BB962C8B-B14F-4D97-AF65-F5344CB8AC3E}">
        <p14:creationId xmlns:p14="http://schemas.microsoft.com/office/powerpoint/2010/main" val="527792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4</a:t>
            </a:fld>
            <a:endParaRPr lang="ar-IQ"/>
          </a:p>
        </p:txBody>
      </p:sp>
    </p:spTree>
    <p:extLst>
      <p:ext uri="{BB962C8B-B14F-4D97-AF65-F5344CB8AC3E}">
        <p14:creationId xmlns:p14="http://schemas.microsoft.com/office/powerpoint/2010/main" val="281281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5</a:t>
            </a:fld>
            <a:endParaRPr lang="ar-IQ"/>
          </a:p>
        </p:txBody>
      </p:sp>
    </p:spTree>
    <p:extLst>
      <p:ext uri="{BB962C8B-B14F-4D97-AF65-F5344CB8AC3E}">
        <p14:creationId xmlns:p14="http://schemas.microsoft.com/office/powerpoint/2010/main" val="102512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516698DE-C24B-4DAF-B7B7-379E3C124836}"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516698DE-C24B-4DAF-B7B7-379E3C124836}"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013E0EF9-4901-4DB5-837C-4005D94679DD}" type="datetimeFigureOut">
              <a:rPr lang="ar-IQ" smtClean="0"/>
              <a:pPr/>
              <a:t>02/09/1445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13E0EF9-4901-4DB5-837C-4005D94679DD}" type="datetimeFigureOut">
              <a:rPr lang="ar-IQ" smtClean="0"/>
              <a:pPr/>
              <a:t>02/09/1445</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16698DE-C24B-4DAF-B7B7-379E3C124836}"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18615" y="313899"/>
                <a:ext cx="8325134" cy="4911344"/>
              </a:xfrm>
              <a:prstGeom prst="rect">
                <a:avLst/>
              </a:prstGeom>
            </p:spPr>
            <p:txBody>
              <a:bodyPr wrap="square">
                <a:spAutoFit/>
              </a:bodyPr>
              <a:lstStyle/>
              <a:p>
                <a:r>
                  <a:rPr lang="ar-IQ" dirty="0" smtClean="0"/>
                  <a:t>تمثيل  البيانات  بمصفوفة :ان تمثيل  البيا نات بمصفوفة تفيدنا في تصور البيانات ولكنه لايعطينا معلومات كافيه وهناك عدة انواع من المصفوفات</a:t>
                </a:r>
              </a:p>
              <a:p>
                <a:r>
                  <a:rPr lang="ar-IQ" dirty="0" smtClean="0"/>
                  <a:t>1- مصفوفة الحافات </a:t>
                </a:r>
                <a:r>
                  <a:rPr lang="en-US" dirty="0" smtClean="0"/>
                  <a:t>EDGE MATRIX</a:t>
                </a:r>
                <a:endParaRPr lang="ar-IQ" dirty="0" smtClean="0"/>
              </a:p>
              <a:p>
                <a:r>
                  <a:rPr lang="ar-IQ" dirty="0" smtClean="0"/>
                  <a:t>يمكن ان نقرن المصفوفة مع البيان باكثر من طريقة حيث يمكننا تمثيل عائلة الحافات للبيان بمصفوفة عدد صفوفها يساوي عدد الحافات في البيان وكل صف فيه عددان يشيران الى نهاية الحافة الممثلة بذلك فمثلا الصف ( </a:t>
                </a:r>
                <a:r>
                  <a:rPr lang="en-US" dirty="0" smtClean="0"/>
                  <a:t>6</a:t>
                </a:r>
                <a:r>
                  <a:rPr lang="ar-IQ" dirty="0" smtClean="0"/>
                  <a:t>)و(</a:t>
                </a:r>
                <a:r>
                  <a:rPr lang="en-US" dirty="0" smtClean="0"/>
                  <a:t>3</a:t>
                </a:r>
                <a:r>
                  <a:rPr lang="ar-IQ" dirty="0" smtClean="0"/>
                  <a:t>) يمثل الحافة(</a:t>
                </a:r>
                <a:r>
                  <a:rPr lang="en-US" dirty="0" smtClean="0"/>
                  <a:t>V3,V6</a:t>
                </a:r>
                <a:r>
                  <a:rPr lang="ar-IQ" dirty="0" smtClean="0"/>
                  <a:t>)</a:t>
                </a:r>
              </a:p>
              <a:p>
                <a:r>
                  <a:rPr lang="ar-IQ" dirty="0" smtClean="0"/>
                  <a:t>مثال</a:t>
                </a:r>
              </a:p>
              <a:p>
                <a:r>
                  <a:rPr lang="en-US" dirty="0" smtClean="0"/>
                  <a:t>G=(V,E)       V ={V1,…,V6}</a:t>
                </a:r>
                <a:endParaRPr lang="ar-IQ" dirty="0" smtClean="0"/>
              </a:p>
              <a:p>
                <a:r>
                  <a:rPr lang="en-US" dirty="0" smtClean="0"/>
                  <a:t>E={(V2,V2),(V2,V4),(V1,V2),(V1,V3),(V3,V4),(V4,V5),(V1,V3)}</a:t>
                </a:r>
                <a:endParaRPr lang="ar-IQ" dirty="0" smtClean="0"/>
              </a:p>
              <a:p>
                <a:r>
                  <a:rPr lang="ar-IQ" dirty="0" smtClean="0"/>
                  <a:t>مثل البيان بمصفوفة الحافات</a:t>
                </a:r>
              </a:p>
              <a:p>
                <a:r>
                  <a:rPr lang="ar-IQ" dirty="0" smtClean="0"/>
                  <a:t>                                                                    </a:t>
                </a:r>
                <a:r>
                  <a:rPr lang="en-US" dirty="0" smtClean="0"/>
                  <a:t>e1</a:t>
                </a:r>
                <a:endParaRPr lang="ar-IQ" dirty="0"/>
              </a:p>
              <a:p>
                <a:pPr/>
                <a14:m>
                  <m:oMathPara xmlns:m="http://schemas.openxmlformats.org/officeDocument/2006/math">
                    <m:oMathParaPr>
                      <m:jc m:val="centerGroup"/>
                    </m:oMathParaPr>
                    <m:oMath xmlns:m="http://schemas.openxmlformats.org/officeDocument/2006/math">
                      <m:r>
                        <a:rPr lang="ar-IQ" b="0" i="1" smtClean="0">
                          <a:latin typeface="Cambria Math"/>
                        </a:rPr>
                        <m:t> </m:t>
                      </m:r>
                      <m:m>
                        <m:mPr>
                          <m:mcs>
                            <m:mc>
                              <m:mcPr>
                                <m:count m:val="2"/>
                                <m:mcJc m:val="center"/>
                              </m:mcPr>
                            </m:mc>
                          </m:mcs>
                          <m:ctrlPr>
                            <a:rPr lang="ar-IQ" i="1" smtClean="0">
                              <a:latin typeface="Cambria Math" panose="02040503050406030204" pitchFamily="18" charset="0"/>
                            </a:rPr>
                          </m:ctrlPr>
                        </m:mPr>
                        <m:mr>
                          <m:e>
                            <m:r>
                              <m:rPr>
                                <m:brk m:alnAt="7"/>
                              </m:rPr>
                              <a:rPr lang="ar-IQ" b="0" i="1" smtClean="0">
                                <a:latin typeface="Cambria Math"/>
                              </a:rPr>
                              <m:t>2</m:t>
                            </m:r>
                          </m:e>
                          <m:e>
                            <m:r>
                              <a:rPr lang="ar-IQ" b="0" i="1" smtClean="0">
                                <a:latin typeface="Cambria Math"/>
                              </a:rPr>
                              <m:t>2</m:t>
                            </m:r>
                          </m:e>
                        </m:mr>
                        <m:mr>
                          <m:e>
                            <m:r>
                              <a:rPr lang="ar-IQ" b="0" i="1" smtClean="0">
                                <a:latin typeface="Cambria Math"/>
                              </a:rPr>
                              <m:t>2</m:t>
                            </m:r>
                          </m:e>
                          <m:e>
                            <m:r>
                              <a:rPr lang="ar-IQ" b="0" i="1" smtClean="0">
                                <a:latin typeface="Cambria Math"/>
                              </a:rPr>
                              <m:t>4</m:t>
                            </m:r>
                          </m:e>
                        </m:mr>
                        <m:mr>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1</m:t>
                                </m:r>
                              </m:e>
                              <m:e>
                                <m:r>
                                  <a:rPr lang="ar-IQ" b="0" i="1" smtClean="0">
                                    <a:latin typeface="Cambria Math"/>
                                  </a:rPr>
                                  <m:t>3</m:t>
                                </m:r>
                              </m:e>
                              <m:e>
                                <m:r>
                                  <a:rPr lang="ar-IQ" b="0" i="1" smtClean="0">
                                    <a:latin typeface="Cambria Math"/>
                                  </a:rPr>
                                  <m:t>4</m:t>
                                </m:r>
                              </m:e>
                              <m:e>
                                <m:r>
                                  <a:rPr lang="ar-IQ" b="0" i="1" smtClean="0">
                                    <a:latin typeface="Cambria Math"/>
                                  </a:rPr>
                                  <m:t>1</m:t>
                                </m:r>
                              </m:e>
                            </m:eqArr>
                          </m:e>
                          <m:e>
                            <m:eqArr>
                              <m:eqArrPr>
                                <m:ctrlPr>
                                  <a:rPr lang="ar-IQ" b="0" i="1" smtClean="0">
                                    <a:latin typeface="Cambria Math" panose="02040503050406030204" pitchFamily="18" charset="0"/>
                                  </a:rPr>
                                </m:ctrlPr>
                              </m:eqArrPr>
                              <m:e>
                                <m:r>
                                  <a:rPr lang="ar-IQ" b="0" i="1" smtClean="0">
                                    <a:latin typeface="Cambria Math"/>
                                  </a:rPr>
                                  <m:t>2</m:t>
                                </m:r>
                              </m:e>
                              <m:e>
                                <m:r>
                                  <a:rPr lang="ar-IQ" b="0" i="1" smtClean="0">
                                    <a:latin typeface="Cambria Math"/>
                                  </a:rPr>
                                  <m:t>3</m:t>
                                </m:r>
                              </m:e>
                              <m:e>
                                <m:r>
                                  <a:rPr lang="ar-IQ" b="0" i="1" smtClean="0">
                                    <a:latin typeface="Cambria Math"/>
                                  </a:rPr>
                                  <m:t>4</m:t>
                                </m:r>
                              </m:e>
                              <m:e>
                                <m:r>
                                  <a:rPr lang="ar-IQ" b="0" i="1" smtClean="0">
                                    <a:latin typeface="Cambria Math"/>
                                  </a:rPr>
                                  <m:t>5</m:t>
                                </m:r>
                              </m:e>
                              <m:e>
                                <m:r>
                                  <a:rPr lang="ar-IQ" b="0" i="1" smtClean="0">
                                    <a:latin typeface="Cambria Math"/>
                                  </a:rPr>
                                  <m:t>3</m:t>
                                </m:r>
                              </m:e>
                            </m:eqArr>
                          </m:e>
                        </m:mr>
                      </m:m>
                    </m:oMath>
                  </m:oMathPara>
                </a14:m>
                <a:endParaRPr lang="ar-IQ" dirty="0"/>
              </a:p>
            </p:txBody>
          </p:sp>
        </mc:Choice>
        <mc:Fallback xmlns="">
          <p:sp>
            <p:nvSpPr>
              <p:cNvPr id="2" name="Rectangle 1"/>
              <p:cNvSpPr>
                <a:spLocks noRot="1" noChangeAspect="1" noMove="1" noResize="1" noEditPoints="1" noAdjustHandles="1" noChangeArrowheads="1" noChangeShapeType="1" noTextEdit="1"/>
              </p:cNvSpPr>
              <p:nvPr/>
            </p:nvSpPr>
            <p:spPr>
              <a:xfrm>
                <a:off x="518615" y="313899"/>
                <a:ext cx="8325134" cy="4911344"/>
              </a:xfrm>
              <a:prstGeom prst="rect">
                <a:avLst/>
              </a:prstGeom>
              <a:blipFill rotWithShape="1">
                <a:blip r:embed="rId3"/>
                <a:stretch>
                  <a:fillRect t="-620" r="-659"/>
                </a:stretch>
              </a:blipFill>
            </p:spPr>
            <p:txBody>
              <a:bodyPr/>
              <a:lstStyle/>
              <a:p>
                <a:r>
                  <a:rPr lang="ar-IQ">
                    <a:noFill/>
                  </a:rPr>
                  <a:t> </a:t>
                </a:r>
              </a:p>
            </p:txBody>
          </p:sp>
        </mc:Fallback>
      </mc:AlternateContent>
      <p:sp>
        <p:nvSpPr>
          <p:cNvPr id="4" name="Double Bracket 3"/>
          <p:cNvSpPr/>
          <p:nvPr/>
        </p:nvSpPr>
        <p:spPr>
          <a:xfrm flipH="1">
            <a:off x="4148919" y="3546568"/>
            <a:ext cx="928049" cy="1678675"/>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Tree>
    <p:extLst>
      <p:ext uri="{BB962C8B-B14F-4D97-AF65-F5344CB8AC3E}">
        <p14:creationId xmlns:p14="http://schemas.microsoft.com/office/powerpoint/2010/main" val="3692266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2" y="1052561"/>
            <a:ext cx="8175009" cy="5355312"/>
          </a:xfrm>
          <a:prstGeom prst="rect">
            <a:avLst/>
          </a:prstGeom>
        </p:spPr>
        <p:txBody>
          <a:bodyPr wrap="square">
            <a:spAutoFit/>
          </a:bodyPr>
          <a:lstStyle/>
          <a:p>
            <a:r>
              <a:rPr lang="ar-IQ" dirty="0"/>
              <a:t>2- مصفوفة </a:t>
            </a:r>
            <a:r>
              <a:rPr lang="ar-IQ" dirty="0" smtClean="0"/>
              <a:t>الوقوع:</a:t>
            </a:r>
            <a:r>
              <a:rPr lang="en-US" dirty="0" smtClean="0"/>
              <a:t>    </a:t>
            </a:r>
            <a:r>
              <a:rPr lang="ar-IQ" dirty="0" smtClean="0"/>
              <a:t> </a:t>
            </a:r>
            <a:r>
              <a:rPr lang="en-US" dirty="0" smtClean="0"/>
              <a:t>INCIDENCE MATRIX </a:t>
            </a:r>
          </a:p>
          <a:p>
            <a:r>
              <a:rPr lang="ar-IQ" dirty="0" smtClean="0"/>
              <a:t>يمكن ان يمثل البيان </a:t>
            </a:r>
            <a:r>
              <a:rPr lang="en-US" dirty="0" smtClean="0"/>
              <a:t>G</a:t>
            </a:r>
            <a:r>
              <a:rPr lang="ar-IQ" dirty="0" smtClean="0"/>
              <a:t>الذي يحوي </a:t>
            </a:r>
            <a:r>
              <a:rPr lang="en-US" dirty="0" smtClean="0"/>
              <a:t>n </a:t>
            </a:r>
            <a:r>
              <a:rPr lang="ar-IQ" dirty="0" smtClean="0"/>
              <a:t> من الرؤوس و </a:t>
            </a:r>
            <a:r>
              <a:rPr lang="en-US" dirty="0" smtClean="0"/>
              <a:t>  </a:t>
            </a:r>
            <a:r>
              <a:rPr lang="ar-IQ" dirty="0" smtClean="0"/>
              <a:t>من الحافات</a:t>
            </a:r>
            <a:r>
              <a:rPr lang="en-US" dirty="0" smtClean="0"/>
              <a:t>  m  </a:t>
            </a:r>
            <a:r>
              <a:rPr lang="ar-IQ" dirty="0" smtClean="0"/>
              <a:t> </a:t>
            </a:r>
          </a:p>
          <a:p>
            <a:r>
              <a:rPr lang="ar-IQ" dirty="0" smtClean="0"/>
              <a:t>بمصفوفة ذات </a:t>
            </a:r>
            <a:r>
              <a:rPr lang="en-US" dirty="0" smtClean="0"/>
              <a:t>n</a:t>
            </a:r>
            <a:r>
              <a:rPr lang="ar-IQ" dirty="0" smtClean="0"/>
              <a:t> من الصفوف و</a:t>
            </a:r>
            <a:r>
              <a:rPr lang="en-US" dirty="0" smtClean="0"/>
              <a:t>m</a:t>
            </a:r>
            <a:r>
              <a:rPr lang="ar-IQ" dirty="0" smtClean="0"/>
              <a:t> من الاعمدة كل صف فيها يناظر راس من البيان وكل عمود فيها يناظر حافة في البيان ويرمز له بالرمز</a:t>
            </a:r>
          </a:p>
          <a:p>
            <a:r>
              <a:rPr lang="en-US" dirty="0" smtClean="0"/>
              <a:t>M=(</a:t>
            </a:r>
            <a:r>
              <a:rPr lang="en-US" dirty="0" err="1" smtClean="0"/>
              <a:t>mij</a:t>
            </a:r>
            <a:r>
              <a:rPr lang="en-US" dirty="0" smtClean="0"/>
              <a:t>)=     </a:t>
            </a:r>
            <a:r>
              <a:rPr lang="ar-IQ" dirty="0" smtClean="0"/>
              <a:t> =   1  اذا كان الراس يقع على الحافة</a:t>
            </a:r>
            <a:r>
              <a:rPr lang="en-US" dirty="0" smtClean="0"/>
              <a:t>   </a:t>
            </a:r>
          </a:p>
          <a:p>
            <a:r>
              <a:rPr lang="en-US" dirty="0" smtClean="0"/>
              <a:t>       0                        </a:t>
            </a:r>
            <a:r>
              <a:rPr lang="ar-IQ" dirty="0" smtClean="0"/>
              <a:t>اذا لم يقع الراس على الحافة</a:t>
            </a:r>
            <a:endParaRPr lang="en-US" dirty="0" smtClean="0"/>
          </a:p>
          <a:p>
            <a:r>
              <a:rPr lang="en-US" dirty="0"/>
              <a:t> </a:t>
            </a:r>
            <a:r>
              <a:rPr lang="en-US" dirty="0" smtClean="0"/>
              <a:t>     </a:t>
            </a:r>
            <a:r>
              <a:rPr lang="ar-IQ" dirty="0" smtClean="0"/>
              <a:t> </a:t>
            </a:r>
            <a:r>
              <a:rPr lang="en-US" dirty="0" smtClean="0"/>
              <a:t> </a:t>
            </a:r>
          </a:p>
          <a:p>
            <a:r>
              <a:rPr lang="en-US" dirty="0" smtClean="0"/>
              <a:t>  </a:t>
            </a:r>
            <a:r>
              <a:rPr lang="ar-IQ" dirty="0" smtClean="0"/>
              <a:t>            </a:t>
            </a:r>
            <a:r>
              <a:rPr lang="en-US" dirty="0" smtClean="0"/>
              <a:t>V2</a:t>
            </a:r>
            <a:r>
              <a:rPr lang="ar-IQ" dirty="0" smtClean="0"/>
              <a:t>                             </a:t>
            </a:r>
            <a:r>
              <a:rPr lang="en-US" dirty="0" smtClean="0"/>
              <a:t>e1</a:t>
            </a:r>
            <a:endParaRPr lang="en-US" dirty="0"/>
          </a:p>
          <a:p>
            <a:r>
              <a:rPr lang="en-US" dirty="0" smtClean="0"/>
              <a:t>   </a:t>
            </a:r>
            <a:r>
              <a:rPr lang="ar-IQ" dirty="0" smtClean="0"/>
              <a:t>                                                                      </a:t>
            </a:r>
            <a:r>
              <a:rPr lang="en-US" dirty="0" smtClean="0"/>
              <a:t>V1V1</a:t>
            </a:r>
          </a:p>
          <a:p>
            <a:r>
              <a:rPr lang="en-US" dirty="0" smtClean="0"/>
              <a:t>   </a:t>
            </a:r>
            <a:r>
              <a:rPr lang="ar-IQ" dirty="0" smtClean="0"/>
              <a:t>                                                                                 </a:t>
            </a:r>
            <a:r>
              <a:rPr lang="en-US" dirty="0" smtClean="0"/>
              <a:t>e3</a:t>
            </a:r>
            <a:endParaRPr lang="en-US" dirty="0"/>
          </a:p>
          <a:p>
            <a:endParaRPr lang="en-US" dirty="0" smtClean="0"/>
          </a:p>
          <a:p>
            <a:r>
              <a:rPr lang="en-US" dirty="0" smtClean="0"/>
              <a:t>  </a:t>
            </a:r>
            <a:r>
              <a:rPr lang="ar-IQ" dirty="0" smtClean="0"/>
              <a:t>                                                                          </a:t>
            </a:r>
            <a:r>
              <a:rPr lang="en-US" dirty="0" smtClean="0"/>
              <a:t>e2</a:t>
            </a:r>
            <a:endParaRPr lang="en-US" dirty="0"/>
          </a:p>
          <a:p>
            <a:r>
              <a:rPr lang="en-US" dirty="0" smtClean="0"/>
              <a:t>    </a:t>
            </a:r>
            <a:r>
              <a:rPr lang="ar-IQ" dirty="0" smtClean="0"/>
              <a:t>           </a:t>
            </a:r>
            <a:r>
              <a:rPr lang="en-US" dirty="0" smtClean="0"/>
              <a:t>e4</a:t>
            </a:r>
          </a:p>
          <a:p>
            <a:endParaRPr lang="en-US" dirty="0"/>
          </a:p>
          <a:p>
            <a:endParaRPr lang="en-US" dirty="0" smtClean="0"/>
          </a:p>
          <a:p>
            <a:endParaRPr lang="en-US" dirty="0"/>
          </a:p>
          <a:p>
            <a:r>
              <a:rPr lang="en-US" dirty="0" smtClean="0"/>
              <a:t>   </a:t>
            </a:r>
            <a:r>
              <a:rPr lang="ar-IQ" dirty="0" smtClean="0"/>
              <a:t>              </a:t>
            </a:r>
            <a:r>
              <a:rPr lang="en-US" dirty="0" smtClean="0"/>
              <a:t>V V4</a:t>
            </a:r>
            <a:r>
              <a:rPr lang="ar-IQ" dirty="0" smtClean="0"/>
              <a:t>  </a:t>
            </a:r>
            <a:r>
              <a:rPr lang="en-US" dirty="0" smtClean="0"/>
              <a:t>VV</a:t>
            </a:r>
            <a:r>
              <a:rPr lang="ar-IQ" dirty="0" smtClean="0"/>
              <a:t>                                                             </a:t>
            </a:r>
            <a:r>
              <a:rPr lang="en-US" dirty="0" smtClean="0"/>
              <a:t>V3</a:t>
            </a:r>
          </a:p>
          <a:p>
            <a:r>
              <a:rPr lang="en-US" dirty="0" smtClean="0"/>
              <a:t>   </a:t>
            </a:r>
            <a:r>
              <a:rPr lang="ar-IQ" dirty="0" smtClean="0"/>
              <a:t>                                   </a:t>
            </a:r>
            <a:r>
              <a:rPr lang="en-US" dirty="0" smtClean="0"/>
              <a:t>e5</a:t>
            </a:r>
            <a:endParaRPr lang="en-US" dirty="0"/>
          </a:p>
          <a:p>
            <a:endParaRPr lang="en-US" dirty="0"/>
          </a:p>
        </p:txBody>
      </p:sp>
      <p:sp>
        <p:nvSpPr>
          <p:cNvPr id="3" name="Rectangle 2"/>
          <p:cNvSpPr/>
          <p:nvPr/>
        </p:nvSpPr>
        <p:spPr>
          <a:xfrm>
            <a:off x="3302759" y="3315519"/>
            <a:ext cx="3944203" cy="239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Arc 4"/>
          <p:cNvSpPr/>
          <p:nvPr/>
        </p:nvSpPr>
        <p:spPr>
          <a:xfrm flipH="1">
            <a:off x="-791570" y="3528196"/>
            <a:ext cx="341194" cy="2879677"/>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6" name="Flowchart: Sequential Access Storage 5"/>
          <p:cNvSpPr/>
          <p:nvPr/>
        </p:nvSpPr>
        <p:spPr>
          <a:xfrm flipV="1">
            <a:off x="2634018" y="3467875"/>
            <a:ext cx="627797" cy="484244"/>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0" name="Arc 9"/>
          <p:cNvSpPr/>
          <p:nvPr/>
        </p:nvSpPr>
        <p:spPr>
          <a:xfrm>
            <a:off x="7206018" y="3319645"/>
            <a:ext cx="313898" cy="2398767"/>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Tree>
    <p:extLst>
      <p:ext uri="{BB962C8B-B14F-4D97-AF65-F5344CB8AC3E}">
        <p14:creationId xmlns:p14="http://schemas.microsoft.com/office/powerpoint/2010/main" val="383442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511188" y="3084394"/>
                <a:ext cx="2579427" cy="107625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m>
                        <m:mPr>
                          <m:mcs>
                            <m:mc>
                              <m:mcPr>
                                <m:count m:val="2"/>
                                <m:mcJc m:val="center"/>
                              </m:mcPr>
                            </m:mc>
                          </m:mcs>
                          <m:ctrlPr>
                            <a:rPr lang="ar-IQ" i="1" smtClean="0">
                              <a:latin typeface="Cambria Math" panose="02040503050406030204" pitchFamily="18" charset="0"/>
                            </a:rPr>
                          </m:ctrlPr>
                        </m:mPr>
                        <m:mr>
                          <m:e>
                            <m:r>
                              <m:rPr>
                                <m:brk m:alnAt="7"/>
                              </m:rPr>
                              <a:rPr lang="ar-IQ" b="0" i="1" smtClean="0">
                                <a:latin typeface="Cambria Math"/>
                              </a:rPr>
                              <m:t>1</m:t>
                            </m:r>
                          </m:e>
                          <m:e>
                            <m:r>
                              <a:rPr lang="ar-IQ" b="0" i="1" smtClean="0">
                                <a:latin typeface="Cambria Math"/>
                              </a:rPr>
                              <m:t>1</m:t>
                            </m:r>
                          </m:e>
                        </m:mr>
                        <m:mr>
                          <m:e>
                            <m:r>
                              <a:rPr lang="ar-IQ" b="0" i="1" smtClean="0">
                                <a:latin typeface="Cambria Math"/>
                              </a:rPr>
                              <m:t>1</m:t>
                            </m:r>
                          </m:e>
                          <m:e>
                            <m:r>
                              <a:rPr lang="ar-IQ" b="0" i="1" smtClean="0">
                                <a:latin typeface="Cambria Math"/>
                              </a:rPr>
                              <m:t>0</m:t>
                            </m:r>
                          </m:e>
                        </m:mr>
                        <m:mr>
                          <m:e>
                            <m:eqArr>
                              <m:eqArrPr>
                                <m:ctrlPr>
                                  <a:rPr lang="ar-IQ" b="0" i="1" smtClean="0">
                                    <a:latin typeface="Cambria Math" panose="02040503050406030204" pitchFamily="18" charset="0"/>
                                  </a:rPr>
                                </m:ctrlPr>
                              </m:eqArrPr>
                              <m:e>
                                <m:r>
                                  <a:rPr lang="ar-IQ" b="0" i="1" smtClean="0">
                                    <a:latin typeface="Cambria Math"/>
                                  </a:rPr>
                                  <m:t>0</m:t>
                                </m:r>
                              </m:e>
                              <m:e>
                                <m:r>
                                  <a:rPr lang="ar-IQ" b="0" i="1" smtClean="0">
                                    <a:latin typeface="Cambria Math"/>
                                  </a:rPr>
                                  <m:t>0</m:t>
                                </m:r>
                              </m:e>
                            </m:eqArr>
                          </m:e>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0</m:t>
                                </m:r>
                              </m:e>
                            </m:eqArr>
                          </m:e>
                        </m:mr>
                      </m:m>
                      <m:m>
                        <m:mPr>
                          <m:mcs>
                            <m:mc>
                              <m:mcPr>
                                <m:count m:val="3"/>
                                <m:mcJc m:val="center"/>
                              </m:mcPr>
                            </m:mc>
                          </m:mcs>
                          <m:ctrlPr>
                            <a:rPr lang="ar-IQ" i="1" smtClean="0">
                              <a:latin typeface="Cambria Math" panose="02040503050406030204" pitchFamily="18" charset="0"/>
                            </a:rPr>
                          </m:ctrlPr>
                        </m:mPr>
                        <m:mr>
                          <m:e>
                            <m:r>
                              <m:rPr>
                                <m:brk m:alnAt="7"/>
                              </m:rPr>
                              <a:rPr lang="ar-IQ" b="0" i="1" smtClean="0">
                                <a:latin typeface="Cambria Math"/>
                              </a:rPr>
                              <m:t>1</m:t>
                            </m:r>
                          </m:e>
                          <m:e>
                            <m:r>
                              <a:rPr lang="ar-IQ" b="0" i="1" smtClean="0">
                                <a:latin typeface="Cambria Math"/>
                              </a:rPr>
                              <m:t>0</m:t>
                            </m:r>
                          </m:e>
                          <m:e>
                            <m:r>
                              <a:rPr lang="ar-IQ" b="0" i="1" smtClean="0">
                                <a:latin typeface="Cambria Math"/>
                              </a:rPr>
                              <m:t>0</m:t>
                            </m:r>
                          </m:e>
                        </m:mr>
                        <m:mr>
                          <m:e>
                            <m:r>
                              <a:rPr lang="ar-IQ" b="0" i="1" smtClean="0">
                                <a:latin typeface="Cambria Math"/>
                              </a:rPr>
                              <m:t>0</m:t>
                            </m:r>
                          </m:e>
                          <m:e>
                            <m:r>
                              <a:rPr lang="ar-IQ" b="0" i="1" smtClean="0">
                                <a:latin typeface="Cambria Math"/>
                              </a:rPr>
                              <m:t>1</m:t>
                            </m:r>
                          </m:e>
                          <m:e>
                            <m:r>
                              <a:rPr lang="ar-IQ" b="0" i="1" smtClean="0">
                                <a:latin typeface="Cambria Math"/>
                              </a:rPr>
                              <m:t>0</m:t>
                            </m:r>
                          </m:e>
                        </m:mr>
                        <m:mr>
                          <m:e>
                            <m:eqArr>
                              <m:eqArrPr>
                                <m:ctrlPr>
                                  <a:rPr lang="ar-IQ" b="0" i="1" smtClean="0">
                                    <a:latin typeface="Cambria Math" panose="02040503050406030204" pitchFamily="18" charset="0"/>
                                  </a:rPr>
                                </m:ctrlPr>
                              </m:eqArrPr>
                              <m:e>
                                <m:r>
                                  <a:rPr lang="ar-IQ" b="0" i="1" smtClean="0">
                                    <a:latin typeface="Cambria Math"/>
                                  </a:rPr>
                                  <m:t>0</m:t>
                                </m:r>
                              </m:e>
                              <m:e>
                                <m:r>
                                  <a:rPr lang="ar-IQ" b="0" i="1" smtClean="0">
                                    <a:latin typeface="Cambria Math"/>
                                  </a:rPr>
                                  <m:t>0</m:t>
                                </m:r>
                              </m:e>
                            </m:eqArr>
                          </m:e>
                          <m:e>
                            <m:eqArr>
                              <m:eqArrPr>
                                <m:ctrlPr>
                                  <a:rPr lang="ar-IQ" b="0" i="1" smtClean="0">
                                    <a:latin typeface="Cambria Math" panose="02040503050406030204" pitchFamily="18" charset="0"/>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1</m:t>
                                </m:r>
                              </m:e>
                            </m:eqArr>
                          </m:e>
                        </m:mr>
                      </m:m>
                    </m:oMath>
                  </m:oMathPara>
                </a14:m>
                <a:endParaRPr lang="ar-IQ" dirty="0"/>
              </a:p>
            </p:txBody>
          </p:sp>
        </mc:Choice>
        <mc:Fallback xmlns="">
          <p:sp>
            <p:nvSpPr>
              <p:cNvPr id="2" name="TextBox 1"/>
              <p:cNvSpPr txBox="1">
                <a:spLocks noRot="1" noChangeAspect="1" noMove="1" noResize="1" noEditPoints="1" noAdjustHandles="1" noChangeArrowheads="1" noChangeShapeType="1" noTextEdit="1"/>
              </p:cNvSpPr>
              <p:nvPr/>
            </p:nvSpPr>
            <p:spPr>
              <a:xfrm>
                <a:off x="2511188" y="3084394"/>
                <a:ext cx="2579427" cy="1076257"/>
              </a:xfrm>
              <a:prstGeom prst="rect">
                <a:avLst/>
              </a:prstGeom>
              <a:blipFill rotWithShape="1">
                <a:blip r:embed="rId3"/>
                <a:stretch>
                  <a:fillRect/>
                </a:stretch>
              </a:blipFill>
            </p:spPr>
            <p:txBody>
              <a:bodyPr/>
              <a:lstStyle/>
              <a:p>
                <a:r>
                  <a:rPr lang="ar-IQ">
                    <a:noFill/>
                  </a:rPr>
                  <a:t> </a:t>
                </a:r>
              </a:p>
            </p:txBody>
          </p:sp>
        </mc:Fallback>
      </mc:AlternateContent>
      <p:sp>
        <p:nvSpPr>
          <p:cNvPr id="3" name="Rectangle 2"/>
          <p:cNvSpPr/>
          <p:nvPr/>
        </p:nvSpPr>
        <p:spPr>
          <a:xfrm>
            <a:off x="464024" y="109182"/>
            <a:ext cx="7642746" cy="6463308"/>
          </a:xfrm>
          <a:prstGeom prst="rect">
            <a:avLst/>
          </a:prstGeom>
        </p:spPr>
        <p:txBody>
          <a:bodyPr wrap="square">
            <a:spAutoFit/>
          </a:bodyPr>
          <a:lstStyle/>
          <a:p>
            <a:r>
              <a:rPr lang="ar-IQ" dirty="0"/>
              <a:t>شكل المصفوفة للرسم </a:t>
            </a:r>
            <a:r>
              <a:rPr lang="ar-IQ" dirty="0" smtClean="0"/>
              <a:t>السابق</a:t>
            </a:r>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r>
              <a:rPr lang="ar-IQ" dirty="0" smtClean="0"/>
              <a:t>                                                </a:t>
            </a:r>
            <a:r>
              <a:rPr lang="en-US" dirty="0" smtClean="0"/>
              <a:t>e1 e2 e3 e4   e5 </a:t>
            </a:r>
            <a:r>
              <a:rPr lang="ar-IQ" dirty="0" smtClean="0"/>
              <a:t>                </a:t>
            </a:r>
            <a:r>
              <a:rPr lang="en-US" dirty="0" smtClean="0"/>
              <a:t> </a:t>
            </a:r>
            <a:endParaRPr lang="ar-IQ" dirty="0" smtClean="0"/>
          </a:p>
          <a:p>
            <a:r>
              <a:rPr lang="en-US" dirty="0" smtClean="0"/>
              <a:t>    </a:t>
            </a:r>
            <a:r>
              <a:rPr lang="ar-IQ" dirty="0" smtClean="0"/>
              <a:t>                                                                 </a:t>
            </a:r>
            <a:r>
              <a:rPr lang="en-US" dirty="0" smtClean="0"/>
              <a:t>v1 </a:t>
            </a:r>
            <a:endParaRPr lang="ar-IQ" dirty="0"/>
          </a:p>
          <a:p>
            <a:r>
              <a:rPr lang="en-US" dirty="0" smtClean="0"/>
              <a:t>              </a:t>
            </a:r>
            <a:r>
              <a:rPr lang="ar-IQ" dirty="0" smtClean="0"/>
              <a:t>                                                            </a:t>
            </a:r>
            <a:r>
              <a:rPr lang="en-US" dirty="0" smtClean="0"/>
              <a:t>v2</a:t>
            </a:r>
          </a:p>
          <a:p>
            <a:r>
              <a:rPr lang="en-US" dirty="0"/>
              <a:t> </a:t>
            </a:r>
            <a:r>
              <a:rPr lang="en-US" dirty="0" smtClean="0"/>
              <a:t>      </a:t>
            </a:r>
            <a:r>
              <a:rPr lang="ar-IQ" dirty="0" smtClean="0"/>
              <a:t>                                                                </a:t>
            </a:r>
            <a:r>
              <a:rPr lang="en-US" dirty="0" smtClean="0"/>
              <a:t>v3</a:t>
            </a:r>
          </a:p>
          <a:p>
            <a:r>
              <a:rPr lang="en-US" dirty="0"/>
              <a:t> </a:t>
            </a:r>
            <a:r>
              <a:rPr lang="en-US" dirty="0" smtClean="0"/>
              <a:t>   </a:t>
            </a:r>
            <a:r>
              <a:rPr lang="ar-IQ" dirty="0" smtClean="0"/>
              <a:t>                                                                    </a:t>
            </a:r>
            <a:r>
              <a:rPr lang="en-US" dirty="0" smtClean="0"/>
              <a:t>v4</a:t>
            </a:r>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p:spTree>
    <p:extLst>
      <p:ext uri="{BB962C8B-B14F-4D97-AF65-F5344CB8AC3E}">
        <p14:creationId xmlns:p14="http://schemas.microsoft.com/office/powerpoint/2010/main" val="343093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0"/>
                <a:ext cx="9143999" cy="9085372"/>
              </a:xfrm>
              <a:prstGeom prst="rect">
                <a:avLst/>
              </a:prstGeom>
            </p:spPr>
            <p:txBody>
              <a:bodyPr wrap="square">
                <a:spAutoFit/>
              </a:bodyPr>
              <a:lstStyle/>
              <a:p>
                <a:r>
                  <a:rPr lang="ar-IQ" dirty="0" smtClean="0"/>
                  <a:t>مصفوفة الوقوع للبيان الموجهه</a:t>
                </a:r>
              </a:p>
              <a:p>
                <a:endParaRPr lang="ar-IQ" dirty="0"/>
              </a:p>
              <a:p>
                <a:r>
                  <a:rPr lang="ar-IQ" dirty="0" smtClean="0"/>
                  <a:t>ليكن </a:t>
                </a:r>
                <a:r>
                  <a:rPr lang="en-US" dirty="0" smtClean="0"/>
                  <a:t>G</a:t>
                </a:r>
                <a:r>
                  <a:rPr lang="ar-IQ" dirty="0" smtClean="0"/>
                  <a:t> بيان موجهه خالي من اللفات فان المصفوفة   </a:t>
                </a:r>
                <a:r>
                  <a:rPr lang="en-US" dirty="0" smtClean="0"/>
                  <a:t>[</a:t>
                </a:r>
                <a:r>
                  <a:rPr lang="en-US" dirty="0" err="1" smtClean="0"/>
                  <a:t>bij</a:t>
                </a:r>
                <a:r>
                  <a:rPr lang="en-US" dirty="0" smtClean="0"/>
                  <a:t>]</a:t>
                </a:r>
                <a:r>
                  <a:rPr lang="ar-IQ" dirty="0" smtClean="0"/>
                  <a:t> </a:t>
                </a:r>
                <a:endParaRPr lang="en-US" dirty="0" smtClean="0"/>
              </a:p>
              <a:p>
                <a:pPr algn="l"/>
                <a:r>
                  <a:rPr lang="ar-IQ" dirty="0" smtClean="0"/>
                  <a:t>اذا كان الراس راس انتهاء     </a:t>
                </a:r>
                <a:r>
                  <a:rPr lang="en-US" dirty="0" err="1" smtClean="0"/>
                  <a:t>bij</a:t>
                </a:r>
                <a:r>
                  <a:rPr lang="en-US" dirty="0" smtClean="0"/>
                  <a:t>= -1</a:t>
                </a:r>
              </a:p>
              <a:p>
                <a:pPr algn="l"/>
                <a:r>
                  <a:rPr lang="ar-IQ" dirty="0" smtClean="0"/>
                  <a:t> اذا كان الراس راس ابتداء      </a:t>
                </a:r>
                <a:r>
                  <a:rPr lang="en-US" dirty="0" err="1" smtClean="0"/>
                  <a:t>Bij</a:t>
                </a:r>
                <a:r>
                  <a:rPr lang="en-US" dirty="0" smtClean="0"/>
                  <a:t>=1</a:t>
                </a:r>
              </a:p>
              <a:p>
                <a:pPr algn="l"/>
                <a:r>
                  <a:rPr lang="ar-IQ" dirty="0" smtClean="0"/>
                  <a:t>   </a:t>
                </a:r>
              </a:p>
              <a:p>
                <a:pPr algn="l"/>
                <a:r>
                  <a:rPr lang="en-US" dirty="0" err="1" smtClean="0"/>
                  <a:t>Bij</a:t>
                </a:r>
                <a:r>
                  <a:rPr lang="en-US" dirty="0" smtClean="0"/>
                  <a:t>=0                                                    </a:t>
                </a:r>
                <a:r>
                  <a:rPr lang="ar-IQ" dirty="0" smtClean="0"/>
                  <a:t>فيما عدا ذلك</a:t>
                </a:r>
                <a:r>
                  <a:rPr lang="en-US" dirty="0" smtClean="0"/>
                  <a:t>       </a:t>
                </a:r>
                <a:r>
                  <a:rPr lang="ar-IQ" dirty="0" smtClean="0"/>
                  <a:t>  </a:t>
                </a:r>
              </a:p>
              <a:p>
                <a:pPr algn="l"/>
                <a:endParaRPr lang="ar-IQ" dirty="0"/>
              </a:p>
              <a:p>
                <a:pPr algn="l"/>
                <a:r>
                  <a:rPr lang="en-US" dirty="0" smtClean="0"/>
                  <a:t>                                       V1                               e1                   V2</a:t>
                </a:r>
              </a:p>
              <a:p>
                <a:pPr algn="l"/>
                <a:endParaRPr lang="en-US" dirty="0"/>
              </a:p>
              <a:p>
                <a:pPr algn="l"/>
                <a:endParaRPr lang="en-US" dirty="0" smtClean="0"/>
              </a:p>
              <a:p>
                <a:pPr algn="l"/>
                <a:r>
                  <a:rPr lang="en-US" dirty="0"/>
                  <a:t> </a:t>
                </a:r>
                <a:r>
                  <a:rPr lang="en-US" dirty="0" smtClean="0"/>
                  <a:t>                                           e3                                                 e2 </a:t>
                </a:r>
                <a:endParaRPr lang="ar-IQ" dirty="0" smtClean="0"/>
              </a:p>
              <a:p>
                <a:pPr algn="l"/>
                <a:endParaRPr lang="ar-IQ" dirty="0"/>
              </a:p>
              <a:p>
                <a:pPr algn="l"/>
                <a:endParaRPr lang="ar-IQ" dirty="0" smtClean="0"/>
              </a:p>
              <a:p>
                <a:pPr algn="l"/>
                <a:endParaRPr lang="ar-IQ" dirty="0"/>
              </a:p>
              <a:p>
                <a:pPr algn="l"/>
                <a:r>
                  <a:rPr lang="en-US" dirty="0" smtClean="0"/>
                  <a:t>                                             V4                        e4                   V3       </a:t>
                </a:r>
              </a:p>
              <a:p>
                <a:pPr algn="l"/>
                <a:endParaRPr lang="en-US" dirty="0"/>
              </a:p>
              <a:p>
                <a:pPr algn="l"/>
                <a:endParaRPr lang="en-US" dirty="0" smtClean="0"/>
              </a:p>
              <a:p>
                <a:pPr algn="l"/>
                <a:r>
                  <a:rPr lang="ar-IQ" dirty="0" smtClean="0"/>
                  <a:t>    </a:t>
                </a:r>
                <a:r>
                  <a:rPr lang="en-US" dirty="0" smtClean="0"/>
                  <a:t>e2      e3    e4</a:t>
                </a:r>
                <a:r>
                  <a:rPr lang="ar-IQ" dirty="0" smtClean="0"/>
                  <a:t>  </a:t>
                </a:r>
                <a:r>
                  <a:rPr lang="en-US" dirty="0" smtClean="0"/>
                  <a:t>                                                              e1</a:t>
                </a:r>
                <a:endParaRPr lang="en-US" dirty="0"/>
              </a:p>
              <a:p>
                <a:pPr algn="l"/>
                <a14:m>
                  <m:oMathPara xmlns:m="http://schemas.openxmlformats.org/officeDocument/2006/math">
                    <m:oMathParaPr>
                      <m:jc m:val="centerGroup"/>
                    </m:oMathParaPr>
                    <m:oMath xmlns:m="http://schemas.openxmlformats.org/officeDocument/2006/math">
                      <m:m>
                        <m:mPr>
                          <m:mcs>
                            <m:mc>
                              <m:mcPr>
                                <m:count m:val="1"/>
                                <m:mcJc m:val="center"/>
                              </m:mcPr>
                            </m:mc>
                          </m:mcs>
                          <m:ctrlPr>
                            <a:rPr lang="ar-IQ" i="1" smtClean="0">
                              <a:latin typeface="Cambria Math" panose="02040503050406030204" pitchFamily="18" charset="0"/>
                            </a:rPr>
                          </m:ctrlPr>
                        </m:mPr>
                        <m:mr>
                          <m:e>
                            <m:r>
                              <m:rPr>
                                <m:brk m:alnAt="7"/>
                              </m:rPr>
                              <a:rPr lang="ar-IQ" b="0" i="1" smtClean="0">
                                <a:latin typeface="Cambria Math"/>
                              </a:rPr>
                              <m:t>1</m:t>
                            </m:r>
                          </m:e>
                        </m:mr>
                        <m:mr>
                          <m:e>
                            <m:eqArr>
                              <m:eqArrPr>
                                <m:ctrlPr>
                                  <a:rPr lang="ar-IQ" b="0" i="1" smtClean="0">
                                    <a:latin typeface="Cambria Math" panose="02040503050406030204" pitchFamily="18" charset="0"/>
                                  </a:rPr>
                                </m:ctrlPr>
                              </m:eqArrPr>
                              <m:e>
                                <m:r>
                                  <a:rPr lang="ar-IQ" b="0" i="1" smtClean="0">
                                    <a:latin typeface="Cambria Math"/>
                                  </a:rPr>
                                  <m:t>−</m:t>
                                </m:r>
                                <m:r>
                                  <a:rPr lang="ar-IQ" b="0" i="1" smtClean="0">
                                    <a:latin typeface="Cambria Math"/>
                                  </a:rPr>
                                  <m:t>1</m:t>
                                </m:r>
                              </m:e>
                              <m:e>
                                <m:r>
                                  <a:rPr lang="ar-IQ" b="0" i="1" smtClean="0">
                                    <a:latin typeface="Cambria Math"/>
                                  </a:rPr>
                                  <m:t>0</m:t>
                                </m:r>
                              </m:e>
                              <m:e>
                                <m:r>
                                  <a:rPr lang="ar-IQ" b="0" i="1" smtClean="0">
                                    <a:latin typeface="Cambria Math"/>
                                  </a:rPr>
                                  <m:t>0</m:t>
                                </m:r>
                              </m:e>
                            </m:eqArr>
                          </m:e>
                        </m:mr>
                      </m:m>
                      <m:m>
                        <m:mPr>
                          <m:mcs>
                            <m:mc>
                              <m:mcPr>
                                <m:count m:val="3"/>
                                <m:mcJc m:val="center"/>
                              </m:mcPr>
                            </m:mc>
                          </m:mcs>
                          <m:ctrlPr>
                            <a:rPr lang="ar-IQ" i="1" smtClean="0">
                              <a:latin typeface="Cambria Math" panose="02040503050406030204" pitchFamily="18" charset="0"/>
                            </a:rPr>
                          </m:ctrlPr>
                        </m:mPr>
                        <m:mr>
                          <m:e>
                            <m:r>
                              <m:rPr>
                                <m:brk m:alnAt="7"/>
                              </m:rPr>
                              <a:rPr lang="ar-IQ" b="0" i="1" smtClean="0">
                                <a:latin typeface="Cambria Math"/>
                              </a:rPr>
                              <m:t>0</m:t>
                            </m:r>
                          </m:e>
                          <m:e>
                            <m:r>
                              <a:rPr lang="ar-IQ" b="0" i="1" smtClean="0">
                                <a:latin typeface="Cambria Math"/>
                              </a:rPr>
                              <m:t>−</m:t>
                            </m:r>
                            <m:r>
                              <a:rPr lang="ar-IQ" b="0" i="1" smtClean="0">
                                <a:latin typeface="Cambria Math"/>
                              </a:rPr>
                              <m:t>1</m:t>
                            </m:r>
                          </m:e>
                          <m:e>
                            <m:r>
                              <a:rPr lang="ar-IQ" b="0" i="1" smtClean="0">
                                <a:latin typeface="Cambria Math"/>
                              </a:rPr>
                              <m:t>0</m:t>
                            </m:r>
                          </m:e>
                        </m:mr>
                        <m:mr>
                          <m:e>
                            <m:r>
                              <a:rPr lang="ar-IQ" b="0" i="1" smtClean="0">
                                <a:latin typeface="Cambria Math"/>
                              </a:rPr>
                              <m:t>1</m:t>
                            </m:r>
                          </m:e>
                          <m:e>
                            <m:r>
                              <a:rPr lang="ar-IQ" b="0" i="1" smtClean="0">
                                <a:latin typeface="Cambria Math"/>
                              </a:rPr>
                              <m:t>0</m:t>
                            </m:r>
                          </m:e>
                          <m:e>
                            <m:r>
                              <a:rPr lang="ar-IQ" b="0" i="1" smtClean="0">
                                <a:latin typeface="Cambria Math"/>
                              </a:rPr>
                              <m:t>0</m:t>
                            </m:r>
                          </m:e>
                        </m:mr>
                        <m:mr>
                          <m:e>
                            <m:eqArr>
                              <m:eqArrPr>
                                <m:ctrlPr>
                                  <a:rPr lang="ar-IQ" b="0" i="1" smtClean="0">
                                    <a:latin typeface="Cambria Math" panose="02040503050406030204" pitchFamily="18" charset="0"/>
                                  </a:rPr>
                                </m:ctrlPr>
                              </m:eqArrPr>
                              <m:e>
                                <m:r>
                                  <a:rPr lang="ar-IQ" b="0" i="1" smtClean="0">
                                    <a:latin typeface="Cambria Math"/>
                                  </a:rPr>
                                  <m:t>−</m:t>
                                </m:r>
                                <m:r>
                                  <a:rPr lang="ar-IQ" b="0" i="1" smtClean="0">
                                    <a:latin typeface="Cambria Math"/>
                                  </a:rPr>
                                  <m:t>1</m:t>
                                </m:r>
                              </m:e>
                              <m:e>
                                <m:r>
                                  <a:rPr lang="ar-IQ" b="0" i="1" smtClean="0">
                                    <a:latin typeface="Cambria Math"/>
                                  </a:rPr>
                                  <m:t>0</m:t>
                                </m:r>
                              </m:e>
                            </m:eqArr>
                          </m:e>
                          <m:e>
                            <m:eqArr>
                              <m:eqArrPr>
                                <m:ctrlPr>
                                  <a:rPr lang="ar-IQ" b="0" i="1" smtClean="0">
                                    <a:latin typeface="Cambria Math" panose="02040503050406030204" pitchFamily="18" charset="0"/>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panose="02040503050406030204" pitchFamily="18" charset="0"/>
                                  </a:rPr>
                                </m:ctrlPr>
                              </m:eqArrPr>
                              <m:e>
                                <m:r>
                                  <a:rPr lang="ar-IQ" b="0" i="1" smtClean="0">
                                    <a:latin typeface="Cambria Math"/>
                                  </a:rPr>
                                  <m:t>−</m:t>
                                </m:r>
                                <m:r>
                                  <a:rPr lang="ar-IQ" b="0" i="1" smtClean="0">
                                    <a:latin typeface="Cambria Math"/>
                                  </a:rPr>
                                  <m:t>1</m:t>
                                </m:r>
                              </m:e>
                              <m:e>
                                <m:r>
                                  <a:rPr lang="ar-IQ" b="0" i="1" smtClean="0">
                                    <a:latin typeface="Cambria Math"/>
                                  </a:rPr>
                                  <m:t>1</m:t>
                                </m:r>
                              </m:e>
                            </m:eqArr>
                          </m:e>
                        </m:mr>
                      </m:m>
                    </m:oMath>
                  </m:oMathPara>
                </a14:m>
                <a:endParaRPr lang="ar-IQ" dirty="0" smtClean="0"/>
              </a:p>
              <a:p>
                <a:pPr algn="l"/>
                <a:endParaRPr lang="ar-IQ" dirty="0"/>
              </a:p>
              <a:p>
                <a:pPr algn="l"/>
                <a:endParaRPr lang="ar-IQ" dirty="0" smtClean="0"/>
              </a:p>
              <a:p>
                <a:pPr algn="l"/>
                <a:endParaRPr lang="ar-IQ" dirty="0"/>
              </a:p>
              <a:p>
                <a:pPr algn="l"/>
                <a:endParaRPr lang="ar-IQ" dirty="0" smtClean="0"/>
              </a:p>
              <a:p>
                <a:pPr algn="l"/>
                <a:r>
                  <a:rPr lang="ar-IQ" dirty="0" smtClean="0"/>
                  <a:t>   </a:t>
                </a:r>
                <a:endParaRPr lang="en-US" dirty="0" smtClean="0"/>
              </a:p>
              <a:p>
                <a:pPr algn="l"/>
                <a:endParaRPr lang="en-US" dirty="0"/>
              </a:p>
              <a:p>
                <a:pPr algn="l"/>
                <a:endParaRPr lang="en-US" dirty="0" smtClean="0"/>
              </a:p>
              <a:p>
                <a:pPr algn="l"/>
                <a:endParaRPr lang="en-US" dirty="0"/>
              </a:p>
              <a:p>
                <a:pPr algn="l"/>
                <a:endParaRPr lang="en-US" dirty="0" smtClean="0"/>
              </a:p>
              <a:p>
                <a:pPr algn="l"/>
                <a:r>
                  <a:rPr lang="en-US" dirty="0" err="1" smtClean="0"/>
                  <a:t>Bij</a:t>
                </a:r>
                <a:r>
                  <a:rPr lang="en-US" dirty="0" smtClean="0"/>
                  <a:t>=0                      </a:t>
                </a:r>
                <a:endParaRPr lang="ar-IQ" dirty="0"/>
              </a:p>
            </p:txBody>
          </p:sp>
        </mc:Choice>
        <mc:Fallback xmlns="">
          <p:sp>
            <p:nvSpPr>
              <p:cNvPr id="2" name="Rectangle 1"/>
              <p:cNvSpPr>
                <a:spLocks noRot="1" noChangeAspect="1" noMove="1" noResize="1" noEditPoints="1" noAdjustHandles="1" noChangeArrowheads="1" noChangeShapeType="1" noTextEdit="1"/>
              </p:cNvSpPr>
              <p:nvPr/>
            </p:nvSpPr>
            <p:spPr>
              <a:xfrm>
                <a:off x="0" y="0"/>
                <a:ext cx="9143999" cy="9085372"/>
              </a:xfrm>
              <a:prstGeom prst="rect">
                <a:avLst/>
              </a:prstGeom>
              <a:blipFill rotWithShape="1">
                <a:blip r:embed="rId3"/>
                <a:stretch>
                  <a:fillRect l="-2867" t="-336" r="-533" b="-201"/>
                </a:stretch>
              </a:blipFill>
            </p:spPr>
            <p:txBody>
              <a:bodyPr/>
              <a:lstStyle/>
              <a:p>
                <a:r>
                  <a:rPr lang="ar-IQ">
                    <a:noFill/>
                  </a:rPr>
                  <a:t> </a:t>
                </a:r>
              </a:p>
            </p:txBody>
          </p:sp>
        </mc:Fallback>
      </mc:AlternateContent>
      <p:cxnSp>
        <p:nvCxnSpPr>
          <p:cNvPr id="4" name="Straight Arrow Connector 3"/>
          <p:cNvCxnSpPr/>
          <p:nvPr/>
        </p:nvCxnSpPr>
        <p:spPr>
          <a:xfrm flipV="1">
            <a:off x="2674961" y="2388358"/>
            <a:ext cx="3002508" cy="13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770496" y="2402006"/>
            <a:ext cx="13647" cy="17742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784143" y="4176215"/>
            <a:ext cx="28933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677469" y="2402006"/>
            <a:ext cx="0" cy="17742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92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95534" y="0"/>
                <a:ext cx="9239535" cy="7447232"/>
              </a:xfrm>
              <a:prstGeom prst="rect">
                <a:avLst/>
              </a:prstGeom>
            </p:spPr>
            <p:txBody>
              <a:bodyPr wrap="square">
                <a:spAutoFit/>
              </a:bodyPr>
              <a:lstStyle/>
              <a:p>
                <a:r>
                  <a:rPr lang="ar-IQ" dirty="0" smtClean="0"/>
                  <a:t>مصفوفة التجاور</a:t>
                </a:r>
              </a:p>
              <a:p>
                <a:endParaRPr lang="ar-IQ" dirty="0"/>
              </a:p>
              <a:p>
                <a:r>
                  <a:rPr lang="ar-IQ" dirty="0" smtClean="0"/>
                  <a:t>يمكن تمثيل اي بيان </a:t>
                </a:r>
                <a:r>
                  <a:rPr lang="en-US" dirty="0" smtClean="0"/>
                  <a:t>  G</a:t>
                </a:r>
                <a:r>
                  <a:rPr lang="ar-IQ" dirty="0" smtClean="0"/>
                  <a:t> </a:t>
                </a:r>
                <a:r>
                  <a:rPr lang="en-US" dirty="0" smtClean="0"/>
                  <a:t> </a:t>
                </a:r>
                <a:r>
                  <a:rPr lang="ar-IQ" dirty="0" smtClean="0"/>
                  <a:t> عدد رؤوسه </a:t>
                </a:r>
                <a:r>
                  <a:rPr lang="en-US" dirty="0" smtClean="0"/>
                  <a:t>n</a:t>
                </a:r>
                <a:r>
                  <a:rPr lang="ar-IQ" dirty="0" smtClean="0"/>
                  <a:t> </a:t>
                </a:r>
                <a:r>
                  <a:rPr lang="en-US" dirty="0" smtClean="0"/>
                  <a:t>  </a:t>
                </a:r>
                <a:r>
                  <a:rPr lang="ar-IQ" dirty="0" smtClean="0"/>
                  <a:t> </a:t>
                </a:r>
                <a:r>
                  <a:rPr lang="en-US" dirty="0" smtClean="0"/>
                  <a:t> </a:t>
                </a:r>
                <a:r>
                  <a:rPr lang="ar-IQ" dirty="0" smtClean="0"/>
                  <a:t>بمصفوفة مربعة  ذات </a:t>
                </a:r>
                <a:r>
                  <a:rPr lang="en-US" dirty="0" smtClean="0"/>
                  <a:t>n          </a:t>
                </a:r>
                <a:r>
                  <a:rPr lang="ar-IQ" dirty="0" smtClean="0"/>
                  <a:t>من الصفوف و</a:t>
                </a:r>
                <a:r>
                  <a:rPr lang="en-US" dirty="0" smtClean="0"/>
                  <a:t>    </a:t>
                </a:r>
                <a:r>
                  <a:rPr lang="ar-IQ" dirty="0" smtClean="0"/>
                  <a:t> </a:t>
                </a:r>
                <a:r>
                  <a:rPr lang="en-US" dirty="0" smtClean="0"/>
                  <a:t>  n   </a:t>
                </a:r>
                <a:endParaRPr lang="ar-IQ" dirty="0" smtClean="0"/>
              </a:p>
              <a:p>
                <a:endParaRPr lang="ar-IQ" dirty="0"/>
              </a:p>
              <a:p>
                <a:endParaRPr lang="ar-IQ" dirty="0" smtClean="0"/>
              </a:p>
              <a:p>
                <a:r>
                  <a:rPr lang="en-US" dirty="0" smtClean="0"/>
                  <a:t> </a:t>
                </a:r>
                <a:r>
                  <a:rPr lang="ar-IQ" dirty="0" smtClean="0"/>
                  <a:t>من الاعمدة ويرمز لها بالرمز (</a:t>
                </a:r>
                <a:r>
                  <a:rPr lang="en-US" dirty="0" err="1" smtClean="0"/>
                  <a:t>aij</a:t>
                </a:r>
                <a:r>
                  <a:rPr lang="en-US" dirty="0" smtClean="0"/>
                  <a:t> </a:t>
                </a:r>
                <a:r>
                  <a:rPr lang="ar-IQ" dirty="0" smtClean="0"/>
                  <a:t>)=عدد الحافات التي تصل بين الراسين</a:t>
                </a:r>
              </a:p>
              <a:p>
                <a:r>
                  <a:rPr lang="ar-IQ" dirty="0"/>
                  <a:t> </a:t>
                </a:r>
                <a:r>
                  <a:rPr lang="ar-IQ" dirty="0" smtClean="0"/>
                  <a:t>                                           = </a:t>
                </a:r>
                <a:r>
                  <a:rPr lang="en-US" dirty="0" smtClean="0"/>
                  <a:t>0</a:t>
                </a:r>
                <a:r>
                  <a:rPr lang="ar-IQ" dirty="0" smtClean="0"/>
                  <a:t>  اذا لم يكن الراسين متجاورين</a:t>
                </a:r>
              </a:p>
              <a:p>
                <a:r>
                  <a:rPr lang="ar-IQ" dirty="0" smtClean="0"/>
                  <a:t>مثال</a:t>
                </a:r>
              </a:p>
              <a:p>
                <a:r>
                  <a:rPr lang="ar-IQ" dirty="0" smtClean="0"/>
                  <a:t>                                                                      </a:t>
                </a:r>
                <a:r>
                  <a:rPr lang="en-US" dirty="0" smtClean="0"/>
                  <a:t>e1</a:t>
                </a:r>
                <a:endParaRPr lang="ar-IQ" dirty="0"/>
              </a:p>
              <a:p>
                <a:endParaRPr lang="ar-IQ" dirty="0" smtClean="0"/>
              </a:p>
              <a:p>
                <a:r>
                  <a:rPr lang="en-US" dirty="0" smtClean="0"/>
                  <a:t>   </a:t>
                </a:r>
                <a:r>
                  <a:rPr lang="ar-IQ" dirty="0" smtClean="0"/>
                  <a:t>                                                            </a:t>
                </a:r>
                <a:r>
                  <a:rPr lang="en-US" dirty="0" smtClean="0"/>
                  <a:t>v2</a:t>
                </a:r>
                <a:r>
                  <a:rPr lang="ar-IQ" dirty="0" smtClean="0"/>
                  <a:t>                     </a:t>
                </a:r>
                <a:r>
                  <a:rPr lang="en-US" dirty="0" smtClean="0"/>
                  <a:t>v1</a:t>
                </a:r>
                <a:endParaRPr lang="ar-IQ" dirty="0"/>
              </a:p>
              <a:p>
                <a:r>
                  <a:rPr lang="en-US" dirty="0" smtClean="0"/>
                  <a:t>  </a:t>
                </a:r>
                <a:r>
                  <a:rPr lang="ar-IQ" dirty="0" smtClean="0"/>
                  <a:t>                                                          </a:t>
                </a:r>
                <a:r>
                  <a:rPr lang="en-US" dirty="0" smtClean="0"/>
                  <a:t>e2</a:t>
                </a:r>
                <a:endParaRPr lang="ar-IQ" dirty="0" smtClean="0"/>
              </a:p>
              <a:p>
                <a:r>
                  <a:rPr lang="en-US" dirty="0" smtClean="0"/>
                  <a:t>   </a:t>
                </a:r>
                <a:r>
                  <a:rPr lang="ar-IQ" dirty="0" smtClean="0"/>
                  <a:t>                                                                                </a:t>
                </a:r>
                <a:r>
                  <a:rPr lang="en-US" dirty="0" smtClean="0"/>
                  <a:t>e4</a:t>
                </a:r>
                <a:endParaRPr lang="ar-IQ" dirty="0"/>
              </a:p>
              <a:p>
                <a:r>
                  <a:rPr lang="ar-IQ" dirty="0" smtClean="0"/>
                  <a:t> </a:t>
                </a:r>
                <a14:m>
                  <m:oMath xmlns:m="http://schemas.openxmlformats.org/officeDocument/2006/math">
                    <a:fld id="{A21D7845-D135-48E1-920A-5EEC10D3A8E8}" type="mathplaceholder">
                      <a:rPr lang="ar-IQ" i="1" smtClean="0">
                        <a:latin typeface="Cambria Math"/>
                      </a:rPr>
                      <a:t>.</a:t>
                    </a:fld>
                  </m:oMath>
                </a14:m>
                <a:r>
                  <a:rPr lang="ar-IQ" dirty="0" smtClean="0"/>
                  <a:t>                                                                                   </a:t>
                </a:r>
                <a:r>
                  <a:rPr lang="en-US" dirty="0" smtClean="0"/>
                  <a:t>v4</a:t>
                </a:r>
                <a:endParaRPr lang="ar-IQ" dirty="0" smtClean="0"/>
              </a:p>
              <a:p>
                <a:r>
                  <a:rPr lang="en-US" dirty="0" smtClean="0"/>
                  <a:t>        </a:t>
                </a:r>
                <a:r>
                  <a:rPr lang="ar-IQ" dirty="0" smtClean="0"/>
                  <a:t>                                                        </a:t>
                </a:r>
                <a:r>
                  <a:rPr lang="en-US" dirty="0" smtClean="0"/>
                  <a:t>v3</a:t>
                </a:r>
                <a:r>
                  <a:rPr lang="ar-IQ" dirty="0" smtClean="0"/>
                  <a:t>       </a:t>
                </a:r>
                <a:r>
                  <a:rPr lang="en-US" dirty="0" smtClean="0"/>
                  <a:t>e3</a:t>
                </a:r>
                <a:endParaRPr lang="ar-IQ" dirty="0"/>
              </a:p>
              <a:p>
                <a:endParaRPr lang="ar-IQ" dirty="0" smtClean="0"/>
              </a:p>
              <a:p>
                <a:endParaRPr lang="ar-IQ" dirty="0"/>
              </a:p>
              <a:p>
                <a:r>
                  <a:rPr lang="ar-IQ" dirty="0" smtClean="0"/>
                  <a:t>                                             </a:t>
                </a:r>
                <a:r>
                  <a:rPr lang="en-US" dirty="0" smtClean="0"/>
                  <a:t>V1   V2   V3    V4      </a:t>
                </a:r>
                <a:r>
                  <a:rPr lang="ar-IQ" dirty="0" smtClean="0"/>
                  <a:t>                        </a:t>
                </a:r>
                <a:r>
                  <a:rPr lang="en-US" dirty="0" smtClean="0"/>
                  <a:t> </a:t>
                </a:r>
                <a:endParaRPr lang="ar-IQ" dirty="0" smtClean="0"/>
              </a:p>
              <a:p>
                <a:pPr/>
                <a14:m>
                  <m:oMathPara xmlns:m="http://schemas.openxmlformats.org/officeDocument/2006/math">
                    <m:oMathParaPr>
                      <m:jc m:val="centerGroup"/>
                    </m:oMathParaPr>
                    <m:oMath xmlns:m="http://schemas.openxmlformats.org/officeDocument/2006/math">
                      <m:m>
                        <m:mPr>
                          <m:mcs>
                            <m:mc>
                              <m:mcPr>
                                <m:count m:val="3"/>
                                <m:mcJc m:val="center"/>
                              </m:mcPr>
                            </m:mc>
                          </m:mcs>
                          <m:ctrlPr>
                            <a:rPr lang="ar-IQ" i="1" smtClean="0">
                              <a:latin typeface="Cambria Math" panose="02040503050406030204" pitchFamily="18" charset="0"/>
                            </a:rPr>
                          </m:ctrlPr>
                        </m:mPr>
                        <m:mr>
                          <m:e>
                            <m:r>
                              <m:rPr>
                                <m:brk m:alnAt="7"/>
                              </m:rPr>
                              <a:rPr lang="ar-IQ" b="0" i="1" smtClean="0">
                                <a:latin typeface="Cambria Math"/>
                              </a:rPr>
                              <m:t>0</m:t>
                            </m:r>
                          </m:e>
                          <m:e>
                            <m:r>
                              <a:rPr lang="ar-IQ" b="0" i="1" smtClean="0">
                                <a:latin typeface="Cambria Math"/>
                              </a:rPr>
                              <m:t>1</m:t>
                            </m:r>
                          </m:e>
                          <m:e>
                            <m:r>
                              <a:rPr lang="ar-IQ" b="0" i="1" smtClean="0">
                                <a:latin typeface="Cambria Math"/>
                              </a:rPr>
                              <m:t>0</m:t>
                            </m:r>
                          </m:e>
                        </m:mr>
                        <m:mr>
                          <m:e>
                            <m:r>
                              <a:rPr lang="ar-IQ" b="0" i="1" smtClean="0">
                                <a:latin typeface="Cambria Math"/>
                              </a:rPr>
                              <m:t>1</m:t>
                            </m:r>
                          </m:e>
                          <m:e>
                            <m:r>
                              <a:rPr lang="ar-IQ" b="0" i="1" smtClean="0">
                                <a:latin typeface="Cambria Math"/>
                              </a:rPr>
                              <m:t>0</m:t>
                            </m:r>
                          </m:e>
                          <m:e>
                            <m:r>
                              <a:rPr lang="ar-IQ" b="0" i="1" smtClean="0">
                                <a:latin typeface="Cambria Math"/>
                              </a:rPr>
                              <m:t>1</m:t>
                            </m:r>
                          </m:e>
                        </m:mr>
                        <m:mr>
                          <m:e>
                            <m:eqArr>
                              <m:eqArrPr>
                                <m:ctrlPr>
                                  <a:rPr lang="ar-IQ" b="0" i="1" smtClean="0">
                                    <a:latin typeface="Cambria Math" panose="02040503050406030204" pitchFamily="18" charset="0"/>
                                  </a:rPr>
                                </m:ctrlPr>
                              </m:eqArrPr>
                              <m:e>
                                <m:r>
                                  <a:rPr lang="ar-IQ" b="0" i="1" smtClean="0">
                                    <a:latin typeface="Cambria Math"/>
                                  </a:rPr>
                                  <m:t>0</m:t>
                                </m:r>
                              </m:e>
                              <m:e>
                                <m:r>
                                  <a:rPr lang="ar-IQ" b="0" i="1" smtClean="0">
                                    <a:latin typeface="Cambria Math"/>
                                  </a:rPr>
                                  <m:t>1</m:t>
                                </m:r>
                              </m:e>
                            </m:eqArr>
                          </m:e>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0</m:t>
                                </m:r>
                              </m:e>
                            </m:eqArr>
                          </m:e>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1</m:t>
                                </m:r>
                              </m:e>
                            </m:eqArr>
                          </m:e>
                        </m:mr>
                      </m:m>
                      <m:m>
                        <m:mPr>
                          <m:mcs>
                            <m:mc>
                              <m:mcPr>
                                <m:count m:val="1"/>
                                <m:mcJc m:val="center"/>
                              </m:mcPr>
                            </m:mc>
                          </m:mcs>
                          <m:ctrlPr>
                            <a:rPr lang="ar-IQ" i="1" smtClean="0">
                              <a:latin typeface="Cambria Math" panose="02040503050406030204" pitchFamily="18" charset="0"/>
                            </a:rPr>
                          </m:ctrlPr>
                        </m:mPr>
                        <m:mr>
                          <m:e>
                            <m:r>
                              <m:rPr>
                                <m:brk m:alnAt="7"/>
                              </m:rPr>
                              <a:rPr lang="ar-IQ" b="0" i="1" smtClean="0">
                                <a:latin typeface="Cambria Math"/>
                              </a:rPr>
                              <m:t>1</m:t>
                            </m:r>
                          </m:e>
                        </m:mr>
                        <m:mr>
                          <m:e>
                            <m:r>
                              <a:rPr lang="ar-IQ" b="0" i="1" smtClean="0">
                                <a:latin typeface="Cambria Math"/>
                              </a:rPr>
                              <m:t>0</m:t>
                            </m:r>
                          </m:e>
                        </m:mr>
                        <m:mr>
                          <m:e>
                            <m:eqArr>
                              <m:eqArrPr>
                                <m:ctrlPr>
                                  <a:rPr lang="ar-IQ" b="0" i="1" smtClean="0">
                                    <a:latin typeface="Cambria Math" panose="02040503050406030204" pitchFamily="18" charset="0"/>
                                  </a:rPr>
                                </m:ctrlPr>
                              </m:eqArrPr>
                              <m:e>
                                <m:r>
                                  <a:rPr lang="ar-IQ" b="0" i="1" smtClean="0">
                                    <a:latin typeface="Cambria Math"/>
                                  </a:rPr>
                                  <m:t>1</m:t>
                                </m:r>
                              </m:e>
                              <m:e>
                                <m:r>
                                  <a:rPr lang="ar-IQ" b="0" i="1" smtClean="0">
                                    <a:latin typeface="Cambria Math"/>
                                  </a:rPr>
                                  <m:t>0</m:t>
                                </m:r>
                              </m:e>
                            </m:eqArr>
                          </m:e>
                        </m:mr>
                      </m:m>
                    </m:oMath>
                  </m:oMathPara>
                </a14:m>
                <a:endParaRPr lang="ar-IQ" dirty="0"/>
              </a:p>
              <a:p>
                <a:endParaRPr lang="ar-IQ" dirty="0" smtClean="0"/>
              </a:p>
              <a:p>
                <a:endParaRPr lang="ar-IQ" dirty="0" smtClean="0"/>
              </a:p>
              <a:p>
                <a:endParaRPr lang="ar-IQ" dirty="0"/>
              </a:p>
              <a:p>
                <a:endParaRPr lang="ar-IQ" dirty="0"/>
              </a:p>
              <a:p>
                <a:endParaRPr lang="ar-IQ" dirty="0"/>
              </a:p>
            </p:txBody>
          </p:sp>
        </mc:Choice>
        <mc:Fallback xmlns="">
          <p:sp>
            <p:nvSpPr>
              <p:cNvPr id="2" name="Rectangle 1"/>
              <p:cNvSpPr>
                <a:spLocks noRot="1" noChangeAspect="1" noMove="1" noResize="1" noEditPoints="1" noAdjustHandles="1" noChangeArrowheads="1" noChangeShapeType="1" noTextEdit="1"/>
              </p:cNvSpPr>
              <p:nvPr/>
            </p:nvSpPr>
            <p:spPr>
              <a:xfrm>
                <a:off x="-95534" y="0"/>
                <a:ext cx="9239535" cy="7447232"/>
              </a:xfrm>
              <a:prstGeom prst="rect">
                <a:avLst/>
              </a:prstGeom>
              <a:blipFill rotWithShape="1">
                <a:blip r:embed="rId3"/>
                <a:stretch>
                  <a:fillRect t="-409" r="-528"/>
                </a:stretch>
              </a:blipFill>
            </p:spPr>
            <p:txBody>
              <a:bodyPr/>
              <a:lstStyle/>
              <a:p>
                <a:r>
                  <a:rPr lang="ar-IQ">
                    <a:noFill/>
                  </a:rPr>
                  <a:t> </a:t>
                </a:r>
              </a:p>
            </p:txBody>
          </p:sp>
        </mc:Fallback>
      </mc:AlternateContent>
      <p:sp>
        <p:nvSpPr>
          <p:cNvPr id="3" name="Rectangle 2"/>
          <p:cNvSpPr/>
          <p:nvPr/>
        </p:nvSpPr>
        <p:spPr>
          <a:xfrm flipH="1">
            <a:off x="-1400944" y="3200399"/>
            <a:ext cx="45719" cy="620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5" name="Straight Connector 4"/>
          <p:cNvCxnSpPr/>
          <p:nvPr/>
        </p:nvCxnSpPr>
        <p:spPr>
          <a:xfrm flipV="1">
            <a:off x="3193576" y="2756848"/>
            <a:ext cx="1330657" cy="1364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93576" y="2770496"/>
            <a:ext cx="0" cy="1050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24233" y="2770496"/>
            <a:ext cx="0" cy="1050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193576" y="3821372"/>
            <a:ext cx="133065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105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5751</TotalTime>
  <Words>328</Words>
  <Application>Microsoft Office PowerPoint</Application>
  <PresentationFormat>On-screen Show (4:3)</PresentationFormat>
  <Paragraphs>105</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Cambria Math</vt:lpstr>
      <vt:lpstr>Franklin Gothic Book</vt:lpstr>
      <vt:lpstr>Franklin Gothic Medium</vt:lpstr>
      <vt:lpstr>Tahoma</vt:lpstr>
      <vt:lpstr>Wingdings 2</vt:lpstr>
      <vt:lpstr>رحلة</vt:lpstr>
      <vt:lpstr>PowerPoint Presentation</vt:lpstr>
      <vt:lpstr>PowerPoint Presentation</vt:lpstr>
      <vt:lpstr>PowerPoint Presentation</vt:lpstr>
      <vt:lpstr>PowerPoint Presentation</vt:lpstr>
      <vt:lpstr>PowerPoint Presentation</vt:lpstr>
    </vt:vector>
  </TitlesOfParts>
  <Company>Organization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اعداد  الطالب سرمد عبد الواحد الطالبة حوراء محمد صنكور اشراف د.ابراهيم نضير ابراهيم</dc:title>
  <dc:creator>Name</dc:creator>
  <cp:lastModifiedBy>Owner</cp:lastModifiedBy>
  <cp:revision>603</cp:revision>
  <dcterms:created xsi:type="dcterms:W3CDTF">2012-01-29T14:59:58Z</dcterms:created>
  <dcterms:modified xsi:type="dcterms:W3CDTF">2024-03-11T19:12:13Z</dcterms:modified>
</cp:coreProperties>
</file>