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1"/>
  </p:notesMasterIdLst>
  <p:sldIdLst>
    <p:sldId id="307" r:id="rId2"/>
    <p:sldId id="346" r:id="rId3"/>
    <p:sldId id="308" r:id="rId4"/>
    <p:sldId id="309" r:id="rId5"/>
    <p:sldId id="310" r:id="rId6"/>
    <p:sldId id="311" r:id="rId7"/>
    <p:sldId id="312" r:id="rId8"/>
    <p:sldId id="313" r:id="rId9"/>
    <p:sldId id="31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88" autoAdjust="0"/>
    <p:restoredTop sz="89427" autoAdjust="0"/>
  </p:normalViewPr>
  <p:slideViewPr>
    <p:cSldViewPr snapToGrid="0">
      <p:cViewPr>
        <p:scale>
          <a:sx n="70" d="100"/>
          <a:sy n="70" d="100"/>
        </p:scale>
        <p:origin x="-13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208CD9-667C-4650-A385-BE241E6254CF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9EFC014-4A38-4605-BD37-231A372C6D0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081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4336026" y="24464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المركبة     </a:t>
            </a:r>
            <a:r>
              <a:rPr lang="en-US" sz="2400" b="1" dirty="0" smtClean="0">
                <a:solidFill>
                  <a:srgbClr val="002060"/>
                </a:solidFill>
              </a:rPr>
              <a:t>component    </a:t>
            </a:r>
            <a:br>
              <a:rPr lang="en-US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135624" y="991052"/>
            <a:ext cx="76986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G=(V,E)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بياناً يقال للبيان الجزئي الغير متصل من البيان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انه مركبة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71949" y="2117693"/>
            <a:ext cx="80526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let G 2 (V,E) be graph then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subgraph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in connect graph is component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321275" y="291410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تعريف ثاني للمركبة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86697" y="3498278"/>
            <a:ext cx="84655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للبيان الجزئي الغير متصل المحتوي فعليا في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جزئي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اخر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مركب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878809" y="4424204"/>
            <a:ext cx="4873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ملاحظة :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كل بيان غير متصل يسمى مركبة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سهم لأعلى 11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سداسي 2"/>
          <p:cNvSpPr/>
          <p:nvPr/>
        </p:nvSpPr>
        <p:spPr>
          <a:xfrm rot="19281651">
            <a:off x="2433374" y="3515529"/>
            <a:ext cx="1391480" cy="1175606"/>
          </a:xfrm>
          <a:prstGeom prst="hexagon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عين 3"/>
          <p:cNvSpPr/>
          <p:nvPr/>
        </p:nvSpPr>
        <p:spPr>
          <a:xfrm>
            <a:off x="6284662" y="3354804"/>
            <a:ext cx="1340254" cy="1349932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1" name="مستطيل 10"/>
          <p:cNvSpPr/>
          <p:nvPr/>
        </p:nvSpPr>
        <p:spPr>
          <a:xfrm>
            <a:off x="4336026" y="40688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الدارة      </a:t>
            </a:r>
            <a:r>
              <a:rPr lang="en-US" sz="2400" b="1" dirty="0" smtClean="0">
                <a:solidFill>
                  <a:srgbClr val="002060"/>
                </a:solidFill>
              </a:rPr>
              <a:t>cycle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899652" y="1468764"/>
            <a:ext cx="8023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للبيان المتصل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منتظم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2-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دارة ويرمز له بالرمز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حيث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= عدد الرؤوس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3451124" y="3436375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2423652" y="3116827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2812027" y="4788310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3628104" y="4070555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1951704" y="4414684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1823885" y="3696929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6833420" y="3190567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6867833" y="4537588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7388944" y="3893576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461820" y="3883743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سهم لأعلى 22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/>
          <p:cNvCxnSpPr/>
          <p:nvPr/>
        </p:nvCxnSpPr>
        <p:spPr>
          <a:xfrm rot="5400000">
            <a:off x="4075147" y="3341418"/>
            <a:ext cx="1000132" cy="10001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6200000" flipH="1">
            <a:off x="3896552" y="4520145"/>
            <a:ext cx="714380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>
            <a:off x="4432337" y="5055930"/>
            <a:ext cx="582115" cy="4452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flipV="1">
            <a:off x="4970207" y="4984493"/>
            <a:ext cx="605138" cy="5166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rot="5400000" flipH="1" flipV="1">
            <a:off x="5396750" y="4448707"/>
            <a:ext cx="714380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 rot="16200000" flipV="1">
            <a:off x="5039560" y="3377137"/>
            <a:ext cx="928694" cy="857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rot="5400000">
            <a:off x="4542504" y="3819833"/>
            <a:ext cx="988144" cy="442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rot="10800000" flipV="1">
            <a:off x="5029201" y="4280302"/>
            <a:ext cx="910515" cy="704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 rot="16200000" flipH="1">
            <a:off x="4982870" y="4362520"/>
            <a:ext cx="642942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 rot="5400000">
            <a:off x="4390395" y="4412988"/>
            <a:ext cx="714380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551986" y="221226"/>
            <a:ext cx="31790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</a:rPr>
              <a:t>العجلة  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</a:rPr>
              <a:t>        Wheel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</a:rPr>
              <a:t>    </a:t>
            </a:r>
            <a:endParaRPr kumimoji="0" lang="ar-IQ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89935" y="1179871"/>
            <a:ext cx="82590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يقال للبيان 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</a:t>
            </a: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الذي يحتوي على 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من الرؤوس حيث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≥ 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 </a:t>
            </a: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انه عجله اذا كان مكون من داره 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Cn-1</a:t>
            </a: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مع رأس متجاور مع كل الرؤوس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Cn-1</a:t>
            </a:r>
            <a:endParaRPr kumimoji="0" lang="en-US" sz="2400" b="1" u="non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1327355" y="2206184"/>
            <a:ext cx="74331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ويرمز للعجلة بالرمز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حيث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= عدد الرؤوس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3952569" y="5088194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4680156" y="5653548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3357717" y="4168877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5825614" y="4129547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417575" y="5019367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4803059" y="3062748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4881717" y="3996813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v7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34" name="رابط مستقيم 33"/>
          <p:cNvCxnSpPr/>
          <p:nvPr/>
        </p:nvCxnSpPr>
        <p:spPr>
          <a:xfrm rot="10800000" flipV="1">
            <a:off x="4060724" y="4350774"/>
            <a:ext cx="938980" cy="49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 rot="5400000">
            <a:off x="4436809" y="4918587"/>
            <a:ext cx="1145457" cy="196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سهم لأعلى 26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" grpId="0"/>
      <p:bldP spid="18" grpId="0"/>
      <p:bldP spid="19" grpId="0"/>
      <p:bldP spid="20" grpId="0"/>
      <p:bldP spid="21" grpId="0"/>
      <p:bldP spid="22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رابط مستقيم 9"/>
          <p:cNvCxnSpPr/>
          <p:nvPr/>
        </p:nvCxnSpPr>
        <p:spPr>
          <a:xfrm>
            <a:off x="3000364" y="3714752"/>
            <a:ext cx="221457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5400000">
            <a:off x="4608513" y="4321181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0800000" flipV="1">
            <a:off x="3643306" y="3714752"/>
            <a:ext cx="1571636" cy="11430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14800" y="22989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النجمة    </a:t>
            </a:r>
            <a:r>
              <a:rPr lang="en-US" sz="2400" b="1" dirty="0" smtClean="0">
                <a:solidFill>
                  <a:srgbClr val="002060"/>
                </a:solidFill>
              </a:rPr>
              <a:t>stars  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560440" y="787794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G=(V,E)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بياناً وليكنى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راس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في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V(G)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يقال للشكل المتكون من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الراس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vi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وجميع حافات الواقعة عليه بالنجمة المعرفة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بالراس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vi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21226" y="2008690"/>
            <a:ext cx="8377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let G = ( V , E ) be graph , vi    V ( G )    we say the graph of the vertex vi and every edges on it by stars define by vertex vi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5147187" y="3480619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2310581" y="3490451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3736259" y="3986981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098026" y="4213123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554362" y="3318387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3102078" y="4827639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4965290" y="4994787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62987" y="899652"/>
            <a:ext cx="218729" cy="364548"/>
          </a:xfrm>
          <a:prstGeom prst="rect">
            <a:avLst/>
          </a:prstGeom>
          <a:noFill/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3272" y="2256504"/>
            <a:ext cx="218729" cy="364548"/>
          </a:xfrm>
          <a:prstGeom prst="rect">
            <a:avLst/>
          </a:prstGeom>
          <a:noFill/>
        </p:spPr>
      </p:pic>
      <p:sp>
        <p:nvSpPr>
          <p:cNvPr id="20" name="سهم لأعلى 19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336026" y="28889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مسار      </a:t>
            </a:r>
            <a:r>
              <a:rPr lang="en-US" sz="2400" b="1" dirty="0" smtClean="0">
                <a:solidFill>
                  <a:srgbClr val="002060"/>
                </a:solidFill>
              </a:rPr>
              <a:t>(path) trajectory      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047135" y="914765"/>
            <a:ext cx="78166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في المسار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متتابعة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منتهيه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غير خاليه من الرؤوس والحافات حيث يسمى الرأس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الاول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رأس الابتداء ويسمى الرأس الثاني رأس الانتهاء بحيث يكون نهاية الحافة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الاولى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هي بداية الحافة الثانية ونهاية الحافة الثالثة هي بداية الحافة الثالثة وهكذا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53315" y="2757637"/>
            <a:ext cx="58032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 = v e1 , v1 e2 , ……………v en+1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654710" y="3695770"/>
            <a:ext cx="60910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ملاحظه :-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يجوز في المسار تكرار الرؤوس والحافات</a:t>
            </a:r>
            <a:endParaRPr lang="ar-IQ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663677" y="4397929"/>
            <a:ext cx="81411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1. عند كتابة المسار يجوز كتابة على شكل متتابعة للحافات فقط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589935" y="5008377"/>
            <a:ext cx="72267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when we write the path we can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weite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by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seq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. Of edges only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سهم إلى اليسار 9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>
            <a:off x="3424368" y="4029075"/>
            <a:ext cx="1354110" cy="119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>
            <a:off x="2875936" y="4498260"/>
            <a:ext cx="1061885" cy="589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flipV="1">
            <a:off x="3412394" y="3386134"/>
            <a:ext cx="785818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0800000">
            <a:off x="2483700" y="3457572"/>
            <a:ext cx="1000132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مستطيل 6"/>
          <p:cNvSpPr/>
          <p:nvPr/>
        </p:nvSpPr>
        <p:spPr>
          <a:xfrm>
            <a:off x="1209368" y="209386"/>
            <a:ext cx="75954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2. في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التافهه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يكون المسار متتابعة للرؤوس فقط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516194" y="840347"/>
            <a:ext cx="73539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null graph the path is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seq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vertk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ces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only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93175" y="1274490"/>
            <a:ext cx="80378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3. كل حافتين متتاليتين في المسار تكونان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متجاوتين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ولكن العكس غير صحيح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هناك متتابعة في الحافات المتتالية المتجاورة ليس من الضروري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تكون مسار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رابط مستقيم 13"/>
          <p:cNvCxnSpPr/>
          <p:nvPr/>
        </p:nvCxnSpPr>
        <p:spPr>
          <a:xfrm rot="5400000">
            <a:off x="2954594" y="3456043"/>
            <a:ext cx="1061885" cy="589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>
            <a:off x="2042936" y="4004494"/>
            <a:ext cx="1354110" cy="119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شكل بيضاوي 16"/>
          <p:cNvSpPr/>
          <p:nvPr/>
        </p:nvSpPr>
        <p:spPr>
          <a:xfrm>
            <a:off x="4630993" y="3982064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4134463" y="3057832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3062748" y="2502309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2035277" y="3067663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1273277" y="3854245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2885768" y="5053780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687096" y="3524864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3308555" y="4075471"/>
            <a:ext cx="644014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3873909" y="4109883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2536723" y="3303638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2615380" y="4473677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2074605" y="3623187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3215148" y="3008669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5161935" y="4232476"/>
            <a:ext cx="36310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W=(v1e1,v7e2,v2e2,v7e3,v7e4,v4</a:t>
            </a:r>
            <a:endParaRPr lang="ar-IQ" sz="2000" b="1" dirty="0"/>
          </a:p>
        </p:txBody>
      </p:sp>
      <p:sp>
        <p:nvSpPr>
          <p:cNvPr id="31" name="مستطيل 30"/>
          <p:cNvSpPr/>
          <p:nvPr/>
        </p:nvSpPr>
        <p:spPr>
          <a:xfrm>
            <a:off x="4881717" y="4807663"/>
            <a:ext cx="38861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ليس مسار ولكنه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e1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يجاور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e2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5029200" y="5486088"/>
            <a:ext cx="37499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(v1,e1,v7,e2,v7,e3,v7,e4 ) </a:t>
            </a:r>
            <a:endParaRPr lang="ar-IQ" sz="2000" b="1" dirty="0"/>
          </a:p>
        </p:txBody>
      </p:sp>
      <p:sp>
        <p:nvSpPr>
          <p:cNvPr id="33" name="سهم إلى اليسار 3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" name="سهم إلى اليمين 33">
            <a:hlinkClick r:id="rId3" action="ppaction://hlinksldjump"/>
          </p:cNvPr>
          <p:cNvSpPr/>
          <p:nvPr/>
        </p:nvSpPr>
        <p:spPr>
          <a:xfrm>
            <a:off x="7392186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" name="سهم لأعلى 34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77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770" decel="100000"/>
                                        <p:tgtEl>
                                          <p:spTgt spid="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9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2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4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3001743" y="4152142"/>
            <a:ext cx="582116" cy="567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710813" y="4601497"/>
            <a:ext cx="1401097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6200000" flipV="1">
            <a:off x="1187244" y="5110314"/>
            <a:ext cx="1106134" cy="295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مستطيل 36"/>
          <p:cNvSpPr/>
          <p:nvPr/>
        </p:nvSpPr>
        <p:spPr>
          <a:xfrm>
            <a:off x="4262284" y="27414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طول المسار  </a:t>
            </a:r>
            <a:r>
              <a:rPr lang="en-US" sz="2400" b="1" dirty="0" smtClean="0">
                <a:solidFill>
                  <a:srgbClr val="002060"/>
                </a:solidFill>
              </a:rPr>
              <a:t> length of path   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4144297" y="1032076"/>
            <a:ext cx="44978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عدد حافات المسار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مستطيل 38"/>
          <p:cNvSpPr/>
          <p:nvPr/>
        </p:nvSpPr>
        <p:spPr>
          <a:xfrm>
            <a:off x="967705" y="1032075"/>
            <a:ext cx="5034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number of edge in path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7040489" y="1739998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 ملاحظة:-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1430593" y="2324171"/>
            <a:ext cx="749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حسب تعريف المسار لا يشترط عدم تكرار الحافات والرؤوس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4188541" y="286985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المسار التافه  </a:t>
            </a:r>
            <a:r>
              <a:rPr lang="en-US" sz="2400" b="1" dirty="0" err="1" smtClean="0">
                <a:solidFill>
                  <a:srgbClr val="002060"/>
                </a:solidFill>
              </a:rPr>
              <a:t>trivil</a:t>
            </a:r>
            <a:r>
              <a:rPr lang="en-US" sz="2400" b="1" dirty="0" smtClean="0">
                <a:solidFill>
                  <a:srgbClr val="002060"/>
                </a:solidFill>
              </a:rPr>
              <a:t> path        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678425" y="3433521"/>
            <a:ext cx="82001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المسار  الذي لا يحتوي على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اية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حافة ويمر بدون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ويمر خلال رأس واحد فقط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عقده ( لفه ) بدون حافة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رابط مستقيم 54"/>
          <p:cNvCxnSpPr/>
          <p:nvPr/>
        </p:nvCxnSpPr>
        <p:spPr>
          <a:xfrm rot="5400000" flipH="1" flipV="1">
            <a:off x="2558846" y="5129986"/>
            <a:ext cx="1096302" cy="98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رابط مستقيم 55"/>
          <p:cNvCxnSpPr/>
          <p:nvPr/>
        </p:nvCxnSpPr>
        <p:spPr>
          <a:xfrm flipV="1">
            <a:off x="1761338" y="5668297"/>
            <a:ext cx="1355488" cy="156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شكل بيضاوي 58"/>
          <p:cNvSpPr/>
          <p:nvPr/>
        </p:nvSpPr>
        <p:spPr>
          <a:xfrm>
            <a:off x="1202439" y="4181638"/>
            <a:ext cx="582116" cy="567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0" name="شكل بيضاوي 59"/>
          <p:cNvSpPr/>
          <p:nvPr/>
        </p:nvSpPr>
        <p:spPr>
          <a:xfrm>
            <a:off x="3080400" y="5395923"/>
            <a:ext cx="582116" cy="567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1" name="شكل بيضاوي 60"/>
          <p:cNvSpPr/>
          <p:nvPr/>
        </p:nvSpPr>
        <p:spPr>
          <a:xfrm>
            <a:off x="1197525" y="5504079"/>
            <a:ext cx="582116" cy="567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5" name="شكل بيضاوي 64"/>
          <p:cNvSpPr/>
          <p:nvPr/>
        </p:nvSpPr>
        <p:spPr>
          <a:xfrm>
            <a:off x="1209368" y="4218038"/>
            <a:ext cx="678426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6" name="شكل بيضاوي 65"/>
          <p:cNvSpPr/>
          <p:nvPr/>
        </p:nvSpPr>
        <p:spPr>
          <a:xfrm>
            <a:off x="2954594" y="4208207"/>
            <a:ext cx="678426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3052916" y="5456903"/>
            <a:ext cx="678426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1170039" y="5594556"/>
            <a:ext cx="678426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9" name="مستطيل 68"/>
          <p:cNvSpPr/>
          <p:nvPr/>
        </p:nvSpPr>
        <p:spPr>
          <a:xfrm>
            <a:off x="4719484" y="4379961"/>
            <a:ext cx="36955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v1 to v1 &amp; v2 &amp;v3 to v3</a:t>
            </a:r>
            <a:endParaRPr lang="ar-IQ" sz="2400" b="1" dirty="0"/>
          </a:p>
        </p:txBody>
      </p:sp>
      <p:sp>
        <p:nvSpPr>
          <p:cNvPr id="70" name="مستطيل 69"/>
          <p:cNvSpPr/>
          <p:nvPr/>
        </p:nvSpPr>
        <p:spPr>
          <a:xfrm>
            <a:off x="5279922" y="4910901"/>
            <a:ext cx="3242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v4 to  v4  is trivial path</a:t>
            </a:r>
            <a:endParaRPr lang="ar-IQ" sz="2400" b="1" dirty="0"/>
          </a:p>
        </p:txBody>
      </p:sp>
      <p:sp>
        <p:nvSpPr>
          <p:cNvPr id="23" name="سهم إلى اليسار 2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سهم إلى اليمين 23">
            <a:hlinkClick r:id="rId3" action="ppaction://hlinksldjump"/>
          </p:cNvPr>
          <p:cNvSpPr/>
          <p:nvPr/>
        </p:nvSpPr>
        <p:spPr>
          <a:xfrm>
            <a:off x="7288948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سهم لأعلى 24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9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8" grpId="0"/>
      <p:bldP spid="40" grpId="0"/>
      <p:bldP spid="41" grpId="0"/>
      <p:bldP spid="43" grpId="0"/>
      <p:bldP spid="44" grpId="0"/>
      <p:bldP spid="59" grpId="0" animBg="1"/>
      <p:bldP spid="60" grpId="0" animBg="1"/>
      <p:bldP spid="61" grpId="0" animBg="1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2810941" y="1384491"/>
            <a:ext cx="357190" cy="12858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شكل بيضاوي 2"/>
          <p:cNvSpPr/>
          <p:nvPr/>
        </p:nvSpPr>
        <p:spPr>
          <a:xfrm>
            <a:off x="810677" y="1741681"/>
            <a:ext cx="428628" cy="5715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" name="رابط مستقيم 5"/>
          <p:cNvCxnSpPr>
            <a:stCxn id="3" idx="6"/>
            <a:endCxn id="4" idx="0"/>
          </p:cNvCxnSpPr>
          <p:nvPr/>
        </p:nvCxnSpPr>
        <p:spPr>
          <a:xfrm flipV="1">
            <a:off x="1239305" y="1384491"/>
            <a:ext cx="1750231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>
            <a:stCxn id="3" idx="6"/>
            <a:endCxn id="4" idx="4"/>
          </p:cNvCxnSpPr>
          <p:nvPr/>
        </p:nvCxnSpPr>
        <p:spPr>
          <a:xfrm>
            <a:off x="1239305" y="2027433"/>
            <a:ext cx="1750231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>
            <a:stCxn id="4" idx="0"/>
          </p:cNvCxnSpPr>
          <p:nvPr/>
        </p:nvCxnSpPr>
        <p:spPr>
          <a:xfrm rot="5400000" flipH="1" flipV="1">
            <a:off x="3865445" y="438732"/>
            <a:ext cx="69850" cy="18216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>
            <a:stCxn id="4" idx="4"/>
          </p:cNvCxnSpPr>
          <p:nvPr/>
        </p:nvCxnSpPr>
        <p:spPr>
          <a:xfrm rot="16200000" flipH="1">
            <a:off x="3900370" y="1759540"/>
            <a:ext cx="1588" cy="18216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rot="5400000" flipH="1" flipV="1">
            <a:off x="4133338" y="1990920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>
            <a:off x="1643042" y="5429264"/>
            <a:ext cx="928694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 flipV="1">
            <a:off x="2571736" y="5357826"/>
            <a:ext cx="642942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>
            <a:off x="3214678" y="5357826"/>
            <a:ext cx="642942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flipV="1">
            <a:off x="3857620" y="5429264"/>
            <a:ext cx="714380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مستطيل 13"/>
          <p:cNvSpPr/>
          <p:nvPr/>
        </p:nvSpPr>
        <p:spPr>
          <a:xfrm>
            <a:off x="5427406" y="427392"/>
            <a:ext cx="34338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P1= (v1 ,e1,v2,e2,v3)</a:t>
            </a:r>
            <a:endParaRPr lang="ar-IQ" sz="2400" b="1" dirty="0"/>
          </a:p>
        </p:txBody>
      </p:sp>
      <p:sp>
        <p:nvSpPr>
          <p:cNvPr id="16" name="مستطيل 15"/>
          <p:cNvSpPr/>
          <p:nvPr/>
        </p:nvSpPr>
        <p:spPr>
          <a:xfrm>
            <a:off x="5265176" y="1091070"/>
            <a:ext cx="36133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p2 = (v1,e8,v4,,e3,v3) </a:t>
            </a:r>
            <a:endParaRPr lang="ar-IQ" sz="2400" b="1" dirty="0"/>
          </a:p>
        </p:txBody>
      </p:sp>
      <p:sp>
        <p:nvSpPr>
          <p:cNvPr id="17" name="مستطيل 16"/>
          <p:cNvSpPr/>
          <p:nvPr/>
        </p:nvSpPr>
        <p:spPr>
          <a:xfrm>
            <a:off x="5279922" y="1784556"/>
            <a:ext cx="36038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p3= (v1,e6,v5,e4,v4,e3,v3)</a:t>
            </a:r>
            <a:endParaRPr lang="ar-IQ" sz="2400" b="1" dirty="0"/>
          </a:p>
        </p:txBody>
      </p:sp>
      <p:sp>
        <p:nvSpPr>
          <p:cNvPr id="19" name="شكل بيضاوي 18"/>
          <p:cNvSpPr/>
          <p:nvPr/>
        </p:nvSpPr>
        <p:spPr>
          <a:xfrm>
            <a:off x="2492478" y="988142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4350774" y="884903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4468762" y="2772696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2551471" y="2757948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958646" y="2182762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3495368" y="958645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4601496" y="1710813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3613355" y="2816941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1681316" y="2492477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191729" y="1902542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1519084" y="1312607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2993922" y="1784555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e7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2079522" y="1843548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e8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4188542" y="3209074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</a:p>
          <a:p>
            <a:r>
              <a:rPr lang="ar-IQ" sz="2400" b="1" dirty="0" smtClean="0">
                <a:solidFill>
                  <a:srgbClr val="002060"/>
                </a:solidFill>
              </a:rPr>
              <a:t>المسار المفتوح    </a:t>
            </a:r>
            <a:r>
              <a:rPr lang="en-US" sz="2400" b="1" dirty="0" smtClean="0">
                <a:solidFill>
                  <a:srgbClr val="002060"/>
                </a:solidFill>
              </a:rPr>
              <a:t>open path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1076632" y="4167718"/>
            <a:ext cx="76986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هو المسار الذي يكون فيه رأس الابتداء لا يساوي رأس الانتهاء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4424516" y="5058697"/>
            <a:ext cx="855406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سهم إلى اليسار 3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" name="سهم إلى اليمين 39">
            <a:hlinkClick r:id="rId3" action="ppaction://hlinksldjump"/>
          </p:cNvPr>
          <p:cNvSpPr/>
          <p:nvPr/>
        </p:nvSpPr>
        <p:spPr>
          <a:xfrm>
            <a:off x="7347941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" name="سهم لأعلى 40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4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6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8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0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77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770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6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8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14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9" grpId="0"/>
      <p:bldP spid="31" grpId="0"/>
      <p:bldP spid="33" grpId="0"/>
      <p:bldP spid="34" grpId="0"/>
      <p:bldP spid="35" grpId="0"/>
      <p:bldP spid="36" grpId="0"/>
      <p:bldP spid="37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مستقيم 4">
            <a:hlinkClick r:id="" action="ppaction://noaction" highlightClick="1">
              <a:snd r:embed="rId2" name="chimes.wav"/>
            </a:hlinkClick>
          </p:cNvPr>
          <p:cNvCxnSpPr/>
          <p:nvPr/>
        </p:nvCxnSpPr>
        <p:spPr>
          <a:xfrm>
            <a:off x="2893896" y="3976996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277032" y="27414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المسار المغلق   </a:t>
            </a:r>
            <a:r>
              <a:rPr lang="en-US" sz="2400" b="1" dirty="0" smtClean="0">
                <a:solidFill>
                  <a:srgbClr val="002060"/>
                </a:solidFill>
              </a:rPr>
              <a:t>closed path  </a:t>
            </a:r>
            <a:br>
              <a:rPr lang="en-US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887794" y="917310"/>
            <a:ext cx="6990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المسار الذي يكون فيه رأس الابتداء  =  رأس الانتهاء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94967" y="1468764"/>
            <a:ext cx="8214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path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wher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lnitlal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vertex equal the end vertex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19418" y="2108709"/>
            <a:ext cx="6270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Ex:- </a:t>
            </a:r>
            <a:endParaRPr lang="ar-IQ" sz="2000" b="1" dirty="0"/>
          </a:p>
        </p:txBody>
      </p:sp>
      <p:cxnSp>
        <p:nvCxnSpPr>
          <p:cNvPr id="18" name="رابط مستقيم 17"/>
          <p:cNvCxnSpPr/>
          <p:nvPr/>
        </p:nvCxnSpPr>
        <p:spPr>
          <a:xfrm rot="16200000" flipH="1">
            <a:off x="2020529" y="3097161"/>
            <a:ext cx="884903" cy="8849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10800000" flipV="1">
            <a:off x="1991033" y="3957487"/>
            <a:ext cx="919317" cy="8947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 rot="5400000">
            <a:off x="1145458" y="3111908"/>
            <a:ext cx="875072" cy="8652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rot="16200000" flipH="1">
            <a:off x="1120877" y="3996814"/>
            <a:ext cx="934064" cy="8455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مستطيل 28"/>
          <p:cNvSpPr/>
          <p:nvPr/>
        </p:nvSpPr>
        <p:spPr>
          <a:xfrm>
            <a:off x="4203290" y="207344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جد المسار المفتوح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v4            v1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4836609" y="3008359"/>
            <a:ext cx="39741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w=( v1,e1,v2,e2,v3,e5,v4 )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4737562" y="3937508"/>
            <a:ext cx="4177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جد المسار المغلق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v2           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v2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4174171" y="4601187"/>
            <a:ext cx="45752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w=(v2,e2,v3,e3,v5,e4,v1e1,v2)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383459" y="3731342"/>
            <a:ext cx="752167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1681316" y="2757949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2610464" y="3613355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4070556" y="3878825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1578078" y="4852220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1002890" y="3229898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2153264" y="3229897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2330245" y="4218039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899651" y="4380271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3303639" y="3583859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34" name="رابط كسهم مستقيم 33"/>
          <p:cNvCxnSpPr/>
          <p:nvPr/>
        </p:nvCxnSpPr>
        <p:spPr>
          <a:xfrm rot="10800000">
            <a:off x="5043950" y="2300748"/>
            <a:ext cx="48669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 rot="10800000">
            <a:off x="5397911" y="4144295"/>
            <a:ext cx="663676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سهم لأعلى 34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" name="سهم إلى اليمين 36">
            <a:hlinkClick r:id="rId4" action="ppaction://hlinksldjump"/>
          </p:cNvPr>
          <p:cNvSpPr/>
          <p:nvPr/>
        </p:nvSpPr>
        <p:spPr>
          <a:xfrm>
            <a:off x="7347942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4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6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9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6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7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29" grpId="0"/>
      <p:bldP spid="30" grpId="0"/>
      <p:bldP spid="31" grpId="0"/>
      <p:bldP spid="15" grpId="0"/>
      <p:bldP spid="16" grpId="0"/>
      <p:bldP spid="17" grpId="0"/>
      <p:bldP spid="19" grpId="0"/>
      <p:bldP spid="22" grpId="0"/>
      <p:bldP spid="23" grpId="0"/>
      <p:bldP spid="24" grpId="0"/>
      <p:bldP spid="25" grpId="0"/>
      <p:bldP spid="27" grpId="0"/>
      <p:bldP spid="2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5782</TotalTime>
  <Words>571</Words>
  <Application>Microsoft Office PowerPoint</Application>
  <PresentationFormat>On-screen Show (4:3)</PresentationFormat>
  <Paragraphs>130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رحلة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اعداد  الطالب سرمد عبد الواحد الطالبة حوراء محمد صنكور اشراف د.ابراهيم نضير ابراهيم</dc:title>
  <dc:creator>Name</dc:creator>
  <cp:lastModifiedBy>LAITH</cp:lastModifiedBy>
  <cp:revision>604</cp:revision>
  <dcterms:created xsi:type="dcterms:W3CDTF">2012-01-29T14:59:58Z</dcterms:created>
  <dcterms:modified xsi:type="dcterms:W3CDTF">2021-04-29T08:11:47Z</dcterms:modified>
</cp:coreProperties>
</file>