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0"/>
  </p:notesMasterIdLst>
  <p:sldIdLst>
    <p:sldId id="325" r:id="rId2"/>
    <p:sldId id="315" r:id="rId3"/>
    <p:sldId id="316" r:id="rId4"/>
    <p:sldId id="317" r:id="rId5"/>
    <p:sldId id="318" r:id="rId6"/>
    <p:sldId id="326" r:id="rId7"/>
    <p:sldId id="319" r:id="rId8"/>
    <p:sldId id="320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88" autoAdjust="0"/>
    <p:restoredTop sz="89427" autoAdjust="0"/>
  </p:normalViewPr>
  <p:slideViewPr>
    <p:cSldViewPr snapToGrid="0">
      <p:cViewPr>
        <p:scale>
          <a:sx n="70" d="100"/>
          <a:sy n="70" d="100"/>
        </p:scale>
        <p:origin x="-133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18/09/1442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776313" y="250411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الدروب  </a:t>
            </a:r>
            <a:r>
              <a:rPr lang="en-US" sz="2400" b="1" dirty="0" smtClean="0">
                <a:solidFill>
                  <a:srgbClr val="002060"/>
                </a:solidFill>
              </a:rPr>
              <a:t>chain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48929" y="887813"/>
            <a:ext cx="81263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يقال 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درباً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اذا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كان هناك مسار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بحيث لا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تتكرر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فيه الحافات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71949" y="1757967"/>
            <a:ext cx="8244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say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chain from v1 to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  g  if they exist path from v1 to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where the edge is not repeat .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321277" y="264863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:-</a:t>
            </a:r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34180" y="3522010"/>
            <a:ext cx="82443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الدرب لا يشترط اختلاف الرؤوس ولكن الحافات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ان لاتتكرر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الحافات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الدرب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7167716" y="4438953"/>
            <a:ext cx="15450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:-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796413" y="4899374"/>
            <a:ext cx="80673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مسار لا تتكرر فيه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مره واحدة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1873048" y="4822722"/>
            <a:ext cx="1194616" cy="14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2462981" y="4203291"/>
            <a:ext cx="1297859" cy="147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مستطيل 11"/>
          <p:cNvSpPr/>
          <p:nvPr/>
        </p:nvSpPr>
        <p:spPr>
          <a:xfrm>
            <a:off x="4831414" y="397896"/>
            <a:ext cx="3941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البسيط </a:t>
            </a:r>
            <a:r>
              <a:rPr lang="en-US" sz="2400" b="1" dirty="0" smtClean="0">
                <a:solidFill>
                  <a:srgbClr val="002060"/>
                </a:solidFill>
              </a:rPr>
              <a:t>simple chain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701846" y="1091070"/>
            <a:ext cx="5148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جميع رؤوسه مختلفة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80784" y="1931727"/>
            <a:ext cx="6599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chain where every vertex are different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79696" y="2816632"/>
            <a:ext cx="1160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EX</a:t>
            </a:r>
            <a:endParaRPr lang="ar-IQ" sz="2400" b="1" dirty="0"/>
          </a:p>
        </p:txBody>
      </p:sp>
      <p:sp>
        <p:nvSpPr>
          <p:cNvPr id="16" name="مستطيل 15"/>
          <p:cNvSpPr/>
          <p:nvPr/>
        </p:nvSpPr>
        <p:spPr>
          <a:xfrm>
            <a:off x="4572000" y="2949366"/>
            <a:ext cx="4244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اوجد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v2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324169" y="3657289"/>
            <a:ext cx="3316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w=(v4,e3,v1,e1,v2) </a:t>
            </a:r>
            <a:endParaRPr lang="ar-IQ" sz="2400" b="1" dirty="0"/>
          </a:p>
        </p:txBody>
      </p:sp>
      <p:sp>
        <p:nvSpPr>
          <p:cNvPr id="18" name="مستطيل 17"/>
          <p:cNvSpPr/>
          <p:nvPr/>
        </p:nvSpPr>
        <p:spPr>
          <a:xfrm>
            <a:off x="6128073" y="4188231"/>
            <a:ext cx="226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w=( v4,e3,v1</a:t>
            </a:r>
            <a:r>
              <a:rPr lang="en-US" sz="2400" b="1" dirty="0" smtClean="0"/>
              <a:t>, , )</a:t>
            </a:r>
            <a:endParaRPr lang="ar-IQ" sz="2400" b="1" dirty="0"/>
          </a:p>
        </p:txBody>
      </p:sp>
      <p:sp>
        <p:nvSpPr>
          <p:cNvPr id="19" name="مستطيل 18"/>
          <p:cNvSpPr/>
          <p:nvPr/>
        </p:nvSpPr>
        <p:spPr>
          <a:xfrm>
            <a:off x="5782729" y="4851908"/>
            <a:ext cx="2691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v3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5689849" y="5500838"/>
            <a:ext cx="2652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W=(v3,e2,v1,e4.v5</a:t>
            </a:r>
            <a:endParaRPr lang="ar-IQ" sz="2400" b="1" dirty="0"/>
          </a:p>
        </p:txBody>
      </p:sp>
      <p:sp>
        <p:nvSpPr>
          <p:cNvPr id="22" name="شكل بيضاوي 21"/>
          <p:cNvSpPr/>
          <p:nvPr/>
        </p:nvSpPr>
        <p:spPr>
          <a:xfrm>
            <a:off x="2315497" y="4291781"/>
            <a:ext cx="914400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27" name="رابط مستقيم 26"/>
          <p:cNvCxnSpPr/>
          <p:nvPr/>
        </p:nvCxnSpPr>
        <p:spPr>
          <a:xfrm>
            <a:off x="1184786" y="4178711"/>
            <a:ext cx="1297859" cy="147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1976284" y="3662515"/>
            <a:ext cx="1037303" cy="245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شكل بيضاوي 31"/>
          <p:cNvSpPr/>
          <p:nvPr/>
        </p:nvSpPr>
        <p:spPr>
          <a:xfrm>
            <a:off x="3628103" y="4026309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2182761" y="2816942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501445" y="4041058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2182762" y="5442155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2816942" y="3790335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755058" y="3421626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297858" y="4350774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1784555" y="4896464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إلى اليمين 24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سهم لأعلى 25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77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770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306529" y="28889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 -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448232" y="864079"/>
            <a:ext cx="6371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درب بسيط هو درب ولكن العكس غير صحيح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5691" y="1536742"/>
            <a:ext cx="8362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نستطيع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نكتب المسار بالحافات فقط ولكن نتقيد بالترتيب اللازم للحافات والرؤوس مبتدئين من رأس الابتداء ومنتهين بالرأس النهائي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814010" y="2492166"/>
            <a:ext cx="2967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طول الدرب </a:t>
            </a:r>
            <a:r>
              <a:rPr lang="en-US" sz="2400" b="1" dirty="0" smtClean="0">
                <a:solidFill>
                  <a:srgbClr val="002060"/>
                </a:solidFill>
              </a:rPr>
              <a:t>length of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014452" y="3067354"/>
            <a:ext cx="36456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عدد حافات الدرب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96414" y="3548287"/>
            <a:ext cx="7949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تعريف الدارة باستخدام الدرب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cycles by chain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828800" y="4108725"/>
            <a:ext cx="6902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بسيط مغلق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closed simple chain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60439" y="4760875"/>
            <a:ext cx="82148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direct chain  </a:t>
            </a:r>
            <a:r>
              <a:rPr lang="en-US" sz="2400" b="1" dirty="0" smtClean="0"/>
              <a:t>      </a:t>
            </a:r>
            <a:r>
              <a:rPr lang="ar-IQ" sz="2400" b="1" dirty="0" smtClean="0"/>
              <a:t> </a:t>
            </a:r>
            <a:r>
              <a:rPr lang="ar-IQ" sz="2400" dirty="0" smtClean="0"/>
              <a:t>: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متتابعة متناوبة من رؤوس وحافات موجهه بالصيغة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 v1,e1 , e2,……………….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2" name="سهم إلى اليسار 11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سهم إلى اليمين 12">
            <a:hlinkClick r:id="rId3" action="ppaction://hlinksldjump"/>
          </p:cNvPr>
          <p:cNvSpPr/>
          <p:nvPr/>
        </p:nvSpPr>
        <p:spPr>
          <a:xfrm>
            <a:off x="7362690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سهم لأعلى 13">
            <a:hlinkClick r:id="rId3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/>
          <p:nvPr/>
        </p:nvSpPr>
        <p:spPr>
          <a:xfrm>
            <a:off x="4989735" y="235663"/>
            <a:ext cx="3882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direct chain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678425" y="923073"/>
            <a:ext cx="8170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مسار موجهه كل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مختلفة بشرط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يكون رأس الابتداء ورأس الانتهاء مختلفين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12954" y="1905451"/>
            <a:ext cx="83475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direct path where every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eges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are different and the condition is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linitial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vertex  =    terminal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vert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860970" y="2890373"/>
            <a:ext cx="6034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البسيط </a:t>
            </a:r>
            <a:r>
              <a:rPr lang="en-US" sz="2400" b="1" dirty="0" smtClean="0">
                <a:solidFill>
                  <a:srgbClr val="002060"/>
                </a:solidFill>
              </a:rPr>
              <a:t>simple direct chain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3524865" y="3672037"/>
            <a:ext cx="5139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موجهه كافة رؤوسه مختلفة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45690" y="4320966"/>
            <a:ext cx="65768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direct chain every vertex are different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لأعلى 8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سهم إلى اليمين 9">
            <a:hlinkClick r:id="rId3" action="ppaction://hlinksldjump"/>
          </p:cNvPr>
          <p:cNvSpPr/>
          <p:nvPr/>
        </p:nvSpPr>
        <p:spPr>
          <a:xfrm>
            <a:off x="7362690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2388299" y="2251417"/>
            <a:ext cx="2500330" cy="221457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2703547" y="2650549"/>
            <a:ext cx="1928826" cy="135732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كسهم مستقيم 6"/>
          <p:cNvCxnSpPr/>
          <p:nvPr/>
        </p:nvCxnSpPr>
        <p:spPr>
          <a:xfrm rot="10800000" flipV="1">
            <a:off x="2703547" y="2650549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2703547" y="2650549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>
            <a:stCxn id="4" idx="2"/>
          </p:cNvCxnSpPr>
          <p:nvPr/>
        </p:nvCxnSpPr>
        <p:spPr>
          <a:xfrm rot="5400000">
            <a:off x="3542944" y="3882855"/>
            <a:ext cx="1588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5400000">
            <a:off x="2524952" y="332921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>
            <a:off x="3417927" y="2650549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>
            <a:endCxn id="4" idx="3"/>
          </p:cNvCxnSpPr>
          <p:nvPr/>
        </p:nvCxnSpPr>
        <p:spPr>
          <a:xfrm rot="5400000">
            <a:off x="4543076" y="3239912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10800000" flipV="1">
            <a:off x="3132175" y="3436367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rot="10800000">
            <a:off x="3203613" y="3007739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rot="10800000" flipV="1">
            <a:off x="3616908" y="4454013"/>
            <a:ext cx="173428" cy="17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 rot="16200000" flipV="1">
            <a:off x="2215925" y="3507805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 flipV="1">
            <a:off x="3060737" y="2221921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/>
          <p:nvPr/>
        </p:nvCxnSpPr>
        <p:spPr>
          <a:xfrm rot="5400000" flipH="1" flipV="1">
            <a:off x="4693444" y="3447665"/>
            <a:ext cx="398213" cy="51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شكل بيضاوي 30"/>
          <p:cNvSpPr/>
          <p:nvPr/>
        </p:nvSpPr>
        <p:spPr>
          <a:xfrm>
            <a:off x="1858297" y="249247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527756" y="238923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4513006" y="3878826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1828800" y="395256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274142" y="2241755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3923072" y="303816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3293806" y="3972232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2423651" y="3116826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3057832" y="1789471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984954" y="3116826"/>
            <a:ext cx="75216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3102077" y="4572000"/>
            <a:ext cx="943897" cy="3441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1538749" y="3293807"/>
            <a:ext cx="732504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426542" y="2718620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3421627" y="3500285"/>
            <a:ext cx="914400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e10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7" name="مستطيل 66"/>
          <p:cNvSpPr/>
          <p:nvPr/>
        </p:nvSpPr>
        <p:spPr>
          <a:xfrm>
            <a:off x="7014837" y="4114489"/>
            <a:ext cx="1627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ملاحظة:-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8" name="مستطيل 67"/>
          <p:cNvSpPr/>
          <p:nvPr/>
        </p:nvSpPr>
        <p:spPr>
          <a:xfrm>
            <a:off x="501446" y="4878862"/>
            <a:ext cx="79936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تشمل المسارات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والدارات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والدروب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كمتتابعات للحافات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فقط وبدون ذكر الرؤوس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3798488" y="368398"/>
            <a:ext cx="5082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الدارة الغير بسيطة </a:t>
            </a:r>
            <a:r>
              <a:rPr lang="en-US" sz="2400" b="1" dirty="0" smtClean="0">
                <a:solidFill>
                  <a:srgbClr val="002060"/>
                </a:solidFill>
              </a:rPr>
              <a:t>not simple cycle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1887794" y="1064793"/>
            <a:ext cx="70644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هي اتحاد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دارتين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توجد بين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اثنين منها حافة مشتركة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7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770" decel="100000"/>
                                        <p:tgtEl>
                                          <p:spTgt spid="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1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3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5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1" grpId="0"/>
      <p:bldP spid="33" grpId="0"/>
      <p:bldP spid="37" grpId="0"/>
      <p:bldP spid="41" grpId="0"/>
      <p:bldP spid="42" grpId="0"/>
      <p:bldP spid="43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مستطيل 33"/>
          <p:cNvSpPr/>
          <p:nvPr/>
        </p:nvSpPr>
        <p:spPr>
          <a:xfrm>
            <a:off x="4461096" y="412643"/>
            <a:ext cx="4462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D(V,A)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بياناً موجهه كما في الشكل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رابط كسهم مستقيم 39"/>
          <p:cNvCxnSpPr/>
          <p:nvPr/>
        </p:nvCxnSpPr>
        <p:spPr>
          <a:xfrm>
            <a:off x="3078670" y="2238875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شكل حر 43"/>
          <p:cNvSpPr/>
          <p:nvPr/>
        </p:nvSpPr>
        <p:spPr>
          <a:xfrm>
            <a:off x="2227007" y="1578077"/>
            <a:ext cx="307379" cy="631295"/>
          </a:xfrm>
          <a:custGeom>
            <a:avLst/>
            <a:gdLst>
              <a:gd name="connsiteX0" fmla="*/ 14287 w 285750"/>
              <a:gd name="connsiteY0" fmla="*/ 0 h 485775"/>
              <a:gd name="connsiteX1" fmla="*/ 285750 w 285750"/>
              <a:gd name="connsiteY1" fmla="*/ 228600 h 485775"/>
              <a:gd name="connsiteX2" fmla="*/ 14287 w 285750"/>
              <a:gd name="connsiteY2" fmla="*/ 471487 h 485775"/>
              <a:gd name="connsiteX3" fmla="*/ 14287 w 285750"/>
              <a:gd name="connsiteY3" fmla="*/ 471487 h 485775"/>
              <a:gd name="connsiteX4" fmla="*/ 0 w 285750"/>
              <a:gd name="connsiteY4" fmla="*/ 485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" h="485775">
                <a:moveTo>
                  <a:pt x="14287" y="0"/>
                </a:moveTo>
                <a:cubicBezTo>
                  <a:pt x="150018" y="75009"/>
                  <a:pt x="285750" y="150019"/>
                  <a:pt x="285750" y="228600"/>
                </a:cubicBezTo>
                <a:cubicBezTo>
                  <a:pt x="285750" y="307181"/>
                  <a:pt x="14287" y="471487"/>
                  <a:pt x="14287" y="471487"/>
                </a:cubicBezTo>
                <a:lnTo>
                  <a:pt x="14287" y="471487"/>
                </a:lnTo>
                <a:lnTo>
                  <a:pt x="0" y="485775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>
            <a:defPPr>
              <a:defRPr lang="ar-IQ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IQ"/>
          </a:p>
        </p:txBody>
      </p:sp>
      <p:cxnSp>
        <p:nvCxnSpPr>
          <p:cNvPr id="45" name="رابط مستقيم 44"/>
          <p:cNvCxnSpPr>
            <a:endCxn id="44" idx="4"/>
          </p:cNvCxnSpPr>
          <p:nvPr/>
        </p:nvCxnSpPr>
        <p:spPr>
          <a:xfrm flipV="1">
            <a:off x="603932" y="2209372"/>
            <a:ext cx="1623075" cy="259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كسهم مستقيم 46"/>
          <p:cNvCxnSpPr/>
          <p:nvPr/>
        </p:nvCxnSpPr>
        <p:spPr>
          <a:xfrm>
            <a:off x="1460089" y="2610465"/>
            <a:ext cx="276951" cy="1501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كسهم مستقيم 47"/>
          <p:cNvCxnSpPr/>
          <p:nvPr/>
        </p:nvCxnSpPr>
        <p:spPr>
          <a:xfrm>
            <a:off x="1386347" y="2212259"/>
            <a:ext cx="353168" cy="71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/>
          <p:nvPr/>
        </p:nvCxnSpPr>
        <p:spPr>
          <a:xfrm rot="16200000" flipV="1">
            <a:off x="2101106" y="1938873"/>
            <a:ext cx="288628" cy="22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/>
          <p:nvPr/>
        </p:nvCxnSpPr>
        <p:spPr>
          <a:xfrm>
            <a:off x="3194354" y="2745853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flipV="1">
            <a:off x="1342104" y="1807942"/>
            <a:ext cx="309201" cy="1683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رابط مستقيم 77"/>
          <p:cNvCxnSpPr/>
          <p:nvPr/>
        </p:nvCxnSpPr>
        <p:spPr>
          <a:xfrm>
            <a:off x="619430" y="2256503"/>
            <a:ext cx="1651820" cy="7226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flipV="1">
            <a:off x="604683" y="1578077"/>
            <a:ext cx="1622323" cy="678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>
            <a:stCxn id="44" idx="4"/>
          </p:cNvCxnSpPr>
          <p:nvPr/>
        </p:nvCxnSpPr>
        <p:spPr>
          <a:xfrm>
            <a:off x="2227007" y="2209372"/>
            <a:ext cx="29498" cy="7992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رابط مستقيم 89"/>
          <p:cNvCxnSpPr/>
          <p:nvPr/>
        </p:nvCxnSpPr>
        <p:spPr>
          <a:xfrm>
            <a:off x="2168013" y="2241755"/>
            <a:ext cx="1715728" cy="196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رابط مستقيم 90"/>
          <p:cNvCxnSpPr/>
          <p:nvPr/>
        </p:nvCxnSpPr>
        <p:spPr>
          <a:xfrm rot="16200000" flipH="1">
            <a:off x="3448667" y="2667006"/>
            <a:ext cx="865243" cy="245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رابط مستقيم 92"/>
          <p:cNvCxnSpPr/>
          <p:nvPr/>
        </p:nvCxnSpPr>
        <p:spPr>
          <a:xfrm>
            <a:off x="2168013" y="2212258"/>
            <a:ext cx="1755058" cy="8996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رابط كسهم مستقيم 107"/>
          <p:cNvCxnSpPr/>
          <p:nvPr/>
        </p:nvCxnSpPr>
        <p:spPr>
          <a:xfrm rot="16200000" flipH="1">
            <a:off x="2414741" y="1670561"/>
            <a:ext cx="144846" cy="1368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0" name="مستطيل 109"/>
          <p:cNvSpPr/>
          <p:nvPr/>
        </p:nvSpPr>
        <p:spPr>
          <a:xfrm>
            <a:off x="5021145" y="1430282"/>
            <a:ext cx="3834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1-جد درب موجهه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مستطيل 110"/>
          <p:cNvSpPr/>
          <p:nvPr/>
        </p:nvSpPr>
        <p:spPr>
          <a:xfrm>
            <a:off x="4870140" y="2152953"/>
            <a:ext cx="3998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2-درب موجهه بسيط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v3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مستطيل 111"/>
          <p:cNvSpPr/>
          <p:nvPr/>
        </p:nvSpPr>
        <p:spPr>
          <a:xfrm>
            <a:off x="4624162" y="2654399"/>
            <a:ext cx="4269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3-دارة موجهه بسيطة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مستطيل 112"/>
          <p:cNvSpPr/>
          <p:nvPr/>
        </p:nvSpPr>
        <p:spPr>
          <a:xfrm>
            <a:off x="4572000" y="3784261"/>
            <a:ext cx="4291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1-W=(v1,e4,v3,e5,v4,e6,v5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                                          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مستطيل 113"/>
          <p:cNvSpPr/>
          <p:nvPr/>
        </p:nvSpPr>
        <p:spPr>
          <a:xfrm>
            <a:off x="4781841" y="4453703"/>
            <a:ext cx="3447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2-w=(v1,e10,v6,e8,v3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مستطيل 114"/>
          <p:cNvSpPr/>
          <p:nvPr/>
        </p:nvSpPr>
        <p:spPr>
          <a:xfrm>
            <a:off x="3956096" y="5117380"/>
            <a:ext cx="4248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3-w=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v1,e4,v3, e5,v4,e6,v5)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شكل بيضاوي 115"/>
          <p:cNvSpPr/>
          <p:nvPr/>
        </p:nvSpPr>
        <p:spPr>
          <a:xfrm>
            <a:off x="176981" y="1902542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17" name="شكل بيضاوي 116"/>
          <p:cNvSpPr/>
          <p:nvPr/>
        </p:nvSpPr>
        <p:spPr>
          <a:xfrm>
            <a:off x="1873045" y="303816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18" name="شكل بيضاوي 117"/>
          <p:cNvSpPr/>
          <p:nvPr/>
        </p:nvSpPr>
        <p:spPr>
          <a:xfrm>
            <a:off x="2109019" y="2330245"/>
            <a:ext cx="693174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0" name="شكل بيضاوي 119"/>
          <p:cNvSpPr/>
          <p:nvPr/>
        </p:nvSpPr>
        <p:spPr>
          <a:xfrm>
            <a:off x="3377381" y="3141407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1" name="شكل بيضاوي 120"/>
          <p:cNvSpPr/>
          <p:nvPr/>
        </p:nvSpPr>
        <p:spPr>
          <a:xfrm>
            <a:off x="3451123" y="1784555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2" name="شكل بيضاوي 121"/>
          <p:cNvSpPr/>
          <p:nvPr/>
        </p:nvSpPr>
        <p:spPr>
          <a:xfrm>
            <a:off x="1961536" y="1194620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707923" y="2654709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1710811" y="2261420"/>
            <a:ext cx="61943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1268362" y="2286000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2644878" y="282185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9" name="شكل بيضاوي 128"/>
          <p:cNvSpPr/>
          <p:nvPr/>
        </p:nvSpPr>
        <p:spPr>
          <a:xfrm>
            <a:off x="3195484" y="2413819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0" name="شكل بيضاوي 129"/>
          <p:cNvSpPr/>
          <p:nvPr/>
        </p:nvSpPr>
        <p:spPr>
          <a:xfrm>
            <a:off x="2861187" y="1784554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1" name="شكل بيضاوي 130"/>
          <p:cNvSpPr/>
          <p:nvPr/>
        </p:nvSpPr>
        <p:spPr>
          <a:xfrm>
            <a:off x="2438399" y="162723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2" name="شكل بيضاوي 131"/>
          <p:cNvSpPr/>
          <p:nvPr/>
        </p:nvSpPr>
        <p:spPr>
          <a:xfrm>
            <a:off x="1602658" y="1794387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3" name="شكل بيضاوي 132"/>
          <p:cNvSpPr/>
          <p:nvPr/>
        </p:nvSpPr>
        <p:spPr>
          <a:xfrm>
            <a:off x="899651" y="1327354"/>
            <a:ext cx="100289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e10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53" name="رابط مستقيم 52"/>
          <p:cNvCxnSpPr/>
          <p:nvPr/>
        </p:nvCxnSpPr>
        <p:spPr>
          <a:xfrm rot="5400000">
            <a:off x="1886779" y="1893726"/>
            <a:ext cx="670622" cy="196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كسهم مستقيم 55"/>
          <p:cNvCxnSpPr/>
          <p:nvPr/>
        </p:nvCxnSpPr>
        <p:spPr>
          <a:xfrm rot="16200000" flipH="1">
            <a:off x="2116991" y="2676232"/>
            <a:ext cx="276545" cy="27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كسهم مستقيم 56"/>
          <p:cNvCxnSpPr/>
          <p:nvPr/>
        </p:nvCxnSpPr>
        <p:spPr>
          <a:xfrm rot="5400000" flipH="1" flipV="1">
            <a:off x="3705680" y="2725762"/>
            <a:ext cx="352817" cy="65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سهم لأعلى 4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" name="سهم إلى اليمين 42">
            <a:hlinkClick r:id="rId3" action="ppaction://hlinksldjump"/>
          </p:cNvPr>
          <p:cNvSpPr/>
          <p:nvPr/>
        </p:nvSpPr>
        <p:spPr>
          <a:xfrm>
            <a:off x="7333193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1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770" decel="100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770" decel="100000"/>
                                        <p:tgtEl>
                                          <p:spTgt spid="1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1" dur="77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70" decel="100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770" decel="100000"/>
                                        <p:tgtEl>
                                          <p:spTgt spid="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77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770" decel="100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770" decel="100000"/>
                                        <p:tgtEl>
                                          <p:spTgt spid="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770" decel="100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8" dur="770" decel="100000"/>
                                        <p:tgtEl>
                                          <p:spTgt spid="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0" dur="77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770" decel="100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7" dur="770" decel="100000"/>
                                        <p:tgtEl>
                                          <p:spTgt spid="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9" dur="77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770" decel="100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6" dur="770" decel="100000"/>
                                        <p:tgtEl>
                                          <p:spTgt spid="1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8" dur="77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0" dur="77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2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3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6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8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9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4" grpId="0" animBg="1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20" grpId="0"/>
      <p:bldP spid="121" grpId="0"/>
      <p:bldP spid="122" grpId="0"/>
      <p:bldP spid="124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1199535" y="3837347"/>
            <a:ext cx="1285090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841683" y="3194405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1871180" y="4482592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6198022" y="3822599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>
            <a:off x="5555080" y="4536979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5519361" y="3143938"/>
            <a:ext cx="1428760" cy="13573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6196561" y="309406"/>
            <a:ext cx="2688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الاتصال </a:t>
            </a:r>
            <a:r>
              <a:rPr lang="en-US" sz="2400" b="1" dirty="0" smtClean="0">
                <a:solidFill>
                  <a:srgbClr val="002060"/>
                </a:solidFill>
              </a:rPr>
              <a:t>connected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01445" y="976980"/>
            <a:ext cx="82001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لقد سبق وان عرفنا الاتصال وسوف نقدم تعريف الاتصال بأستخدام الدرب يقال 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متصل اذا وفقط اذا وجد درب واحد على الاقل بين كل رأسين في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ويقال 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غير متصل اذا اختوى على رأسين لا توجد بينهما اي درب .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متصلين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وجد درب من احدهما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الاخر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4881715" y="4483510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X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725265" y="4527755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6725264" y="2787445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362632" y="2949677"/>
            <a:ext cx="648929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1150374" y="2949677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1165122" y="4365522"/>
            <a:ext cx="678425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170903" y="4380271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3205316" y="4311445"/>
            <a:ext cx="644013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41778" y="5073135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بيان متصل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30942" y="4955147"/>
            <a:ext cx="3861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غير متصل لعدم وجود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سهم لأعلى 2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76981" y="637090"/>
            <a:ext cx="87015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مبرهنة (1)</a:t>
            </a:r>
            <a:r>
              <a:rPr lang="ar-IQ" sz="2000" b="1" dirty="0" smtClean="0"/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محتويا على 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بدرجة فردية عندئذ يكون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متصلان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3959" y="1601499"/>
            <a:ext cx="84655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 g  be simple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coutain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on two vertex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,of degree so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counected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06477" y="2672367"/>
            <a:ext cx="87015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smtClean="0">
                <a:solidFill>
                  <a:srgbClr val="002060"/>
                </a:solidFill>
              </a:rPr>
              <a:t>البرهان</a:t>
            </a:r>
            <a:r>
              <a:rPr lang="ar-IQ" sz="2400" dirty="0" smtClean="0">
                <a:solidFill>
                  <a:srgbClr val="002060"/>
                </a:solidFill>
              </a:rPr>
              <a:t>  :-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حسب مبرهنة التصافح [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رؤسه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مجموع درجات جميع رؤوسه يساوي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]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9717" y="3799009"/>
            <a:ext cx="8568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ونتيجتها [ ليكن بيانا فأن عدد الرؤوس الفردية الدرجة يكون زوجي 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3961" y="4421660"/>
            <a:ext cx="8362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فأن كل بيان عدد رؤوسه الفردية يكون زوجي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يقعان في مركبة واحدة [ بيان واحد] وبذلك يوجد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البيان متصل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" action="ppaction://noaction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5773</TotalTime>
  <Words>551</Words>
  <Application>Microsoft Office PowerPoint</Application>
  <PresentationFormat>On-screen Show (4:3)</PresentationFormat>
  <Paragraphs>109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رحلة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605</cp:revision>
  <dcterms:created xsi:type="dcterms:W3CDTF">2012-01-29T14:59:58Z</dcterms:created>
  <dcterms:modified xsi:type="dcterms:W3CDTF">2021-04-29T08:43:36Z</dcterms:modified>
</cp:coreProperties>
</file>