
<file path=[Content_Types].xml><?xml version="1.0" encoding="utf-8"?>
<Types xmlns="http://schemas.openxmlformats.org/package/2006/content-types">
  <Default Extension="png" ContentType="image/png"/>
  <Default Extension="wma" ContentType="audio/x-ms-wma"/>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2" r:id="rId7"/>
    <p:sldId id="263" r:id="rId8"/>
    <p:sldId id="266" r:id="rId9"/>
    <p:sldId id="260" r:id="rId1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1C545E7-6E73-469D-AEF3-0AE9FCDAD187}">
          <p14:sldIdLst>
            <p14:sldId id="256"/>
            <p14:sldId id="257"/>
            <p14:sldId id="258"/>
            <p14:sldId id="259"/>
            <p14:sldId id="261"/>
            <p14:sldId id="262"/>
            <p14:sldId id="263"/>
            <p14:sldId id="266"/>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6" d="100"/>
          <a:sy n="86"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4-12-12T01:05:20.826"/>
    </inkml:context>
    <inkml:brush xml:id="br0">
      <inkml:brushProperty name="width" value="0.05292" units="cm"/>
      <inkml:brushProperty name="height" value="0.05292" units="cm"/>
      <inkml:brushProperty name="color" value="#FF0000"/>
    </inkml:brush>
  </inkml:definitions>
  <inkml:trace contextRef="#ctx0" brushRef="#br0">967 18405,'0'25,"-24"-25,24 0,-25 0,25 0,0 0</inkml:trace>
  <inkml:trace contextRef="#ctx0" brushRef="#br0" timeOffset="1996.8036">17785 17090,'25'0,"0"0,-1-24,26-1,-25 25,0 0,24-25,-24-25,49 50,-24-49,24 24,1 0,49-49,0 24,0-24</inkml:trace>
  <inkml:trace contextRef="#ctx0" brushRef="#br0" timeOffset="12760.8225">33213 695,'0'-25,"0"25,0 0</inkml:trace>
  <inkml:trace contextRef="#ctx0" brushRef="#br0" timeOffset="16442.4289">471 19025,'-25'0,"25"0,-24 0,24 0,0-25,-25 25,0-24,25 24,0-25</inkml:trace>
  <inkml:trace contextRef="#ctx0" brushRef="#br0" timeOffset="17004.0298">546 18728,'0'0,"0"0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4-12-12T01:06:17.565"/>
    </inkml:context>
    <inkml:brush xml:id="br0">
      <inkml:brushProperty name="width" value="0.05292" units="cm"/>
      <inkml:brushProperty name="height" value="0.05292" units="cm"/>
      <inkml:brushProperty name="color" value="#FF0000"/>
    </inkml:brush>
  </inkml:definitions>
  <inkml:trace contextRef="#ctx0" brushRef="#br0">33610 248</inkml:trace>
  <inkml:trace contextRef="#ctx0" brushRef="#br0" timeOffset="2030.0029">33387 546,'0'0</inkml:trace>
  <inkml:trace contextRef="#ctx0" brushRef="#br0" timeOffset="6510.0092">719 0,'0'0,"0"0,0 0</inkml:trace>
  <inkml:trace contextRef="#ctx0" brushRef="#br0" timeOffset="7130.01">446 620,'-24'0</inkml:trace>
  <inkml:trace contextRef="#ctx0" brushRef="#br0" timeOffset="7810.011">273 0,'-25'0,"25"0</inkml:trace>
  <inkml:trace contextRef="#ctx0" brushRef="#br0" timeOffset="9610.0408">74 5779</inkml:trace>
  <inkml:trace contextRef="#ctx0" brushRef="#br0" timeOffset="53491.8272">34751 99,'0'0,"0"0,0 0,-24 0,24 25,0-25</inkml:trace>
  <inkml:trace contextRef="#ctx0" brushRef="#br0" timeOffset="54111.828">34727 198,'0'0</inkml:trace>
  <inkml:trace contextRef="#ctx0" brushRef="#br0" timeOffset="59441.8355">1736 18876,'0'-24,"0"24,0-25,0 25,0-25,0 25,0 0,0-25</inkml:trace>
  <inkml:trace contextRef="#ctx0" brushRef="#br0" timeOffset="60261.8366">1612 18703,'-25'0,"25"0</inkml:trace>
  <inkml:trace contextRef="#ctx0" brushRef="#br0" timeOffset="61061.8378">1563 18529,'0'0,"0"-25,0 25,-25 0,0 0,25 0,-25 0,25 0,0-25</inkml:trace>
  <inkml:trace contextRef="#ctx0" brushRef="#br0" timeOffset="61961.839">2778 18926,'0'0,"25"0,-25 0,25 0,0 0,-25 0</inkml:trace>
  <inkml:trace contextRef="#ctx0" brushRef="#br0" timeOffset="65991.8447">1786 546,'-25'0,"0"0,25 0,-24 0,24 0,-25 0,25-25,-25 25</inkml:trace>
  <inkml:trace contextRef="#ctx0" brushRef="#br0" timeOffset="66701.8457">1637 149,'0'-25,"0"0,0 0,0 1,0 24,0-25,0 25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B2037F7-BB47-45C7-93EC-1EF7DC1CBEC1}" type="datetimeFigureOut">
              <a:rPr lang="ar-IQ" smtClean="0"/>
              <a:t>11/06/1446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6731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B2037F7-BB47-45C7-93EC-1EF7DC1CBEC1}" type="datetimeFigureOut">
              <a:rPr lang="ar-IQ" smtClean="0"/>
              <a:t>11/06/1446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115643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B2037F7-BB47-45C7-93EC-1EF7DC1CBEC1}" type="datetimeFigureOut">
              <a:rPr lang="ar-IQ" smtClean="0"/>
              <a:t>11/06/1446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410458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B2037F7-BB47-45C7-93EC-1EF7DC1CBEC1}" type="datetimeFigureOut">
              <a:rPr lang="ar-IQ" smtClean="0"/>
              <a:t>11/06/1446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427142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037F7-BB47-45C7-93EC-1EF7DC1CBEC1}" type="datetimeFigureOut">
              <a:rPr lang="ar-IQ" smtClean="0"/>
              <a:t>11/06/1446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305683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B2037F7-BB47-45C7-93EC-1EF7DC1CBEC1}" type="datetimeFigureOut">
              <a:rPr lang="ar-IQ" smtClean="0"/>
              <a:t>11/06/1446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416156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B2037F7-BB47-45C7-93EC-1EF7DC1CBEC1}" type="datetimeFigureOut">
              <a:rPr lang="ar-IQ" smtClean="0"/>
              <a:t>11/06/1446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423640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B2037F7-BB47-45C7-93EC-1EF7DC1CBEC1}" type="datetimeFigureOut">
              <a:rPr lang="ar-IQ" smtClean="0"/>
              <a:t>11/06/1446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217579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37F7-BB47-45C7-93EC-1EF7DC1CBEC1}" type="datetimeFigureOut">
              <a:rPr lang="ar-IQ" smtClean="0"/>
              <a:t>11/06/1446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193395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037F7-BB47-45C7-93EC-1EF7DC1CBEC1}" type="datetimeFigureOut">
              <a:rPr lang="ar-IQ" smtClean="0"/>
              <a:t>11/06/1446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2729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037F7-BB47-45C7-93EC-1EF7DC1CBEC1}" type="datetimeFigureOut">
              <a:rPr lang="ar-IQ" smtClean="0"/>
              <a:t>11/06/1446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2A687F-FB2B-4A50-BA43-EE11507F2414}" type="slidenum">
              <a:rPr lang="ar-IQ" smtClean="0"/>
              <a:t>‹#›</a:t>
            </a:fld>
            <a:endParaRPr lang="ar-IQ"/>
          </a:p>
        </p:txBody>
      </p:sp>
    </p:spTree>
    <p:extLst>
      <p:ext uri="{BB962C8B-B14F-4D97-AF65-F5344CB8AC3E}">
        <p14:creationId xmlns:p14="http://schemas.microsoft.com/office/powerpoint/2010/main" val="420158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2037F7-BB47-45C7-93EC-1EF7DC1CBEC1}" type="datetimeFigureOut">
              <a:rPr lang="ar-IQ" smtClean="0"/>
              <a:t>11/06/1446</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2A687F-FB2B-4A50-BA43-EE11507F2414}" type="slidenum">
              <a:rPr lang="ar-IQ" smtClean="0"/>
              <a:t>‹#›</a:t>
            </a:fld>
            <a:endParaRPr lang="ar-IQ"/>
          </a:p>
        </p:txBody>
      </p:sp>
    </p:spTree>
    <p:extLst>
      <p:ext uri="{BB962C8B-B14F-4D97-AF65-F5344CB8AC3E}">
        <p14:creationId xmlns:p14="http://schemas.microsoft.com/office/powerpoint/2010/main" val="18976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7390" y="-618185"/>
            <a:ext cx="9122537" cy="2866019"/>
          </a:xfrm>
        </p:spPr>
        <p:txBody>
          <a:bodyPr/>
          <a:lstStyle/>
          <a:p>
            <a:r>
              <a:rPr lang="ar-IQ" dirty="0" smtClean="0"/>
              <a:t> أهمية  الابتكار التكنولوجي</a:t>
            </a:r>
            <a:r>
              <a:rPr lang="ar-IQ" sz="2800" dirty="0" smtClean="0"/>
              <a:t/>
            </a:r>
            <a:br>
              <a:rPr lang="ar-IQ" sz="2800" dirty="0" smtClean="0"/>
            </a:br>
            <a:r>
              <a:rPr lang="ar-IQ" sz="4800" dirty="0" smtClean="0">
                <a:solidFill>
                  <a:srgbClr val="FF0000"/>
                </a:solidFill>
              </a:rPr>
              <a:t> في تعليم ذوي الاحتياجات الخاصة</a:t>
            </a:r>
            <a:endParaRPr lang="ar-IQ" sz="4800" dirty="0">
              <a:solidFill>
                <a:srgbClr val="FF0000"/>
              </a:solidFill>
            </a:endParaRPr>
          </a:p>
        </p:txBody>
      </p:sp>
      <p:sp>
        <p:nvSpPr>
          <p:cNvPr id="3" name="Subtitle 2"/>
          <p:cNvSpPr>
            <a:spLocks noGrp="1"/>
          </p:cNvSpPr>
          <p:nvPr>
            <p:ph type="subTitle" idx="1"/>
          </p:nvPr>
        </p:nvSpPr>
        <p:spPr>
          <a:xfrm>
            <a:off x="953038" y="2466773"/>
            <a:ext cx="10547796" cy="3734873"/>
          </a:xfrm>
        </p:spPr>
        <p:txBody>
          <a:bodyPr>
            <a:normAutofit fontScale="92500" lnSpcReduction="20000"/>
          </a:bodyPr>
          <a:lstStyle/>
          <a:p>
            <a:r>
              <a:rPr lang="ar-IQ" sz="6500" dirty="0" smtClean="0">
                <a:latin typeface="Aharoni" panose="02010803020104030203" pitchFamily="2" charset="-79"/>
              </a:rPr>
              <a:t>      تقديم </a:t>
            </a:r>
          </a:p>
          <a:p>
            <a:pPr algn="just"/>
            <a:r>
              <a:rPr lang="ar-IQ" sz="3100" dirty="0" smtClean="0"/>
              <a:t> في القرن الحادي والعشرين، يواجه العالم تحديات معقدة ومترابطة مثل تغير المناخ، والفقر، وعدم المساواة، والاستبعاد الاجتماعي. وتتطلب هذه التحديات حلولا مبتكرة ليست فعالة فحسب، بل شاملة أيضا، بمعنى أنها تلبي احتياجات وتطلعات مجموعات متنوعة من الناس، وخاصة أولئك المهمشين أو المحرومين. الابتكارالتكنولوجي الشامل هو مفهوم يهدف إلى تعزيز مثل هذه الحلول من خلال إشراك مجموعة واسعة من أصحاب المصلحة، بما في ذلك المستخدمين والمجتمعات ورجال الأعمال والباحثين وصانعي السياسات، في المشاركة في إنشاء منتجات وخدمات وعمليات وأنظمة جديدة تعمل على تحسين الجودة. الحياة للجميع.</a:t>
            </a:r>
            <a:endParaRPr lang="ar-IQ" sz="31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25228607"/>
      </p:ext>
    </p:extLst>
  </p:cSld>
  <p:clrMapOvr>
    <a:masterClrMapping/>
  </p:clrMapOvr>
  <mc:AlternateContent xmlns:mc="http://schemas.openxmlformats.org/markup-compatibility/2006">
    <mc:Choice xmlns:p14="http://schemas.microsoft.com/office/powerpoint/2010/main" Requires="p14">
      <p:transition spd="slow" p14:dur="2000" advTm="140141"/>
    </mc:Choice>
    <mc:Fallback>
      <p:transition spd="slow" advTm="140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أهم المحاور</a:t>
            </a:r>
            <a:endParaRPr lang="ar-IQ" dirty="0"/>
          </a:p>
        </p:txBody>
      </p:sp>
      <p:sp>
        <p:nvSpPr>
          <p:cNvPr id="3" name="Content Placeholder 2"/>
          <p:cNvSpPr>
            <a:spLocks noGrp="1"/>
          </p:cNvSpPr>
          <p:nvPr>
            <p:ph idx="1"/>
          </p:nvPr>
        </p:nvSpPr>
        <p:spPr/>
        <p:txBody>
          <a:bodyPr/>
          <a:lstStyle/>
          <a:p>
            <a:r>
              <a:rPr lang="ar-IQ" dirty="0" smtClean="0"/>
              <a:t>المحور الاول : تعريف ذوي الاحتياجات الخاصة .</a:t>
            </a:r>
          </a:p>
          <a:p>
            <a:r>
              <a:rPr lang="ar-IQ" dirty="0" smtClean="0"/>
              <a:t>المحور الثاني : نبذة تاريخية عن اسلوب التعامل مع ذوي الاحتياجات الخاصة قديما و حديثا .</a:t>
            </a:r>
          </a:p>
          <a:p>
            <a:r>
              <a:rPr lang="ar-IQ" dirty="0" smtClean="0"/>
              <a:t>المحور الثالث  : أهمية   التعليم التكنولوجي الشامل لذوي الاحتياجات الخاصة . و أهم المعوقات و التحديات </a:t>
            </a:r>
          </a:p>
          <a:p>
            <a:r>
              <a:rPr lang="ar-IQ" dirty="0" smtClean="0"/>
              <a:t>المحور الرابع : مزايا الاستفادة من التعليم التكنولوجي لذوي الاحتاياجات الخاصة  </a:t>
            </a:r>
          </a:p>
          <a:p>
            <a:r>
              <a:rPr lang="ar-IQ" dirty="0" smtClean="0"/>
              <a:t>المحور الخامس : موارد التعليم التكنولوجي لذوي الاحتياجات الخاصة</a:t>
            </a:r>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15681391"/>
      </p:ext>
    </p:extLst>
  </p:cSld>
  <p:clrMapOvr>
    <a:masterClrMapping/>
  </p:clrMapOvr>
  <mc:AlternateContent xmlns:mc="http://schemas.openxmlformats.org/markup-compatibility/2006">
    <mc:Choice xmlns:p14="http://schemas.microsoft.com/office/powerpoint/2010/main" Requires="p14">
      <p:transition spd="slow" p14:dur="2000" advTm="35966"/>
    </mc:Choice>
    <mc:Fallback>
      <p:transition spd="slow" advTm="35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المحور الاول تعريف ذوي الاحتياجات الخاصة</a:t>
            </a:r>
            <a:endParaRPr lang="ar-IQ" dirty="0"/>
          </a:p>
        </p:txBody>
      </p:sp>
      <p:sp>
        <p:nvSpPr>
          <p:cNvPr id="3" name="Content Placeholder 2"/>
          <p:cNvSpPr>
            <a:spLocks noGrp="1"/>
          </p:cNvSpPr>
          <p:nvPr>
            <p:ph idx="1"/>
          </p:nvPr>
        </p:nvSpPr>
        <p:spPr/>
        <p:txBody>
          <a:bodyPr/>
          <a:lstStyle/>
          <a:p>
            <a:r>
              <a:rPr lang="ar-IQ" dirty="0" smtClean="0"/>
              <a:t>إنّ ذوي الاحتياجات الخاصّة  هم(( الأشخاص ذوي الإعاقة)) كل من يعانون من عاهات طويلة الأجل بدنية أو عقلية أو ذهنية أو حسّيَة، قد تمنعهم هذه الاعاقة لدى التعامل مع الحياة وتضع القيود  و الحواجز من المشاركة بصورة كاملة وفعالة في المجتمع على قدم المساواة مع الآخرين.</a:t>
            </a:r>
          </a:p>
          <a:p>
            <a:endParaRPr lang="ar-IQ" dirty="0" smtClean="0"/>
          </a:p>
          <a:p>
            <a:r>
              <a:rPr lang="ar-IQ" dirty="0" smtClean="0"/>
              <a:t>فالإعاقةٍ  تحدُّهم من القيام ببعض الأنشطة الطبيعية، حيث يتطلّب هذا الفرد العناية الخاصة التي تُساعده على الاندماج مع المجتمع المحيط به، كما يحتاج غالباً المسؤولين عن ذوي الاحتياجات الخاصة إلى المساعدة من قِبل الجهات المختصة لإرشادهم إلى كيفية التعامل مع ذوي الاحتياجات الخاصة</a:t>
            </a:r>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98239657"/>
      </p:ext>
    </p:extLst>
  </p:cSld>
  <p:clrMapOvr>
    <a:masterClrMapping/>
  </p:clrMapOvr>
  <mc:AlternateContent xmlns:mc="http://schemas.openxmlformats.org/markup-compatibility/2006">
    <mc:Choice xmlns:p14="http://schemas.microsoft.com/office/powerpoint/2010/main" Requires="p14">
      <p:transition spd="slow" p14:dur="2000" advTm="72003"/>
    </mc:Choice>
    <mc:Fallback>
      <p:transition spd="slow" advTm="72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3200" dirty="0" smtClean="0"/>
              <a:t>المحور الثاني : اسلوب التعامل مع ذوي الاحتياجات الخاصة قديما و حديثا.</a:t>
            </a:r>
            <a:endParaRPr lang="ar-IQ" sz="3200" dirty="0"/>
          </a:p>
        </p:txBody>
      </p:sp>
      <p:sp>
        <p:nvSpPr>
          <p:cNvPr id="3" name="Content Placeholder 2"/>
          <p:cNvSpPr>
            <a:spLocks noGrp="1"/>
          </p:cNvSpPr>
          <p:nvPr>
            <p:ph idx="1"/>
          </p:nvPr>
        </p:nvSpPr>
        <p:spPr/>
        <p:txBody>
          <a:bodyPr/>
          <a:lstStyle/>
          <a:p>
            <a:pPr marL="0" indent="0">
              <a:buNone/>
            </a:pPr>
            <a:endParaRPr lang="ar-IQ" dirty="0" smtClean="0"/>
          </a:p>
          <a:p>
            <a:r>
              <a:rPr lang="ar-IQ" dirty="0" smtClean="0"/>
              <a:t>قديما في عهد الاغريق و الفراعنة كان التعامل مع ذوي الاعاقة سيء جدا  يتمثل بالسخرية و الاستهزاء و احيانا يصل الى قتل المعاق لأنه يعد عالة على المجتمع .</a:t>
            </a:r>
          </a:p>
          <a:p>
            <a:endParaRPr lang="ar-IQ" dirty="0" smtClean="0"/>
          </a:p>
          <a:p>
            <a:r>
              <a:rPr lang="ar-IQ" dirty="0" smtClean="0"/>
              <a:t>و في العصر الحديث بدأ الاهتمام بالمعاق مع ظهور العلوم التي تهتم بالانسان مثل علم النفس و علم الاجتماع  و تغيرت الرؤية للمعاق فهو شخص يستحق ان  نضعه في المقدمة، فهو ليس مُعاقاً، إنّما هو مُصاب بإعاقة حركية ما. وعدم التحدّث معهم باستخفاف، فذوو الاحتياجات الخاصة لديهم عقل كامل، وقادرون على الفهم، والمناقشة، والإبداع، وهم ليسوا أقل من الآخرين .</a:t>
            </a:r>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93791307"/>
      </p:ext>
    </p:extLst>
  </p:cSld>
  <p:clrMapOvr>
    <a:masterClrMapping/>
  </p:clrMapOvr>
  <mc:AlternateContent xmlns:mc="http://schemas.openxmlformats.org/markup-compatibility/2006">
    <mc:Choice xmlns:p14="http://schemas.microsoft.com/office/powerpoint/2010/main" Requires="p14">
      <p:transition spd="slow" p14:dur="2000" advTm="69957"/>
    </mc:Choice>
    <mc:Fallback>
      <p:transition spd="slow" advTm="69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9" y="-81342"/>
            <a:ext cx="10772819" cy="806852"/>
          </a:xfrm>
        </p:spPr>
        <p:txBody>
          <a:bodyPr>
            <a:noAutofit/>
          </a:bodyPr>
          <a:lstStyle/>
          <a:p>
            <a:r>
              <a:rPr lang="ar-IQ" sz="2800" b="1" dirty="0" smtClean="0"/>
              <a:t>المحور الثالث  : أهمية   التعليم التكنولوجي الشامل مزاياه و تطيبقاته   </a:t>
            </a:r>
            <a:br>
              <a:rPr lang="ar-IQ" sz="2800" b="1" dirty="0" smtClean="0"/>
            </a:br>
            <a:r>
              <a:rPr lang="ar-IQ" sz="2800" b="1" dirty="0" smtClean="0"/>
              <a:t> لذوي الإحتياجات الخاصة</a:t>
            </a:r>
            <a:endParaRPr lang="ar-IQ" sz="2800" b="1" dirty="0"/>
          </a:p>
        </p:txBody>
      </p:sp>
      <p:sp>
        <p:nvSpPr>
          <p:cNvPr id="3" name="Content Placeholder 2"/>
          <p:cNvSpPr>
            <a:spLocks noGrp="1"/>
          </p:cNvSpPr>
          <p:nvPr>
            <p:ph idx="1"/>
          </p:nvPr>
        </p:nvSpPr>
        <p:spPr>
          <a:xfrm>
            <a:off x="171181" y="1551010"/>
            <a:ext cx="11804919" cy="5306990"/>
          </a:xfrm>
        </p:spPr>
        <p:txBody>
          <a:bodyPr>
            <a:normAutofit fontScale="25000" lnSpcReduction="20000"/>
          </a:bodyPr>
          <a:lstStyle/>
          <a:p>
            <a:r>
              <a:rPr lang="ar-IQ" sz="7000" dirty="0" smtClean="0"/>
              <a:t> 1- </a:t>
            </a:r>
            <a:r>
              <a:rPr lang="ar-IQ" sz="8000" dirty="0" smtClean="0"/>
              <a:t>يعمل الابتكارالتكنولوجي  على تمكين   المتعلمين من ذوي الاحتياجات الخاصة </a:t>
            </a:r>
            <a:r>
              <a:rPr lang="ar-IQ" sz="11200" dirty="0" smtClean="0"/>
              <a:t>وأسرهم </a:t>
            </a:r>
            <a:r>
              <a:rPr lang="ar-IQ" sz="9600" dirty="0" smtClean="0"/>
              <a:t>ومعلميهم، </a:t>
            </a:r>
            <a:r>
              <a:rPr lang="ar-IQ" sz="7000" dirty="0" smtClean="0"/>
              <a:t>من التعبير </a:t>
            </a:r>
            <a:r>
              <a:rPr lang="ar-IQ" sz="11200" dirty="0" smtClean="0"/>
              <a:t>عن احتياجاتهم وتفضيلاتهم وتطلعاتهم، والمشاركة بنشاط في التصميم. وتنفيذ الحلول التعليمية التي تناسب سياقاتهم وأهدافهم.</a:t>
            </a:r>
            <a:endParaRPr lang="ar-IQ" sz="11200" dirty="0"/>
          </a:p>
          <a:p>
            <a:endParaRPr lang="ar-IQ" sz="8000" dirty="0" smtClean="0"/>
          </a:p>
          <a:p>
            <a:r>
              <a:rPr lang="ar-IQ" sz="11200" dirty="0"/>
              <a:t>. يعد تعليم ذوي الاحتياجات الخاصة أمرًا ضروريًا لضمان حصول الجميع على فرص متساوية في التعلم وإمكانية تطوير إمكاناتهم الكاملة. ومع ذلك، يواجه تعليم ذوي الاحتياجات الخاصة العديد من التحديات، مثل نقص الموارد، والبنية التحتية، والمعلمين المدربين، والمناهج المناسبة، والسياسات الداعمة. علاوة على ذلك، غالبًا ما يُنظر إلى تعليم ذوي الاحتياجات الخاصة على أنه مجال منفصل أو متخصص، وليس جزءًا لا يتجزأ من نظام التعليم السائد</a:t>
            </a:r>
            <a:r>
              <a:rPr lang="ar-IQ" sz="11200" dirty="0" smtClean="0"/>
              <a:t>.</a:t>
            </a:r>
          </a:p>
          <a:p>
            <a:endParaRPr lang="ar-IQ" sz="11200" dirty="0"/>
          </a:p>
          <a:p>
            <a:r>
              <a:rPr lang="ar-IQ" sz="11200" dirty="0"/>
              <a:t>مساعدة الطلاب  من ذوي الاعاقةعلى التعامل مع التحديات والضغوطات في القرن الحادي والعشرين، مثل العزلة والقلق والتنمر. على سبيل المثال، يمكن دمج اليقظة الذهنية والتأمل في المنهج الدراسي لتعزيز التركيز والانتباه والرفاهية. يمكن أن يؤدي التعلم من نظير إلى نظير والتوجيه إلى إنشاء مجتمعات داعمة وشاملة من المتعلمين الذين يشاركون تجاربهم وتحدياتهم وحلولهم. يمكن استخدام سرد القصص والسرد للتعبير عن المشاعر ووجهات النظر والهويات ولتعزيز التعاطف والتفاهم بين مجموعات متنوعة من الطلاب</a:t>
            </a:r>
          </a:p>
          <a:p>
            <a:endParaRPr lang="ar-IQ" sz="11200" dirty="0" smtClean="0"/>
          </a:p>
          <a:p>
            <a:endParaRPr lang="ar-IQ" sz="11200" dirty="0"/>
          </a:p>
          <a:p>
            <a:r>
              <a:rPr lang="ar-IQ" sz="11200" dirty="0" smtClean="0"/>
              <a:t>ااتعليم التكنولوجي الشامل  يمكن أن يساعد في التغلب على هذه التحديات من خلال سد الفجوة بين تعليم ذوي الاحتياجات الخاصة و أصحاب ريادة الأعمال، و من خلال تطبيق مبادئ وممارسات الابتكار التكنولوجي الشامل الذي يضح حلولا شاملة ، مثل التصميم الذي يركز على المستخدم، والأساليب التشاركية، والتعاون بين القطاعات، وقياس التأثير الاجتماعي</a:t>
            </a:r>
            <a:r>
              <a:rPr lang="ar-IQ" sz="4000" dirty="0" smtClean="0"/>
              <a:t>،</a:t>
            </a:r>
            <a:endParaRPr lang="ar-IQ" sz="40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24293644"/>
      </p:ext>
    </p:extLst>
  </p:cSld>
  <p:clrMapOvr>
    <a:masterClrMapping/>
  </p:clrMapOvr>
  <mc:AlternateContent xmlns:mc="http://schemas.openxmlformats.org/markup-compatibility/2006">
    <mc:Choice xmlns:p14="http://schemas.microsoft.com/office/powerpoint/2010/main" Requires="p14">
      <p:transition spd="slow" p14:dur="2000" advTm="185051"/>
    </mc:Choice>
    <mc:Fallback>
      <p:transition spd="slow" advTm="185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المحور الثالث  مزايا العليم التكنولوجي</a:t>
            </a:r>
            <a:endParaRPr lang="ar-IQ" dirty="0"/>
          </a:p>
        </p:txBody>
      </p:sp>
      <p:sp>
        <p:nvSpPr>
          <p:cNvPr id="3" name="Content Placeholder 2"/>
          <p:cNvSpPr>
            <a:spLocks noGrp="1"/>
          </p:cNvSpPr>
          <p:nvPr>
            <p:ph idx="1"/>
          </p:nvPr>
        </p:nvSpPr>
        <p:spPr/>
        <p:txBody>
          <a:bodyPr>
            <a:normAutofit lnSpcReduction="10000"/>
          </a:bodyPr>
          <a:lstStyle/>
          <a:p>
            <a:endParaRPr lang="ar-IQ" dirty="0"/>
          </a:p>
          <a:p>
            <a:r>
              <a:rPr lang="ar-IQ" dirty="0"/>
              <a:t> سنستكشف في هذا القسم بعض الأمثلة لمشاريع الابتكار الشامل الناجحة في تعليم ذوي الاحتياجات الخاصة، مع تسليط الضوء على سماتها الرئيسية وتأثيراتها والدروس المستفادة.</a:t>
            </a:r>
          </a:p>
          <a:p>
            <a:endParaRPr lang="ar-IQ" dirty="0"/>
          </a:p>
          <a:p>
            <a:r>
              <a:rPr lang="ar-IQ" dirty="0"/>
              <a:t>مشروع </a:t>
            </a:r>
            <a:r>
              <a:rPr lang="en-US" dirty="0" err="1"/>
              <a:t>Euphonia</a:t>
            </a:r>
            <a:r>
              <a:rPr lang="en-US" dirty="0"/>
              <a:t>: </a:t>
            </a:r>
            <a:r>
              <a:rPr lang="ar-IQ" dirty="0"/>
              <a:t>هذه مبادرة من </a:t>
            </a:r>
            <a:r>
              <a:rPr lang="en-US" dirty="0"/>
              <a:t>Google </a:t>
            </a:r>
            <a:r>
              <a:rPr lang="ar-IQ" dirty="0"/>
              <a:t>تهدف إلى تحسين تقنية التعرف على الكلام للأشخاص الذين يعانون من إعاقات في النطق، مثل المصابين بالشلل الدماغي أو متلازمة داون أو التصلب الجانبي الضموري. يقوم المشروع بجمع وتحليل عينات صوتية من الأشخاص الذين يعانون من إعاقات في النطق، ويستخدمها لتدريب نماذج التعلم الآلي التي يمكنها فهم كلامهم ونسخه بشكل أفضل. يوفر المشروع أيضًا تعليقات واقتراحات مخصصة لمساعدة المستخدمين على تحسين الكلام ووضوحه.</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90510011"/>
      </p:ext>
    </p:extLst>
  </p:cSld>
  <p:clrMapOvr>
    <a:masterClrMapping/>
  </p:clrMapOvr>
  <mc:AlternateContent xmlns:mc="http://schemas.openxmlformats.org/markup-compatibility/2006">
    <mc:Choice xmlns:p14="http://schemas.microsoft.com/office/powerpoint/2010/main" Requires="p14">
      <p:transition spd="slow" p14:dur="2000" advTm="72061"/>
    </mc:Choice>
    <mc:Fallback>
      <p:transition spd="slow" advTm="72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المحور الثالث : مزايا و تطبيقات التعليم التكنولوجي</a:t>
            </a:r>
            <a:endParaRPr lang="ar-IQ" dirty="0"/>
          </a:p>
        </p:txBody>
      </p:sp>
      <p:sp>
        <p:nvSpPr>
          <p:cNvPr id="3" name="Content Placeholder 2"/>
          <p:cNvSpPr>
            <a:spLocks noGrp="1"/>
          </p:cNvSpPr>
          <p:nvPr>
            <p:ph idx="1"/>
          </p:nvPr>
        </p:nvSpPr>
        <p:spPr/>
        <p:txBody>
          <a:bodyPr>
            <a:normAutofit lnSpcReduction="10000"/>
          </a:bodyPr>
          <a:lstStyle/>
          <a:p>
            <a:endParaRPr lang="ar-IQ" dirty="0"/>
          </a:p>
          <a:p>
            <a:r>
              <a:rPr lang="ar-IQ" dirty="0"/>
              <a:t> سنستكشف في هذا القسم بعض الأمثلة لمشاريع الابتكار الشامل الناجحة في تعليم ذوي الاحتياجات الخاصة، مع تسليط الضوء على سماتها الرئيسية وتأثيراتها والدروس المستفادة.</a:t>
            </a:r>
          </a:p>
          <a:p>
            <a:endParaRPr lang="ar-IQ" dirty="0"/>
          </a:p>
          <a:p>
            <a:r>
              <a:rPr lang="ar-IQ" dirty="0"/>
              <a:t>مشروع </a:t>
            </a:r>
            <a:r>
              <a:rPr lang="en-US" dirty="0" err="1"/>
              <a:t>Euphonia</a:t>
            </a:r>
            <a:r>
              <a:rPr lang="en-US" dirty="0"/>
              <a:t>: </a:t>
            </a:r>
            <a:r>
              <a:rPr lang="ar-IQ" dirty="0"/>
              <a:t>هذه مبادرة من </a:t>
            </a:r>
            <a:r>
              <a:rPr lang="en-US" dirty="0"/>
              <a:t>Google </a:t>
            </a:r>
            <a:r>
              <a:rPr lang="ar-IQ" dirty="0"/>
              <a:t>تهدف إلى تحسين تقنية التعرف على الكلام للأشخاص الذين يعانون من إعاقات في النطق، مثل المصابين بالشلل الدماغي أو متلازمة داون أو التصلب الجانبي الضموري. يقوم المشروع بجمع وتحليل عينات صوتية من الأشخاص الذين يعانون من إعاقات في النطق، ويستخدمها لتدريب نماذج التعلم الآلي التي يمكنها فهم كلامهم ونسخه بشكل أفضل. يوفر المشروع أيضًا تعليقات واقتراحات مخصصة لمساعدة المستخدمين على تحسين الكلام ووضوحه.</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50487660"/>
      </p:ext>
    </p:extLst>
  </p:cSld>
  <p:clrMapOvr>
    <a:masterClrMapping/>
  </p:clrMapOvr>
  <mc:AlternateContent xmlns:mc="http://schemas.openxmlformats.org/markup-compatibility/2006">
    <mc:Choice xmlns:p14="http://schemas.microsoft.com/office/powerpoint/2010/main" Requires="p14">
      <p:transition spd="slow" p14:dur="2000" advTm="2106"/>
    </mc:Choice>
    <mc:Fallback>
      <p:transition spd="slow" advTm="21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30" y="242485"/>
            <a:ext cx="10515600" cy="620400"/>
          </a:xfrm>
        </p:spPr>
        <p:txBody>
          <a:bodyPr>
            <a:normAutofit fontScale="90000"/>
          </a:bodyPr>
          <a:lstStyle/>
          <a:p>
            <a:r>
              <a:rPr lang="ar-IQ" dirty="0" smtClean="0"/>
              <a:t>المحورالثالث :  مزايا وتطبيقات</a:t>
            </a:r>
            <a:endParaRPr lang="ar-IQ" dirty="0"/>
          </a:p>
        </p:txBody>
      </p:sp>
      <p:sp>
        <p:nvSpPr>
          <p:cNvPr id="3" name="Content Placeholder 2"/>
          <p:cNvSpPr>
            <a:spLocks noGrp="1"/>
          </p:cNvSpPr>
          <p:nvPr>
            <p:ph idx="1"/>
          </p:nvPr>
        </p:nvSpPr>
        <p:spPr>
          <a:xfrm>
            <a:off x="838199" y="862885"/>
            <a:ext cx="11126274" cy="5314078"/>
          </a:xfrm>
        </p:spPr>
        <p:txBody>
          <a:bodyPr>
            <a:normAutofit fontScale="92500" lnSpcReduction="20000"/>
          </a:bodyPr>
          <a:lstStyle/>
          <a:p>
            <a:pPr algn="just"/>
            <a:r>
              <a:rPr lang="en-US" dirty="0" err="1"/>
              <a:t>SignAll</a:t>
            </a:r>
            <a:r>
              <a:rPr lang="en-US" dirty="0"/>
              <a:t>: </a:t>
            </a:r>
            <a:r>
              <a:rPr lang="ar-IQ" dirty="0"/>
              <a:t>هذه شركة مجرية ناشئة تعمل على تطوير حلول برمجية للتعرف على لغة الإشارة وترجمتها. تستخدم الشركة الرؤية الحاسوبية، ومعالجة اللغة الطبيعية، والتعلم الآلي لإنشاء تطبيقات يمكنها التعرف تلقائيًا على لغة الإشارة وترجمتها إلى لغة منطوقة أو مكتوبة، والعكس صحيح. أحد منتجاتها، </a:t>
            </a:r>
            <a:r>
              <a:rPr lang="en-US" dirty="0" err="1"/>
              <a:t>SignAll</a:t>
            </a:r>
            <a:r>
              <a:rPr lang="en-US" dirty="0"/>
              <a:t> Learn، </a:t>
            </a:r>
            <a:r>
              <a:rPr lang="ar-IQ" dirty="0"/>
              <a:t>عبارة عن منصة تفاعلية تساعد الطلاب الصم وضعاف السمع على تعلم لغة الإشارة وتحسين مهارات القراءة والكتابة لديهم. </a:t>
            </a:r>
            <a:r>
              <a:rPr lang="ar-IQ" dirty="0" smtClean="0"/>
              <a:t>توفر </a:t>
            </a:r>
            <a:r>
              <a:rPr lang="ar-IQ" dirty="0"/>
              <a:t>المنصة الملاحظات والألعاب وتتبع التقدم لتحفيز المتعلمين وإشراكهم. دخلت </a:t>
            </a:r>
            <a:r>
              <a:rPr lang="en-US" dirty="0" err="1"/>
              <a:t>SignAll</a:t>
            </a:r>
            <a:r>
              <a:rPr lang="en-US" dirty="0"/>
              <a:t> </a:t>
            </a:r>
            <a:r>
              <a:rPr lang="ar-IQ" dirty="0"/>
              <a:t>في شراكة مع العديد من المدارس والمنظمات لتنفيذ حلولها وتعزيز تعليم لغة الإشارة والشمول.</a:t>
            </a:r>
          </a:p>
          <a:p>
            <a:pPr algn="just"/>
            <a:endParaRPr lang="ar-IQ" dirty="0"/>
          </a:p>
          <a:p>
            <a:pPr algn="just"/>
            <a:r>
              <a:rPr lang="en-US" dirty="0"/>
              <a:t>Be My Eyes: </a:t>
            </a:r>
            <a:r>
              <a:rPr lang="ar-IQ" dirty="0"/>
              <a:t>هذه مؤسسة اجتماعية دنماركية تعمل على ربط الأشخاص المكفوفين وضعاف البصر بالمتطوعين المبصرين من خلال تطبيق جوال. يتيح التطبيق للمستخدمين طلب المساعدة في مهام مختلفة، مثل قراءة الملصقات أو التنقل في الشوارع أو تحديد الألوان، والحصول على دعم مباشر بالفيديو والصوت من المتطوعين الذين يمكنهم رؤية المناطق المحيطة بهم. ويربط التطبيق أيضًا المستخدمين بشركاء متخصصين، مثل </a:t>
            </a:r>
            <a:r>
              <a:rPr lang="en-US" dirty="0"/>
              <a:t>Microsoft </a:t>
            </a:r>
            <a:r>
              <a:rPr lang="ar-IQ" dirty="0"/>
              <a:t>أو </a:t>
            </a:r>
            <a:r>
              <a:rPr lang="en-US" dirty="0"/>
              <a:t>Google </a:t>
            </a:r>
            <a:r>
              <a:rPr lang="ar-IQ" dirty="0"/>
              <a:t>أو </a:t>
            </a:r>
            <a:r>
              <a:rPr lang="en-US" dirty="0"/>
              <a:t>Lloyds Bank، </a:t>
            </a:r>
            <a:r>
              <a:rPr lang="ar-IQ" dirty="0"/>
              <a:t>الذين يمكنهم تقديم مساعدة الخبراء بشأن مشكلات أو استفسارات محددة. أنشأت </a:t>
            </a:r>
            <a:r>
              <a:rPr lang="en-US" dirty="0"/>
              <a:t>Be My Eyes </a:t>
            </a:r>
            <a:r>
              <a:rPr lang="ar-IQ" dirty="0"/>
              <a:t>مجتمعًا عالميًا يضم أكثر من 4 ملايين متطوع و300000 مستخدم، أكملوا أكثر من 6 ملايين مهمة ودعموا بعضهم البعض عبر اللغات والثقافات.</a:t>
            </a: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33920" y="241200"/>
              <a:ext cx="11823120" cy="6608160"/>
            </p14:xfrm>
          </p:contentPart>
        </mc:Choice>
        <mc:Fallback xmlns="">
          <p:pic>
            <p:nvPicPr>
              <p:cNvPr id="4" name="Ink 3"/>
              <p:cNvPicPr/>
              <p:nvPr/>
            </p:nvPicPr>
            <p:blipFill>
              <a:blip r:embed="rId5"/>
              <a:stretch>
                <a:fillRect/>
              </a:stretch>
            </p:blipFill>
            <p:spPr>
              <a:xfrm>
                <a:off x="124560" y="231840"/>
                <a:ext cx="11841840" cy="6626880"/>
              </a:xfrm>
              <a:prstGeom prst="rect">
                <a:avLst/>
              </a:prstGeom>
            </p:spPr>
          </p:pic>
        </mc:Fallback>
      </mc:AlternateContent>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29713309"/>
      </p:ext>
    </p:extLst>
  </p:cSld>
  <p:clrMapOvr>
    <a:masterClrMapping/>
  </p:clrMapOvr>
  <mc:AlternateContent xmlns:mc="http://schemas.openxmlformats.org/markup-compatibility/2006">
    <mc:Choice xmlns:p14="http://schemas.microsoft.com/office/powerpoint/2010/main" Requires="p14">
      <p:transition spd="slow" p14:dur="2000" advTm="116167"/>
    </mc:Choice>
    <mc:Fallback>
      <p:transition spd="slow" advTm="116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525" y="500062"/>
            <a:ext cx="10515600" cy="1325563"/>
          </a:xfrm>
        </p:spPr>
        <p:txBody>
          <a:bodyPr/>
          <a:lstStyle/>
          <a:p>
            <a:r>
              <a:rPr lang="ar-IQ" dirty="0" smtClean="0"/>
              <a:t>المحور الرابع : ما هي  الأدوات والموارد المفيدة للابتكار الشامل في تعليم ذوي الاحتياجات الخاصة؟</a:t>
            </a:r>
            <a:endParaRPr lang="ar-IQ" dirty="0"/>
          </a:p>
        </p:txBody>
      </p:sp>
      <p:sp>
        <p:nvSpPr>
          <p:cNvPr id="3" name="Content Placeholder 2"/>
          <p:cNvSpPr>
            <a:spLocks noGrp="1"/>
          </p:cNvSpPr>
          <p:nvPr>
            <p:ph idx="1"/>
          </p:nvPr>
        </p:nvSpPr>
        <p:spPr/>
        <p:txBody>
          <a:bodyPr>
            <a:normAutofit fontScale="92500" lnSpcReduction="20000"/>
          </a:bodyPr>
          <a:lstStyle/>
          <a:p>
            <a:endParaRPr lang="ar-IQ" dirty="0" smtClean="0"/>
          </a:p>
          <a:p>
            <a:r>
              <a:rPr lang="ar-IQ" dirty="0" smtClean="0"/>
              <a:t>التفكير التصميمي: هذا هو أسلوب يتمحور حول الإنسان لحل المشكلات ويتضمن التعاطف مع المستخدمين، وتحديد المشكلة، والتفكير في الحلول الممكنة، وإنشاء النماذج الأولية، والاختبار. </a:t>
            </a:r>
          </a:p>
          <a:p>
            <a:endParaRPr lang="ar-IQ" dirty="0" smtClean="0"/>
          </a:p>
          <a:p>
            <a:r>
              <a:rPr lang="ar-IQ" dirty="0" smtClean="0"/>
              <a:t>التكنولوجيا المساعدة: يشير هذا إلى أي جهاز أو برنامج أو نظام يمكنه تحسين القدرات الوظيفية للأشخاص ذوي الإعاقة. يمكن للتكنولوجيا المساعدة تمكين الطلاب ذوي الاحتياجات الخاصة من الوصول إلى التعليم والمشاركة فيه والتفوق فيه. </a:t>
            </a:r>
          </a:p>
          <a:p>
            <a:endParaRPr lang="ar-IQ" dirty="0" smtClean="0"/>
          </a:p>
          <a:p>
            <a:r>
              <a:rPr lang="ar-IQ" dirty="0" smtClean="0"/>
              <a:t>الموارد التعليمية المفتوحة (</a:t>
            </a:r>
            <a:r>
              <a:rPr lang="en-US" dirty="0" smtClean="0"/>
              <a:t>OER): </a:t>
            </a:r>
            <a:r>
              <a:rPr lang="ar-IQ" dirty="0" smtClean="0"/>
              <a:t>هي مواد تعليمية وتعليمية متاحة مجانًا عبر الإنترنت لأي شخص لاستخدامها وتعديلها ومشاركتها. يمكن للموارد التعليمية المفتوحة أن تزيد من توافر التعليم الجيد والقدرة على تحمل تكاليفه للطلاب ذوي الاحتياجات الخاصة، فضلاً عن تعزيز التنوع والشمول في المناهج الدراسية. </a:t>
            </a:r>
            <a:endParaRPr lang="ar-IQ"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6640" y="0"/>
              <a:ext cx="12484080" cy="6813720"/>
            </p14:xfrm>
          </p:contentPart>
        </mc:Choice>
        <mc:Fallback xmlns="">
          <p:pic>
            <p:nvPicPr>
              <p:cNvPr id="5" name="Ink 4"/>
              <p:cNvPicPr/>
              <p:nvPr/>
            </p:nvPicPr>
            <p:blipFill>
              <a:blip r:embed="rId5"/>
              <a:stretch>
                <a:fillRect/>
              </a:stretch>
            </p:blipFill>
            <p:spPr>
              <a:xfrm>
                <a:off x="17280" y="-9360"/>
                <a:ext cx="12502800" cy="6832440"/>
              </a:xfrm>
              <a:prstGeom prst="rect">
                <a:avLst/>
              </a:prstGeom>
            </p:spPr>
          </p:pic>
        </mc:Fallback>
      </mc:AlternateContent>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6767207"/>
      </p:ext>
    </p:extLst>
  </p:cSld>
  <p:clrMapOvr>
    <a:masterClrMapping/>
  </p:clrMapOvr>
  <mc:AlternateContent xmlns:mc="http://schemas.openxmlformats.org/markup-compatibility/2006">
    <mc:Choice xmlns:p14="http://schemas.microsoft.com/office/powerpoint/2010/main" Requires="p14">
      <p:transition spd="slow" p14:dur="2000" advTm="113400"/>
    </mc:Choice>
    <mc:Fallback>
      <p:transition spd="slow" advTm="113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1194</Words>
  <Application>Microsoft Office PowerPoint</Application>
  <PresentationFormat>Widescreen</PresentationFormat>
  <Paragraphs>48</Paragraphs>
  <Slides>9</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Aharoni</vt:lpstr>
      <vt:lpstr>Arial</vt:lpstr>
      <vt:lpstr>Calibri</vt:lpstr>
      <vt:lpstr>Calibri Light</vt:lpstr>
      <vt:lpstr>Times New Roman</vt:lpstr>
      <vt:lpstr>Office Theme</vt:lpstr>
      <vt:lpstr> أهمية  الابتكار التكنولوجي  في تعليم ذوي الاحتياجات الخاصة</vt:lpstr>
      <vt:lpstr>أهم المحاور</vt:lpstr>
      <vt:lpstr>المحور الاول تعريف ذوي الاحتياجات الخاصة</vt:lpstr>
      <vt:lpstr>المحور الثاني : اسلوب التعامل مع ذوي الاحتياجات الخاصة قديما و حديثا.</vt:lpstr>
      <vt:lpstr>المحور الثالث  : أهمية   التعليم التكنولوجي الشامل مزاياه و تطيبقاته     لذوي الإحتياجات الخاصة</vt:lpstr>
      <vt:lpstr>المحور الثالث  مزايا العليم التكنولوجي</vt:lpstr>
      <vt:lpstr>المحور الثالث : مزايا و تطبيقات التعليم التكنولوجي</vt:lpstr>
      <vt:lpstr>المحورالثالث :  مزايا وتطبيقات</vt:lpstr>
      <vt:lpstr>المحور الرابع : ما هي  الأدوات والموارد المفيدة للابتكار الشامل في تعليم ذوي الاحتياجات الخاصة؟</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أهمية  الابتكار التكنولوجي  في تعليم ذوي الاحتياجات الخاصة</dc:title>
  <dc:creator>Maher</dc:creator>
  <cp:lastModifiedBy>Maher</cp:lastModifiedBy>
  <cp:revision>20</cp:revision>
  <dcterms:created xsi:type="dcterms:W3CDTF">2024-12-10T23:24:50Z</dcterms:created>
  <dcterms:modified xsi:type="dcterms:W3CDTF">2024-12-12T01:37:41Z</dcterms:modified>
</cp:coreProperties>
</file>