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1" r:id="rId6"/>
    <p:sldId id="260" r:id="rId7"/>
    <p:sldId id="263" r:id="rId8"/>
    <p:sldId id="262"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88395CF-F233-4E2F-92F2-097AF8761D3F}" type="datetimeFigureOut">
              <a:rPr lang="ar-IQ" smtClean="0"/>
              <a:t>14/05/1440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A1E6929-112A-4A67-BFC9-00307B027ACC}"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88395CF-F233-4E2F-92F2-097AF8761D3F}" type="datetimeFigureOut">
              <a:rPr lang="ar-IQ" smtClean="0"/>
              <a:t>14/05/1440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A1E6929-112A-4A67-BFC9-00307B027AC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88395CF-F233-4E2F-92F2-097AF8761D3F}" type="datetimeFigureOut">
              <a:rPr lang="ar-IQ" smtClean="0"/>
              <a:t>14/05/1440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A1E6929-112A-4A67-BFC9-00307B027AC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88395CF-F233-4E2F-92F2-097AF8761D3F}" type="datetimeFigureOut">
              <a:rPr lang="ar-IQ" smtClean="0"/>
              <a:t>14/05/1440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A1E6929-112A-4A67-BFC9-00307B027AC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88395CF-F233-4E2F-92F2-097AF8761D3F}" type="datetimeFigureOut">
              <a:rPr lang="ar-IQ" smtClean="0"/>
              <a:t>14/05/1440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A1E6929-112A-4A67-BFC9-00307B027ACC}"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88395CF-F233-4E2F-92F2-097AF8761D3F}" type="datetimeFigureOut">
              <a:rPr lang="ar-IQ" smtClean="0"/>
              <a:t>14/05/1440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A1E6929-112A-4A67-BFC9-00307B027ACC}"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88395CF-F233-4E2F-92F2-097AF8761D3F}" type="datetimeFigureOut">
              <a:rPr lang="ar-IQ" smtClean="0"/>
              <a:t>14/05/1440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A1E6929-112A-4A67-BFC9-00307B027ACC}"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88395CF-F233-4E2F-92F2-097AF8761D3F}" type="datetimeFigureOut">
              <a:rPr lang="ar-IQ" smtClean="0"/>
              <a:t>14/05/1440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A1E6929-112A-4A67-BFC9-00307B027AC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88395CF-F233-4E2F-92F2-097AF8761D3F}" type="datetimeFigureOut">
              <a:rPr lang="ar-IQ" smtClean="0"/>
              <a:t>14/05/1440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A1E6929-112A-4A67-BFC9-00307B027AC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8395CF-F233-4E2F-92F2-097AF8761D3F}" type="datetimeFigureOut">
              <a:rPr lang="ar-IQ" smtClean="0"/>
              <a:t>14/05/1440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A1E6929-112A-4A67-BFC9-00307B027ACC}"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8395CF-F233-4E2F-92F2-097AF8761D3F}" type="datetimeFigureOut">
              <a:rPr lang="ar-IQ" smtClean="0"/>
              <a:t>14/05/1440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A1E6929-112A-4A67-BFC9-00307B027ACC}"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88395CF-F233-4E2F-92F2-097AF8761D3F}" type="datetimeFigureOut">
              <a:rPr lang="ar-IQ" smtClean="0"/>
              <a:t>14/05/1440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A1E6929-112A-4A67-BFC9-00307B027AC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76672"/>
            <a:ext cx="7772400" cy="3123779"/>
          </a:xfrm>
          <a:solidFill>
            <a:schemeClr val="accent6">
              <a:lumMod val="60000"/>
              <a:lumOff val="40000"/>
            </a:schemeClr>
          </a:solidFill>
        </p:spPr>
        <p:txBody>
          <a:bodyPr>
            <a:normAutofit fontScale="90000"/>
          </a:bodyPr>
          <a:lstStyle/>
          <a:p>
            <a:r>
              <a:rPr lang="ar-SA" dirty="0"/>
              <a:t>ضمانات خضوع الدولة للقانون</a:t>
            </a:r>
            <a:r>
              <a:rPr lang="en-US" dirty="0"/>
              <a:t> : </a:t>
            </a:r>
            <a:br>
              <a:rPr lang="en-US" dirty="0"/>
            </a:br>
            <a:r>
              <a:rPr lang="ar-SA" dirty="0" smtClean="0"/>
              <a:t>هي </a:t>
            </a:r>
            <a:r>
              <a:rPr lang="ar-SA" dirty="0"/>
              <a:t>الممارسة العملية للسلطة والدساتير أسفرت عن تكريس ضمانات قانونية تسمح بتطبيق مبدأ خضوع الدولة للقانون .</a:t>
            </a:r>
            <a:r>
              <a:rPr lang="en-US" dirty="0"/>
              <a:t/>
            </a:r>
            <a:br>
              <a:rPr lang="en-US" dirty="0"/>
            </a:br>
            <a:endParaRPr lang="ar-IQ" dirty="0"/>
          </a:p>
        </p:txBody>
      </p:sp>
      <p:sp>
        <p:nvSpPr>
          <p:cNvPr id="3" name="عنوان فرعي 2"/>
          <p:cNvSpPr>
            <a:spLocks noGrp="1"/>
          </p:cNvSpPr>
          <p:nvPr>
            <p:ph type="subTitle" idx="1"/>
          </p:nvPr>
        </p:nvSpPr>
        <p:spPr>
          <a:solidFill>
            <a:schemeClr val="accent6">
              <a:lumMod val="60000"/>
              <a:lumOff val="40000"/>
            </a:schemeClr>
          </a:solidFill>
        </p:spPr>
        <p:txBody>
          <a:bodyPr/>
          <a:lstStyle/>
          <a:p>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solidFill>
            <a:schemeClr val="accent4">
              <a:lumMod val="40000"/>
              <a:lumOff val="60000"/>
            </a:schemeClr>
          </a:solidFill>
        </p:spPr>
        <p:txBody>
          <a:bodyPr>
            <a:normAutofit fontScale="92500" lnSpcReduction="20000"/>
          </a:bodyPr>
          <a:lstStyle/>
          <a:p>
            <a:r>
              <a:rPr lang="ar-SA" dirty="0"/>
              <a:t>وجود الدستور</a:t>
            </a:r>
            <a:r>
              <a:rPr lang="en-US" dirty="0"/>
              <a:t> : </a:t>
            </a:r>
            <a:br>
              <a:rPr lang="en-US" dirty="0"/>
            </a:br>
            <a:r>
              <a:rPr lang="ar-SA" dirty="0"/>
              <a:t>الدولة بدون دستور لا تعتبر دولة قانونية لما يتميز </a:t>
            </a:r>
            <a:r>
              <a:rPr lang="ar-SA" dirty="0" err="1"/>
              <a:t>به</a:t>
            </a:r>
            <a:r>
              <a:rPr lang="ar-SA" dirty="0"/>
              <a:t> من خصائص تميزه عن غيره من القوانين فهو المنشأ للسلطات والمحدد لاختصاصاتها </a:t>
            </a:r>
            <a:r>
              <a:rPr lang="ar-SA" dirty="0" err="1"/>
              <a:t>وإلتزاماتها</a:t>
            </a:r>
            <a:r>
              <a:rPr lang="ar-SA" dirty="0"/>
              <a:t> واحتوائها ويقيد السلطة التشريعية في سنها اللوائح التي يجب أن تكون مجسدة للدستور، كذلك نجد يحدد للسلطة التنفيذية فيما تحدده من قرارات ولوائح وكذلك يفيد السلطة القضائية في حكمها في النزاعات والدستور الذي يحدد للأفراد حقوقهم وحرياتهم ويعتبر قمة النظام القانوني في الدولة لسموه على كل القانون وتعديله لا بد من إجراءات معقدة .</a:t>
            </a:r>
            <a:r>
              <a:rPr lang="en-US" dirty="0"/>
              <a:t/>
            </a:r>
            <a:br>
              <a:rPr lang="en-US" dirty="0"/>
            </a:b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solidFill>
            <a:schemeClr val="accent3">
              <a:lumMod val="60000"/>
              <a:lumOff val="40000"/>
            </a:schemeClr>
          </a:solidFill>
        </p:spPr>
        <p:txBody>
          <a:bodyPr>
            <a:normAutofit lnSpcReduction="10000"/>
          </a:bodyPr>
          <a:lstStyle/>
          <a:p>
            <a:r>
              <a:rPr lang="ar-IQ" dirty="0" smtClean="0"/>
              <a:t>2/</a:t>
            </a:r>
            <a:r>
              <a:rPr lang="ar-SA" dirty="0" smtClean="0"/>
              <a:t>الفصل </a:t>
            </a:r>
            <a:r>
              <a:rPr lang="ar-SA" dirty="0"/>
              <a:t>في السلطات</a:t>
            </a:r>
            <a:r>
              <a:rPr lang="en-US" dirty="0"/>
              <a:t> : </a:t>
            </a:r>
            <a:br>
              <a:rPr lang="en-US" dirty="0"/>
            </a:br>
            <a:r>
              <a:rPr lang="ar-SA" dirty="0"/>
              <a:t>صاحب هذه النظرية هو الفقيه "</a:t>
            </a:r>
            <a:r>
              <a:rPr lang="ar-SA" dirty="0" err="1"/>
              <a:t>مونتيسكيو</a:t>
            </a:r>
            <a:r>
              <a:rPr lang="ar-SA" dirty="0"/>
              <a:t>" في كتابه "روح القوانين " يرى أن السلطة بطبيعة مستبدة ولهذا يجب على كل سلطة احترام القواعد التي وضعها لها الدستور لكي تمارس بموجبها اختصاصاتها لا تعتمد على كل صلاحيات سلطة أخرى هذا من ناحية الموضوعية ومن الناحية الشكلية فإن السلطة لها جهاز معين وهذا ما سماه "</a:t>
            </a:r>
            <a:r>
              <a:rPr lang="ar-SA" dirty="0" err="1"/>
              <a:t>مونتيسكيو</a:t>
            </a:r>
            <a:r>
              <a:rPr lang="ar-SA" dirty="0"/>
              <a:t>" أن السلطة توقف السلطة، ويقتضي على أنه تجمع السلطة في يد واحدة فكل واحدة مستقلة عن الأخرى .</a:t>
            </a:r>
            <a:r>
              <a:rPr lang="en-US" dirty="0"/>
              <a:t/>
            </a:r>
            <a:br>
              <a:rPr lang="en-US" dirty="0"/>
            </a:b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solidFill>
            <a:schemeClr val="accent2">
              <a:lumMod val="60000"/>
              <a:lumOff val="40000"/>
            </a:schemeClr>
          </a:solidFill>
        </p:spPr>
        <p:txBody>
          <a:bodyPr/>
          <a:lstStyle/>
          <a:p>
            <a:r>
              <a:rPr lang="en-US" dirty="0"/>
              <a:t> </a:t>
            </a:r>
            <a:r>
              <a:rPr lang="ar-SA" dirty="0"/>
              <a:t>سيادة القانون</a:t>
            </a:r>
            <a:r>
              <a:rPr lang="en-US" dirty="0"/>
              <a:t> : </a:t>
            </a:r>
            <a:br>
              <a:rPr lang="en-US" dirty="0"/>
            </a:br>
            <a:r>
              <a:rPr lang="ar-SA" dirty="0"/>
              <a:t>بمعناه السلطة التنفيذية ملتزمة في إصدار اللوائح بالقانون للسلطة التشريعية الخضوع للقانون فهي ملتزمة بالقانون .</a:t>
            </a:r>
            <a:r>
              <a:rPr lang="en-US" dirty="0"/>
              <a:t/>
            </a:r>
            <a:br>
              <a:rPr lang="en-US" dirty="0"/>
            </a:b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solidFill>
            <a:srgbClr val="0070C0"/>
          </a:solidFill>
        </p:spPr>
        <p:txBody>
          <a:bodyPr/>
          <a:lstStyle/>
          <a:p>
            <a:r>
              <a:rPr lang="en-US" dirty="0"/>
              <a:t>/ </a:t>
            </a:r>
            <a:r>
              <a:rPr lang="ar-SA" dirty="0"/>
              <a:t>تدرج القواعد القانونية </a:t>
            </a:r>
            <a:r>
              <a:rPr lang="en-US" dirty="0"/>
              <a:t>:</a:t>
            </a:r>
            <a:br>
              <a:rPr lang="en-US" dirty="0"/>
            </a:br>
            <a:r>
              <a:rPr lang="ar-SA" dirty="0"/>
              <a:t>القواعد القانونية مندرجة من حيث القوة من الأعلى إلى الأسفل أي أن قانون في الدولة موضوع في شكل هرمي قمته الدستور قانون العادية ثم اللوائح التنظيمية .</a:t>
            </a:r>
            <a:r>
              <a:rPr lang="en-US" dirty="0"/>
              <a:t/>
            </a:r>
            <a:br>
              <a:rPr lang="en-US" dirty="0"/>
            </a:b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solidFill>
            <a:srgbClr val="00B0F0"/>
          </a:solidFill>
        </p:spPr>
        <p:txBody>
          <a:bodyPr>
            <a:normAutofit lnSpcReduction="10000"/>
          </a:bodyPr>
          <a:lstStyle/>
          <a:p>
            <a:r>
              <a:rPr lang="ar-SA" dirty="0"/>
              <a:t>الرقابة القضائية</a:t>
            </a:r>
            <a:r>
              <a:rPr lang="en-US" dirty="0"/>
              <a:t> : </a:t>
            </a:r>
            <a:br>
              <a:rPr lang="en-US" dirty="0"/>
            </a:br>
            <a:r>
              <a:rPr lang="ar-SA" dirty="0"/>
              <a:t>رقابة تشريعية وإدارية وقضائية فكلهم وسيلة لحماية الفرد من </a:t>
            </a:r>
            <a:r>
              <a:rPr lang="ar-SA" dirty="0" err="1"/>
              <a:t>اسنداد</a:t>
            </a:r>
            <a:r>
              <a:rPr lang="ar-SA" dirty="0"/>
              <a:t> السلطة وتعسفها فالرقابة التشريعية الأغلبية البرلمانية "سياسة " والإدارية تجعل الفرد تحت رحمة الإدارة فهي حلم وطرف أحيانا غير حيادية وتبقى الرقابة القضائية مواجهة لمن يخالف القانون فيجب </a:t>
            </a:r>
            <a:r>
              <a:rPr lang="ar-SA" dirty="0" err="1"/>
              <a:t>ان</a:t>
            </a:r>
            <a:r>
              <a:rPr lang="ar-SA" dirty="0"/>
              <a:t> يكون مستقل وحيادي عن كل السلطات في الدولة فقد تتعسف السلطة التشريعية أو التنفيذية بإصدار قوانين لا يقبلها الشعب فتبقى الرقابة القضائية لنرى وتحكم بالعدل حتى وأن كان القضاء مزدوج .</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solidFill>
            <a:srgbClr val="92D050"/>
          </a:solidFill>
        </p:spPr>
        <p:txBody>
          <a:bodyPr/>
          <a:lstStyle/>
          <a:p>
            <a:r>
              <a:rPr lang="ar-SA" dirty="0"/>
              <a:t>الاعتراف بالحقوق والحريات العامة</a:t>
            </a:r>
            <a:r>
              <a:rPr lang="en-US" dirty="0"/>
              <a:t> : </a:t>
            </a:r>
            <a:br>
              <a:rPr lang="en-US" dirty="0"/>
            </a:br>
            <a:r>
              <a:rPr lang="ar-SA" dirty="0"/>
              <a:t>يجب أن يكون هناك اعتراف صريح بحريات وحقوق الأفراد وتقديسها لكن الدولة الحديثة </a:t>
            </a:r>
            <a:r>
              <a:rPr lang="ar-SA" dirty="0" err="1"/>
              <a:t>أضافة</a:t>
            </a:r>
            <a:r>
              <a:rPr lang="ar-SA" dirty="0"/>
              <a:t> تدخلها بشكل إيجابي، متمثل في حمايتها لهذه الحقوق والعمل على تحقيق تنمية للأفراد حقوق اقتصادية اجتماعية وثقافية .</a:t>
            </a:r>
            <a:r>
              <a:rPr lang="en-US" dirty="0"/>
              <a:t/>
            </a:r>
            <a:br>
              <a:rPr lang="en-US" dirty="0"/>
            </a:b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solidFill>
            <a:srgbClr val="FFC000"/>
          </a:solidFill>
        </p:spPr>
        <p:txBody>
          <a:bodyPr/>
          <a:lstStyle/>
          <a:p>
            <a:r>
              <a:rPr lang="ar-SA" dirty="0"/>
              <a:t>الرقابة الشعبية</a:t>
            </a:r>
            <a:r>
              <a:rPr lang="en-US" dirty="0"/>
              <a:t> : </a:t>
            </a:r>
            <a:br>
              <a:rPr lang="en-US" dirty="0"/>
            </a:br>
            <a:r>
              <a:rPr lang="ar-SA" dirty="0"/>
              <a:t>وليس بمعناها الضيق أي عن طريق المنتخبين على مستوى البرلمان ولكن يقصد </a:t>
            </a:r>
            <a:r>
              <a:rPr lang="ar-SA" dirty="0" err="1"/>
              <a:t>بها</a:t>
            </a:r>
            <a:r>
              <a:rPr lang="ar-SA" dirty="0"/>
              <a:t> المعنى الواسع فالشعب له دور حاسم وأساسي في </a:t>
            </a:r>
            <a:r>
              <a:rPr lang="ar-SA" dirty="0" err="1"/>
              <a:t>اجبار</a:t>
            </a:r>
            <a:r>
              <a:rPr lang="ar-SA" dirty="0"/>
              <a:t> الدولة للخضوع للقانون واحترامه في طريق الجمعيات أو الأحزاب ….</a:t>
            </a:r>
            <a:r>
              <a:rPr lang="ar-SA" dirty="0" err="1"/>
              <a:t>إلخ</a:t>
            </a:r>
            <a:r>
              <a:rPr lang="ar-SA" dirty="0"/>
              <a:t> </a:t>
            </a:r>
            <a:r>
              <a:rPr lang="en-US" dirty="0"/>
              <a:t/>
            </a:r>
            <a:br>
              <a:rPr lang="en-US" dirty="0"/>
            </a:b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FF00"/>
          </a:solidFill>
          <a:ln>
            <a:solidFill>
              <a:schemeClr val="tx2">
                <a:lumMod val="20000"/>
                <a:lumOff val="80000"/>
              </a:schemeClr>
            </a:solidFill>
          </a:ln>
        </p:spPr>
        <p:txBody>
          <a:bodyPr/>
          <a:lstStyle/>
          <a:p>
            <a:endParaRPr lang="ar-IQ" dirty="0"/>
          </a:p>
        </p:txBody>
      </p:sp>
      <p:sp>
        <p:nvSpPr>
          <p:cNvPr id="3" name="عنصر نائب للمحتوى 2"/>
          <p:cNvSpPr>
            <a:spLocks noGrp="1"/>
          </p:cNvSpPr>
          <p:nvPr>
            <p:ph idx="1"/>
          </p:nvPr>
        </p:nvSpPr>
        <p:spPr>
          <a:solidFill>
            <a:schemeClr val="accent2"/>
          </a:solidFill>
          <a:ln>
            <a:solidFill>
              <a:schemeClr val="bg2">
                <a:lumMod val="90000"/>
              </a:schemeClr>
            </a:solidFill>
          </a:ln>
        </p:spPr>
        <p:txBody>
          <a:bodyPr/>
          <a:lstStyle/>
          <a:p>
            <a:r>
              <a:rPr lang="en-US" dirty="0"/>
              <a:t/>
            </a:r>
            <a:br>
              <a:rPr lang="en-US" dirty="0"/>
            </a:br>
            <a:r>
              <a:rPr lang="en-US" dirty="0" smtClean="0"/>
              <a:t> </a:t>
            </a:r>
            <a:r>
              <a:rPr lang="ar-SA" dirty="0"/>
              <a:t>المعارضة السياسية</a:t>
            </a:r>
            <a:r>
              <a:rPr lang="en-US" dirty="0"/>
              <a:t> : </a:t>
            </a:r>
            <a:br>
              <a:rPr lang="en-US" dirty="0"/>
            </a:br>
            <a:r>
              <a:rPr lang="ar-SA" dirty="0"/>
              <a:t>على أساس التعددية الحزبية تسمح بوجود معارضة منظمة للسلطة الحاكمة وتعمل على انتقاد السلطة الحاكمة وكشف عيوبها وبالتالي محاولة اخذ السلطة بموجب القانون وعن طريق الانتخابات</a:t>
            </a:r>
            <a:endParaRPr lang="en-US" dirty="0"/>
          </a:p>
          <a:p>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33</Words>
  <Application>Microsoft Office PowerPoint</Application>
  <PresentationFormat>عرض على الشاشة (3:4)‏</PresentationFormat>
  <Paragraphs>9</Paragraphs>
  <Slides>9</Slides>
  <Notes>0</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سمة Office</vt:lpstr>
      <vt:lpstr>ضمانات خضوع الدولة للقانون :  هي الممارسة العملية للسلطة والدساتير أسفرت عن تكريس ضمانات قانونية تسمح بتطبيق مبدأ خضوع الدولة للقانون . </vt:lpstr>
      <vt:lpstr>الشريحة 2</vt:lpstr>
      <vt:lpstr>الشريحة 3</vt:lpstr>
      <vt:lpstr>الشريحة 4</vt:lpstr>
      <vt:lpstr>الشريحة 5</vt:lpstr>
      <vt:lpstr>الشريحة 6</vt:lpstr>
      <vt:lpstr>الشريحة 7</vt:lpstr>
      <vt:lpstr>الشريحة 8</vt:lpstr>
      <vt:lpstr>الشريحة 9</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ضمانات خضوع الدولة للقانون :  هي الممارسة العملية للسلطة والدساتير أسفرت عن تكريس ضمانات قانونية تسمح بتطبيق مبدأ خضوع الدولة للقانون . </dc:title>
  <dc:creator>hp</dc:creator>
  <cp:lastModifiedBy>hp</cp:lastModifiedBy>
  <cp:revision>1</cp:revision>
  <dcterms:created xsi:type="dcterms:W3CDTF">2019-01-19T21:24:01Z</dcterms:created>
  <dcterms:modified xsi:type="dcterms:W3CDTF">2019-01-19T21:31:15Z</dcterms:modified>
</cp:coreProperties>
</file>