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14630400" cy="8229600"/>
  <p:notesSz cx="8229600" cy="14630400"/>
  <p:embeddedFontLst>
    <p:embeddedFont>
      <p:font typeface="Alexandria"/>
      <p:regular r:id="rId13"/>
    </p:embeddedFont>
    <p:embeddedFont>
      <p:font typeface="Alexandria"/>
      <p:regular r:id="rId14"/>
    </p:embeddedFont>
    <p:embeddedFont>
      <p:font typeface="Nobile"/>
      <p:regular r:id="rId15"/>
    </p:embeddedFont>
    <p:embeddedFont>
      <p:font typeface="Nobile"/>
      <p:regular r:id="rId16"/>
    </p:embeddedFont>
    <p:embeddedFont>
      <p:font typeface="Nobile"/>
      <p:regular r:id="rId17"/>
    </p:embeddedFont>
    <p:embeddedFont>
      <p:font typeface="Nobile"/>
      <p:regular r:id="rId18"/>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4.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5.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330762"/>
            <a:ext cx="7556421" cy="1417558"/>
          </a:xfrm>
          <a:prstGeom prst="rect">
            <a:avLst/>
          </a:prstGeom>
          <a:noFill/>
          <a:ln/>
        </p:spPr>
        <p:txBody>
          <a:bodyPr wrap="square" lIns="0" tIns="0" rIns="0" bIns="0" rtlCol="0" anchor="t"/>
          <a:lstStyle/>
          <a:p>
            <a:pPr rtl="1" algn="r" indent="0" marL="0">
              <a:lnSpc>
                <a:spcPts val="5550"/>
              </a:lnSpc>
              <a:buNone/>
            </a:pPr>
            <a:r>
              <a:rPr lang="en-US" sz="4450" dirty="0">
                <a:solidFill>
                  <a:srgbClr val="1B1B27"/>
                </a:solidFill>
                <a:latin typeface="Alexandria" pitchFamily="34" charset="0"/>
                <a:ea typeface="Alexandria" pitchFamily="34" charset="-122"/>
                <a:cs typeface="Alexandria" pitchFamily="34" charset="-120"/>
              </a:rPr>
              <a:t>مقومات الديمقراطية والمجتمع الديمقراطي</a:t>
            </a:r>
            <a:endParaRPr lang="en-US" sz="4450" dirty="0"/>
          </a:p>
        </p:txBody>
      </p:sp>
      <p:sp>
        <p:nvSpPr>
          <p:cNvPr id="4" name="Text 1"/>
          <p:cNvSpPr/>
          <p:nvPr/>
        </p:nvSpPr>
        <p:spPr>
          <a:xfrm>
            <a:off x="793790" y="3088481"/>
            <a:ext cx="7556421" cy="1451610"/>
          </a:xfrm>
          <a:prstGeom prst="rect">
            <a:avLst/>
          </a:prstGeom>
          <a:noFill/>
          <a:ln/>
        </p:spPr>
        <p:txBody>
          <a:bodyPr wrap="square" lIns="0" tIns="0" rIns="0" bIns="0" rtlCol="0" anchor="t"/>
          <a:lstStyle/>
          <a:p>
            <a:pPr rtl="1" algn="r" indent="0" marL="0">
              <a:lnSpc>
                <a:spcPts val="2850"/>
              </a:lnSpc>
              <a:buNone/>
            </a:pPr>
            <a:r>
              <a:rPr lang="en-US" sz="1750" dirty="0">
                <a:solidFill>
                  <a:srgbClr val="404155"/>
                </a:solidFill>
                <a:latin typeface="Nobile" pitchFamily="34" charset="0"/>
                <a:ea typeface="Nobile" pitchFamily="34" charset="-122"/>
                <a:cs typeface="Nobile" pitchFamily="34" charset="-120"/>
              </a:rPr>
              <a:t>تعتبر الديمقراطية نظاماً سياسياً واجتماعياً يقوم على مجموعة من المقومات الأساسية التي تضمن مشاركة المواطنين في الحياة السياسية وصنع القرار. لتحقيق مجتمع ديمقراطي حقيقي، لا بد من توافر عدة مقومات أساسية تشكل البنية التحتية للنظام الديمقراطي.</a:t>
            </a:r>
            <a:endParaRPr lang="en-US" sz="1750" dirty="0"/>
          </a:p>
        </p:txBody>
      </p:sp>
      <p:sp>
        <p:nvSpPr>
          <p:cNvPr id="5" name="Text 2"/>
          <p:cNvSpPr/>
          <p:nvPr/>
        </p:nvSpPr>
        <p:spPr>
          <a:xfrm>
            <a:off x="793790" y="4795242"/>
            <a:ext cx="7556421" cy="1451610"/>
          </a:xfrm>
          <a:prstGeom prst="rect">
            <a:avLst/>
          </a:prstGeom>
          <a:noFill/>
          <a:ln/>
        </p:spPr>
        <p:txBody>
          <a:bodyPr wrap="square" lIns="0" tIns="0" rIns="0" bIns="0" rtlCol="0" anchor="t"/>
          <a:lstStyle/>
          <a:p>
            <a:pPr rtl="1" algn="r" indent="0" marL="0">
              <a:lnSpc>
                <a:spcPts val="2850"/>
              </a:lnSpc>
              <a:buNone/>
            </a:pPr>
            <a:r>
              <a:rPr lang="en-US" sz="1750" dirty="0">
                <a:solidFill>
                  <a:srgbClr val="404155"/>
                </a:solidFill>
                <a:latin typeface="Nobile" pitchFamily="34" charset="0"/>
                <a:ea typeface="Nobile" pitchFamily="34" charset="-122"/>
                <a:cs typeface="Nobile" pitchFamily="34" charset="-120"/>
              </a:rPr>
              <a:t>تتضمن هذه المقومات التعددية السياسية، والتداول السلمي للسلطة، والانتخابات الحرة والنزيهة، واحترام حقوق الإنسان، ووجود مؤسسات المجتمع المدني، وتوافر المعلومات، وضمان حقوق الأقلية. كل هذه العناصر تتكامل فيما بينها لتشكل نسيجاً متماسكاً للمجتمع الديمقراطي.</a:t>
            </a:r>
            <a:endParaRPr lang="en-US" sz="1750" dirty="0"/>
          </a:p>
        </p:txBody>
      </p:sp>
      <p:sp>
        <p:nvSpPr>
          <p:cNvPr id="6" name="Shape 3"/>
          <p:cNvSpPr/>
          <p:nvPr/>
        </p:nvSpPr>
        <p:spPr>
          <a:xfrm>
            <a:off x="7987308" y="6518910"/>
            <a:ext cx="362903" cy="362903"/>
          </a:xfrm>
          <a:prstGeom prst="roundRect">
            <a:avLst>
              <a:gd name="adj" fmla="val 25194296"/>
            </a:avLst>
          </a:prstGeom>
          <a:solidFill>
            <a:srgbClr val="655FA1"/>
          </a:solidFill>
          <a:ln w="7620">
            <a:solidFill>
              <a:srgbClr val="FFFFFF"/>
            </a:solidFill>
            <a:prstDash val="solid"/>
          </a:ln>
        </p:spPr>
      </p:sp>
      <p:sp>
        <p:nvSpPr>
          <p:cNvPr id="7" name="Text 4"/>
          <p:cNvSpPr/>
          <p:nvPr/>
        </p:nvSpPr>
        <p:spPr>
          <a:xfrm>
            <a:off x="8135303" y="6651546"/>
            <a:ext cx="66913" cy="97512"/>
          </a:xfrm>
          <a:prstGeom prst="rect">
            <a:avLst/>
          </a:prstGeom>
          <a:noFill/>
          <a:ln/>
        </p:spPr>
        <p:txBody>
          <a:bodyPr wrap="none" lIns="0" tIns="0" rIns="0" bIns="0" rtlCol="0" anchor="t"/>
          <a:lstStyle/>
          <a:p>
            <a:pPr rtl="1" algn="ctr" indent="0" marL="0">
              <a:lnSpc>
                <a:spcPts val="750"/>
              </a:lnSpc>
              <a:buNone/>
            </a:pPr>
            <a:r>
              <a:rPr lang="en-US" sz="750" dirty="0">
                <a:solidFill>
                  <a:srgbClr val="FFFFFF"/>
                </a:solidFill>
                <a:latin typeface="Nobile Medium" pitchFamily="34" charset="0"/>
                <a:ea typeface="Nobile Medium" pitchFamily="34" charset="-122"/>
                <a:cs typeface="Nobile Medium" pitchFamily="34" charset="-120"/>
              </a:rPr>
              <a:t>وا</a:t>
            </a:r>
            <a:endParaRPr lang="en-US" sz="750" dirty="0"/>
          </a:p>
        </p:txBody>
      </p:sp>
      <p:sp>
        <p:nvSpPr>
          <p:cNvPr id="8" name="Text 5"/>
          <p:cNvSpPr/>
          <p:nvPr/>
        </p:nvSpPr>
        <p:spPr>
          <a:xfrm>
            <a:off x="5695950" y="6502003"/>
            <a:ext cx="2178010" cy="396835"/>
          </a:xfrm>
          <a:prstGeom prst="rect">
            <a:avLst/>
          </a:prstGeom>
          <a:noFill/>
          <a:ln/>
        </p:spPr>
        <p:txBody>
          <a:bodyPr wrap="none" lIns="0" tIns="0" rIns="0" bIns="0" rtlCol="0" anchor="t"/>
          <a:lstStyle/>
          <a:p>
            <a:pPr rtl="1" algn="r" indent="0" marL="0">
              <a:lnSpc>
                <a:spcPts val="3100"/>
              </a:lnSpc>
              <a:buNone/>
            </a:pPr>
            <a:r>
              <a:rPr lang="en-US" sz="2200" b="1" dirty="0">
                <a:solidFill>
                  <a:srgbClr val="404155"/>
                </a:solidFill>
                <a:latin typeface="Nobile Bold" pitchFamily="34" charset="0"/>
                <a:ea typeface="Nobile Bold" pitchFamily="34" charset="-122"/>
                <a:cs typeface="Nobile Bold" pitchFamily="34" charset="-120"/>
              </a:rPr>
              <a:t>بواسطة وائل البياتي</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594967"/>
          </a:xfrm>
          <a:prstGeom prst="rect">
            <a:avLst/>
          </a:prstGeom>
        </p:spPr>
      </p:pic>
      <p:sp>
        <p:nvSpPr>
          <p:cNvPr id="3" name="Text 0"/>
          <p:cNvSpPr/>
          <p:nvPr/>
        </p:nvSpPr>
        <p:spPr>
          <a:xfrm>
            <a:off x="8675489" y="3195876"/>
            <a:ext cx="5190053" cy="648653"/>
          </a:xfrm>
          <a:prstGeom prst="rect">
            <a:avLst/>
          </a:prstGeom>
          <a:noFill/>
          <a:ln/>
        </p:spPr>
        <p:txBody>
          <a:bodyPr wrap="none" lIns="0" tIns="0" rIns="0" bIns="0" rtlCol="0" anchor="t"/>
          <a:lstStyle/>
          <a:p>
            <a:pPr rtl="1" algn="r" indent="0" marL="0">
              <a:lnSpc>
                <a:spcPts val="5100"/>
              </a:lnSpc>
              <a:buNone/>
            </a:pPr>
            <a:r>
              <a:rPr lang="en-US" sz="4050" dirty="0">
                <a:solidFill>
                  <a:srgbClr val="1B1B27"/>
                </a:solidFill>
                <a:latin typeface="Alexandria" pitchFamily="34" charset="0"/>
                <a:ea typeface="Alexandria" pitchFamily="34" charset="-122"/>
                <a:cs typeface="Alexandria" pitchFamily="34" charset="-120"/>
              </a:rPr>
              <a:t>التعددية السياسية</a:t>
            </a:r>
            <a:endParaRPr lang="en-US" sz="4050" dirty="0"/>
          </a:p>
        </p:txBody>
      </p:sp>
      <p:sp>
        <p:nvSpPr>
          <p:cNvPr id="4" name="Text 1"/>
          <p:cNvSpPr/>
          <p:nvPr/>
        </p:nvSpPr>
        <p:spPr>
          <a:xfrm>
            <a:off x="764858" y="4155877"/>
            <a:ext cx="13100685" cy="664369"/>
          </a:xfrm>
          <a:prstGeom prst="rect">
            <a:avLst/>
          </a:prstGeom>
          <a:noFill/>
          <a:ln/>
        </p:spPr>
        <p:txBody>
          <a:bodyPr wrap="square" lIns="0" tIns="0" rIns="0" bIns="0" rtlCol="0" anchor="t"/>
          <a:lstStyle/>
          <a:p>
            <a:pPr rtl="1" algn="r" indent="0" marL="0">
              <a:lnSpc>
                <a:spcPts val="2600"/>
              </a:lnSpc>
              <a:buNone/>
            </a:pPr>
            <a:r>
              <a:rPr lang="en-US" sz="1600" dirty="0">
                <a:solidFill>
                  <a:srgbClr val="404155"/>
                </a:solidFill>
                <a:latin typeface="Nobile" pitchFamily="34" charset="0"/>
                <a:ea typeface="Nobile" pitchFamily="34" charset="-122"/>
                <a:cs typeface="Nobile" pitchFamily="34" charset="-120"/>
              </a:rPr>
              <a:t>التعددية السياسية هي وجود مجال اجتماعي وفكري يمارس فيه الناس الحرية بواسطة السياسة، من خلال الحوار والنقد والاعتراض والأخذ والعطاء، مما يؤدي إلى التعايش في إطار من السلم المجتمعي.</a:t>
            </a:r>
            <a:endParaRPr lang="en-US" sz="1600" dirty="0"/>
          </a:p>
        </p:txBody>
      </p:sp>
      <p:sp>
        <p:nvSpPr>
          <p:cNvPr id="5" name="Text 2"/>
          <p:cNvSpPr/>
          <p:nvPr/>
        </p:nvSpPr>
        <p:spPr>
          <a:xfrm>
            <a:off x="764858" y="5053727"/>
            <a:ext cx="13100685" cy="996553"/>
          </a:xfrm>
          <a:prstGeom prst="rect">
            <a:avLst/>
          </a:prstGeom>
          <a:noFill/>
          <a:ln/>
        </p:spPr>
        <p:txBody>
          <a:bodyPr wrap="square" lIns="0" tIns="0" rIns="0" bIns="0" rtlCol="0" anchor="t"/>
          <a:lstStyle/>
          <a:p>
            <a:pPr rtl="1" algn="r" indent="0" marL="0">
              <a:lnSpc>
                <a:spcPts val="2600"/>
              </a:lnSpc>
              <a:buNone/>
            </a:pPr>
            <a:r>
              <a:rPr lang="en-US" sz="1600" dirty="0">
                <a:solidFill>
                  <a:srgbClr val="404155"/>
                </a:solidFill>
                <a:latin typeface="Nobile" pitchFamily="34" charset="0"/>
                <a:ea typeface="Nobile" pitchFamily="34" charset="-122"/>
                <a:cs typeface="Nobile" pitchFamily="34" charset="-120"/>
              </a:rPr>
              <a:t>يقوم العمل السياسي في المجتمعات المتحضرة على آلية الأحزاب السياسية بوصفها آلية مدنية تضمن التداول السلمي للسلطة وتبادل الأفكار والحوار. كما أن الآلية الحزبية تضمن للمجتمع وسائل وأساليب حديثة تدفعه إلى العمل الجماعي الذي يمكّنه من التطور بعيداً عن الآليات والأساليب التقليدية المعيقة لتطور الدولة والمجتمع.</a:t>
            </a:r>
            <a:endParaRPr lang="en-US" sz="1600" dirty="0"/>
          </a:p>
        </p:txBody>
      </p:sp>
      <p:sp>
        <p:nvSpPr>
          <p:cNvPr id="6" name="Shape 3"/>
          <p:cNvSpPr/>
          <p:nvPr/>
        </p:nvSpPr>
        <p:spPr>
          <a:xfrm>
            <a:off x="13398460" y="6517243"/>
            <a:ext cx="467082" cy="467082"/>
          </a:xfrm>
          <a:prstGeom prst="roundRect">
            <a:avLst>
              <a:gd name="adj" fmla="val 18668"/>
            </a:avLst>
          </a:prstGeom>
          <a:solidFill>
            <a:srgbClr val="D2DDF9"/>
          </a:solidFill>
          <a:ln w="7620">
            <a:solidFill>
              <a:srgbClr val="B8C3DF"/>
            </a:solidFill>
            <a:prstDash val="solid"/>
          </a:ln>
        </p:spPr>
      </p:sp>
      <p:pic>
        <p:nvPicPr>
          <p:cNvPr id="7" name="Image 1" descr="preencoded.png">    </p:cNvPr>
          <p:cNvPicPr>
            <a:picLocks noChangeAspect="1"/>
          </p:cNvPicPr>
          <p:nvPr/>
        </p:nvPicPr>
        <p:blipFill>
          <a:blip r:embed="rId2"/>
          <a:stretch>
            <a:fillRect/>
          </a:stretch>
        </p:blipFill>
        <p:spPr>
          <a:xfrm>
            <a:off x="13476268" y="6556117"/>
            <a:ext cx="311348" cy="389215"/>
          </a:xfrm>
          <a:prstGeom prst="rect">
            <a:avLst/>
          </a:prstGeom>
        </p:spPr>
      </p:pic>
      <p:sp>
        <p:nvSpPr>
          <p:cNvPr id="8" name="Text 4"/>
          <p:cNvSpPr/>
          <p:nvPr/>
        </p:nvSpPr>
        <p:spPr>
          <a:xfrm>
            <a:off x="10595967" y="6517243"/>
            <a:ext cx="2594967" cy="324445"/>
          </a:xfrm>
          <a:prstGeom prst="rect">
            <a:avLst/>
          </a:prstGeom>
          <a:noFill/>
          <a:ln/>
        </p:spPr>
        <p:txBody>
          <a:bodyPr wrap="none" lIns="0" tIns="0" rIns="0" bIns="0" rtlCol="0" anchor="t"/>
          <a:lstStyle/>
          <a:p>
            <a:pPr rtl="1" algn="r" indent="0" marL="0">
              <a:lnSpc>
                <a:spcPts val="2550"/>
              </a:lnSpc>
              <a:buNone/>
            </a:pPr>
            <a:r>
              <a:rPr lang="en-US" sz="2000" dirty="0">
                <a:solidFill>
                  <a:srgbClr val="404155"/>
                </a:solidFill>
                <a:latin typeface="Alexandria" pitchFamily="34" charset="0"/>
                <a:ea typeface="Alexandria" pitchFamily="34" charset="-122"/>
                <a:cs typeface="Alexandria" pitchFamily="34" charset="-120"/>
              </a:rPr>
              <a:t>الحوار المفتوح</a:t>
            </a:r>
            <a:endParaRPr lang="en-US" sz="2000" dirty="0"/>
          </a:p>
        </p:txBody>
      </p:sp>
      <p:sp>
        <p:nvSpPr>
          <p:cNvPr id="9" name="Text 5"/>
          <p:cNvSpPr/>
          <p:nvPr/>
        </p:nvSpPr>
        <p:spPr>
          <a:xfrm>
            <a:off x="9637038" y="6966228"/>
            <a:ext cx="3553897" cy="664369"/>
          </a:xfrm>
          <a:prstGeom prst="rect">
            <a:avLst/>
          </a:prstGeom>
          <a:noFill/>
          <a:ln/>
        </p:spPr>
        <p:txBody>
          <a:bodyPr wrap="square" lIns="0" tIns="0" rIns="0" bIns="0" rtlCol="0" anchor="t"/>
          <a:lstStyle/>
          <a:p>
            <a:pPr rtl="1" algn="r" indent="0" marL="0">
              <a:lnSpc>
                <a:spcPts val="2600"/>
              </a:lnSpc>
              <a:buNone/>
            </a:pPr>
            <a:r>
              <a:rPr lang="en-US" sz="1600" dirty="0">
                <a:solidFill>
                  <a:srgbClr val="404155"/>
                </a:solidFill>
                <a:latin typeface="Nobile" pitchFamily="34" charset="0"/>
                <a:ea typeface="Nobile" pitchFamily="34" charset="-122"/>
                <a:cs typeface="Nobile" pitchFamily="34" charset="-120"/>
              </a:rPr>
              <a:t>تعزيز ثقافة الحوار والنقاش البناء بين مختلف الأطراف السياسية</a:t>
            </a:r>
            <a:endParaRPr lang="en-US" sz="1600" dirty="0"/>
          </a:p>
        </p:txBody>
      </p:sp>
      <p:sp>
        <p:nvSpPr>
          <p:cNvPr id="10" name="Shape 6"/>
          <p:cNvSpPr/>
          <p:nvPr/>
        </p:nvSpPr>
        <p:spPr>
          <a:xfrm>
            <a:off x="8962430" y="6517243"/>
            <a:ext cx="467082" cy="467082"/>
          </a:xfrm>
          <a:prstGeom prst="roundRect">
            <a:avLst>
              <a:gd name="adj" fmla="val 18668"/>
            </a:avLst>
          </a:prstGeom>
          <a:solidFill>
            <a:srgbClr val="D2DDF9"/>
          </a:solidFill>
          <a:ln w="7620">
            <a:solidFill>
              <a:srgbClr val="B8C3DF"/>
            </a:solidFill>
            <a:prstDash val="solid"/>
          </a:ln>
        </p:spPr>
      </p:sp>
      <p:pic>
        <p:nvPicPr>
          <p:cNvPr id="11" name="Image 2" descr="preencoded.png">    </p:cNvPr>
          <p:cNvPicPr>
            <a:picLocks noChangeAspect="1"/>
          </p:cNvPicPr>
          <p:nvPr/>
        </p:nvPicPr>
        <p:blipFill>
          <a:blip r:embed="rId3"/>
          <a:stretch>
            <a:fillRect/>
          </a:stretch>
        </p:blipFill>
        <p:spPr>
          <a:xfrm>
            <a:off x="9040237" y="6556117"/>
            <a:ext cx="311348" cy="389215"/>
          </a:xfrm>
          <a:prstGeom prst="rect">
            <a:avLst/>
          </a:prstGeom>
        </p:spPr>
      </p:pic>
      <p:sp>
        <p:nvSpPr>
          <p:cNvPr id="12" name="Text 7"/>
          <p:cNvSpPr/>
          <p:nvPr/>
        </p:nvSpPr>
        <p:spPr>
          <a:xfrm>
            <a:off x="6159937" y="6517243"/>
            <a:ext cx="2594967" cy="324445"/>
          </a:xfrm>
          <a:prstGeom prst="rect">
            <a:avLst/>
          </a:prstGeom>
          <a:noFill/>
          <a:ln/>
        </p:spPr>
        <p:txBody>
          <a:bodyPr wrap="none" lIns="0" tIns="0" rIns="0" bIns="0" rtlCol="0" anchor="t"/>
          <a:lstStyle/>
          <a:p>
            <a:pPr rtl="1" algn="r" indent="0" marL="0">
              <a:lnSpc>
                <a:spcPts val="2550"/>
              </a:lnSpc>
              <a:buNone/>
            </a:pPr>
            <a:r>
              <a:rPr lang="en-US" sz="2000" dirty="0">
                <a:solidFill>
                  <a:srgbClr val="404155"/>
                </a:solidFill>
                <a:latin typeface="Alexandria" pitchFamily="34" charset="0"/>
                <a:ea typeface="Alexandria" pitchFamily="34" charset="-122"/>
                <a:cs typeface="Alexandria" pitchFamily="34" charset="-120"/>
              </a:rPr>
              <a:t>التعايش السلمي</a:t>
            </a:r>
            <a:endParaRPr lang="en-US" sz="2000" dirty="0"/>
          </a:p>
        </p:txBody>
      </p:sp>
      <p:sp>
        <p:nvSpPr>
          <p:cNvPr id="13" name="Text 8"/>
          <p:cNvSpPr/>
          <p:nvPr/>
        </p:nvSpPr>
        <p:spPr>
          <a:xfrm>
            <a:off x="5201007" y="6966228"/>
            <a:ext cx="3553897" cy="664369"/>
          </a:xfrm>
          <a:prstGeom prst="rect">
            <a:avLst/>
          </a:prstGeom>
          <a:noFill/>
          <a:ln/>
        </p:spPr>
        <p:txBody>
          <a:bodyPr wrap="square" lIns="0" tIns="0" rIns="0" bIns="0" rtlCol="0" anchor="t"/>
          <a:lstStyle/>
          <a:p>
            <a:pPr rtl="1" algn="r" indent="0" marL="0">
              <a:lnSpc>
                <a:spcPts val="2600"/>
              </a:lnSpc>
              <a:buNone/>
            </a:pPr>
            <a:r>
              <a:rPr lang="en-US" sz="1600" dirty="0">
                <a:solidFill>
                  <a:srgbClr val="404155"/>
                </a:solidFill>
                <a:latin typeface="Nobile" pitchFamily="34" charset="0"/>
                <a:ea typeface="Nobile" pitchFamily="34" charset="-122"/>
                <a:cs typeface="Nobile" pitchFamily="34" charset="-120"/>
              </a:rPr>
              <a:t>قبول الاختلاف والتنوع الفكري والسياسي كأساس للتعايش المجتمعي</a:t>
            </a:r>
            <a:endParaRPr lang="en-US" sz="1600" dirty="0"/>
          </a:p>
        </p:txBody>
      </p:sp>
      <p:sp>
        <p:nvSpPr>
          <p:cNvPr id="14" name="Shape 9"/>
          <p:cNvSpPr/>
          <p:nvPr/>
        </p:nvSpPr>
        <p:spPr>
          <a:xfrm>
            <a:off x="4526399" y="6517243"/>
            <a:ext cx="467082" cy="467082"/>
          </a:xfrm>
          <a:prstGeom prst="roundRect">
            <a:avLst>
              <a:gd name="adj" fmla="val 18668"/>
            </a:avLst>
          </a:prstGeom>
          <a:solidFill>
            <a:srgbClr val="D2DDF9"/>
          </a:solidFill>
          <a:ln w="7620">
            <a:solidFill>
              <a:srgbClr val="B8C3DF"/>
            </a:solidFill>
            <a:prstDash val="solid"/>
          </a:ln>
        </p:spPr>
      </p:sp>
      <p:pic>
        <p:nvPicPr>
          <p:cNvPr id="15" name="Image 3" descr="preencoded.png">    </p:cNvPr>
          <p:cNvPicPr>
            <a:picLocks noChangeAspect="1"/>
          </p:cNvPicPr>
          <p:nvPr/>
        </p:nvPicPr>
        <p:blipFill>
          <a:blip r:embed="rId4"/>
          <a:stretch>
            <a:fillRect/>
          </a:stretch>
        </p:blipFill>
        <p:spPr>
          <a:xfrm>
            <a:off x="4604206" y="6556117"/>
            <a:ext cx="311348" cy="389215"/>
          </a:xfrm>
          <a:prstGeom prst="rect">
            <a:avLst/>
          </a:prstGeom>
        </p:spPr>
      </p:pic>
      <p:sp>
        <p:nvSpPr>
          <p:cNvPr id="16" name="Text 10"/>
          <p:cNvSpPr/>
          <p:nvPr/>
        </p:nvSpPr>
        <p:spPr>
          <a:xfrm>
            <a:off x="1723906" y="6517243"/>
            <a:ext cx="2594967" cy="324445"/>
          </a:xfrm>
          <a:prstGeom prst="rect">
            <a:avLst/>
          </a:prstGeom>
          <a:noFill/>
          <a:ln/>
        </p:spPr>
        <p:txBody>
          <a:bodyPr wrap="none" lIns="0" tIns="0" rIns="0" bIns="0" rtlCol="0" anchor="t"/>
          <a:lstStyle/>
          <a:p>
            <a:pPr rtl="1" algn="r" indent="0" marL="0">
              <a:lnSpc>
                <a:spcPts val="2550"/>
              </a:lnSpc>
              <a:buNone/>
            </a:pPr>
            <a:r>
              <a:rPr lang="en-US" sz="2000" dirty="0">
                <a:solidFill>
                  <a:srgbClr val="404155"/>
                </a:solidFill>
                <a:latin typeface="Alexandria" pitchFamily="34" charset="0"/>
                <a:ea typeface="Alexandria" pitchFamily="34" charset="-122"/>
                <a:cs typeface="Alexandria" pitchFamily="34" charset="-120"/>
              </a:rPr>
              <a:t>تعدد الأحزاب</a:t>
            </a:r>
            <a:endParaRPr lang="en-US" sz="2000" dirty="0"/>
          </a:p>
        </p:txBody>
      </p:sp>
      <p:sp>
        <p:nvSpPr>
          <p:cNvPr id="17" name="Text 11"/>
          <p:cNvSpPr/>
          <p:nvPr/>
        </p:nvSpPr>
        <p:spPr>
          <a:xfrm>
            <a:off x="764977" y="6966228"/>
            <a:ext cx="3553897" cy="664369"/>
          </a:xfrm>
          <a:prstGeom prst="rect">
            <a:avLst/>
          </a:prstGeom>
          <a:noFill/>
          <a:ln/>
        </p:spPr>
        <p:txBody>
          <a:bodyPr wrap="square" lIns="0" tIns="0" rIns="0" bIns="0" rtlCol="0" anchor="t"/>
          <a:lstStyle/>
          <a:p>
            <a:pPr rtl="1" algn="r" indent="0" marL="0">
              <a:lnSpc>
                <a:spcPts val="2600"/>
              </a:lnSpc>
              <a:buNone/>
            </a:pPr>
            <a:r>
              <a:rPr lang="en-US" sz="1600" dirty="0">
                <a:solidFill>
                  <a:srgbClr val="404155"/>
                </a:solidFill>
                <a:latin typeface="Nobile" pitchFamily="34" charset="0"/>
                <a:ea typeface="Nobile" pitchFamily="34" charset="-122"/>
                <a:cs typeface="Nobile" pitchFamily="34" charset="-120"/>
              </a:rPr>
              <a:t>وجود أحزاب سياسية متعددة تمثل مختلف التوجهات والرؤى المجتمعية</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1739979" y="1131689"/>
            <a:ext cx="6610231" cy="460772"/>
          </a:xfrm>
          <a:prstGeom prst="rect">
            <a:avLst/>
          </a:prstGeom>
          <a:noFill/>
          <a:ln/>
        </p:spPr>
        <p:txBody>
          <a:bodyPr wrap="none" lIns="0" tIns="0" rIns="0" bIns="0" rtlCol="0" anchor="t"/>
          <a:lstStyle/>
          <a:p>
            <a:pPr rtl="1" algn="r" indent="0" marL="0">
              <a:lnSpc>
                <a:spcPts val="3600"/>
              </a:lnSpc>
              <a:buNone/>
            </a:pPr>
            <a:r>
              <a:rPr lang="en-US" sz="2900" dirty="0">
                <a:solidFill>
                  <a:srgbClr val="1B1B27"/>
                </a:solidFill>
                <a:latin typeface="Alexandria" pitchFamily="34" charset="0"/>
                <a:ea typeface="Alexandria" pitchFamily="34" charset="-122"/>
                <a:cs typeface="Alexandria" pitchFamily="34" charset="-120"/>
              </a:rPr>
              <a:t>التداول السلمي للسلطة والانتخابات الحرة</a:t>
            </a:r>
            <a:endParaRPr lang="en-US" sz="2900" dirty="0"/>
          </a:p>
        </p:txBody>
      </p:sp>
      <p:sp>
        <p:nvSpPr>
          <p:cNvPr id="4" name="Text 1"/>
          <p:cNvSpPr/>
          <p:nvPr/>
        </p:nvSpPr>
        <p:spPr>
          <a:xfrm>
            <a:off x="793790" y="1813560"/>
            <a:ext cx="7556421" cy="707231"/>
          </a:xfrm>
          <a:prstGeom prst="rect">
            <a:avLst/>
          </a:prstGeom>
          <a:noFill/>
          <a:ln/>
        </p:spPr>
        <p:txBody>
          <a:bodyPr wrap="square" lIns="0" tIns="0" rIns="0" bIns="0" rtlCol="0" anchor="t"/>
          <a:lstStyle/>
          <a:p>
            <a:pPr rtl="1" algn="r" indent="0" marL="0">
              <a:lnSpc>
                <a:spcPts val="1850"/>
              </a:lnSpc>
              <a:buNone/>
            </a:pPr>
            <a:r>
              <a:rPr lang="en-US" sz="1150" dirty="0">
                <a:solidFill>
                  <a:srgbClr val="404155"/>
                </a:solidFill>
                <a:latin typeface="Nobile" pitchFamily="34" charset="0"/>
                <a:ea typeface="Nobile" pitchFamily="34" charset="-122"/>
                <a:cs typeface="Nobile" pitchFamily="34" charset="-120"/>
              </a:rPr>
              <a:t>المقصود بالتداول السلمي للسلطة هو التعاقب الدوري للحكام على سدة الحكم تحت صيغ الانتخابات العادلة، حيث يمارس هؤلاء الحكام المنتخبون اختصاصاتهم الدستورية لفترات محددة سلفاً. يقتضي هذا التداول وجود تعددية سياسية مؤسسة على قيم الحوار، والتنافس، والاعتراف المتبادل.</a:t>
            </a:r>
            <a:endParaRPr lang="en-US" sz="1150" dirty="0"/>
          </a:p>
        </p:txBody>
      </p:sp>
      <p:sp>
        <p:nvSpPr>
          <p:cNvPr id="5" name="Text 2"/>
          <p:cNvSpPr/>
          <p:nvPr/>
        </p:nvSpPr>
        <p:spPr>
          <a:xfrm>
            <a:off x="793790" y="2686645"/>
            <a:ext cx="7556421" cy="707231"/>
          </a:xfrm>
          <a:prstGeom prst="rect">
            <a:avLst/>
          </a:prstGeom>
          <a:noFill/>
          <a:ln/>
        </p:spPr>
        <p:txBody>
          <a:bodyPr wrap="square" lIns="0" tIns="0" rIns="0" bIns="0" rtlCol="0" anchor="t"/>
          <a:lstStyle/>
          <a:p>
            <a:pPr rtl="1" algn="r" indent="0" marL="0">
              <a:lnSpc>
                <a:spcPts val="1850"/>
              </a:lnSpc>
              <a:buNone/>
            </a:pPr>
            <a:r>
              <a:rPr lang="en-US" sz="1150" dirty="0">
                <a:solidFill>
                  <a:srgbClr val="404155"/>
                </a:solidFill>
                <a:latin typeface="Nobile" pitchFamily="34" charset="0"/>
                <a:ea typeface="Nobile" pitchFamily="34" charset="-122"/>
                <a:cs typeface="Nobile" pitchFamily="34" charset="-120"/>
              </a:rPr>
              <a:t>الانتخابات الحرة والنزيهة تعني أن تكون هناك انتخابات دورية وفق ما ينص عليه الدستور، يتم من خلالها اختيار المجلس النيابي (البرلمان) ورئيس الدولة. ولا يمكن أن تكون هناك ديمقراطية حقيقية من دون وجود انتخابات دورية حرة ونزيهة تتيح المشاركة الحرة فيها لجميع المواطنين.</a:t>
            </a:r>
            <a:endParaRPr lang="en-US" sz="1150" dirty="0"/>
          </a:p>
        </p:txBody>
      </p:sp>
      <p:pic>
        <p:nvPicPr>
          <p:cNvPr id="6" name="Image 1" descr="preencoded.png">    </p:cNvPr>
          <p:cNvPicPr>
            <a:picLocks noChangeAspect="1"/>
          </p:cNvPicPr>
          <p:nvPr/>
        </p:nvPicPr>
        <p:blipFill>
          <a:blip r:embed="rId2"/>
          <a:stretch>
            <a:fillRect/>
          </a:stretch>
        </p:blipFill>
        <p:spPr>
          <a:xfrm>
            <a:off x="7613094" y="3559731"/>
            <a:ext cx="737116" cy="884515"/>
          </a:xfrm>
          <a:prstGeom prst="rect">
            <a:avLst/>
          </a:prstGeom>
        </p:spPr>
      </p:pic>
      <p:sp>
        <p:nvSpPr>
          <p:cNvPr id="7" name="Text 3"/>
          <p:cNvSpPr/>
          <p:nvPr/>
        </p:nvSpPr>
        <p:spPr>
          <a:xfrm>
            <a:off x="5549027" y="3707130"/>
            <a:ext cx="1842968" cy="230386"/>
          </a:xfrm>
          <a:prstGeom prst="rect">
            <a:avLst/>
          </a:prstGeom>
          <a:noFill/>
          <a:ln/>
        </p:spPr>
        <p:txBody>
          <a:bodyPr wrap="none" lIns="0" tIns="0" rIns="0" bIns="0" rtlCol="0" anchor="t"/>
          <a:lstStyle/>
          <a:p>
            <a:pPr rtl="1" algn="r" indent="0" marL="0">
              <a:lnSpc>
                <a:spcPts val="1800"/>
              </a:lnSpc>
              <a:buNone/>
            </a:pPr>
            <a:r>
              <a:rPr lang="en-US" sz="1450" dirty="0">
                <a:solidFill>
                  <a:srgbClr val="404155"/>
                </a:solidFill>
                <a:latin typeface="Alexandria" pitchFamily="34" charset="0"/>
                <a:ea typeface="Alexandria" pitchFamily="34" charset="-122"/>
                <a:cs typeface="Alexandria" pitchFamily="34" charset="-120"/>
              </a:rPr>
              <a:t>الانتخابات</a:t>
            </a:r>
            <a:endParaRPr lang="en-US" sz="1450" dirty="0"/>
          </a:p>
        </p:txBody>
      </p:sp>
      <p:sp>
        <p:nvSpPr>
          <p:cNvPr id="8" name="Text 4"/>
          <p:cNvSpPr/>
          <p:nvPr/>
        </p:nvSpPr>
        <p:spPr>
          <a:xfrm>
            <a:off x="793790" y="4025860"/>
            <a:ext cx="6598206" cy="235744"/>
          </a:xfrm>
          <a:prstGeom prst="rect">
            <a:avLst/>
          </a:prstGeom>
          <a:noFill/>
          <a:ln/>
        </p:spPr>
        <p:txBody>
          <a:bodyPr wrap="none" lIns="0" tIns="0" rIns="0" bIns="0" rtlCol="0" anchor="t"/>
          <a:lstStyle/>
          <a:p>
            <a:pPr rtl="1" algn="r" indent="0" marL="0">
              <a:lnSpc>
                <a:spcPts val="1850"/>
              </a:lnSpc>
              <a:buNone/>
            </a:pPr>
            <a:r>
              <a:rPr lang="en-US" sz="1150" dirty="0">
                <a:solidFill>
                  <a:srgbClr val="404155"/>
                </a:solidFill>
                <a:latin typeface="Nobile" pitchFamily="34" charset="0"/>
                <a:ea typeface="Nobile" pitchFamily="34" charset="-122"/>
                <a:cs typeface="Nobile" pitchFamily="34" charset="-120"/>
              </a:rPr>
              <a:t>إجراء انتخابات دورية وفق الدستور</a:t>
            </a:r>
            <a:endParaRPr lang="en-US" sz="1150" dirty="0"/>
          </a:p>
        </p:txBody>
      </p:sp>
      <p:pic>
        <p:nvPicPr>
          <p:cNvPr id="9" name="Image 2" descr="preencoded.png">    </p:cNvPr>
          <p:cNvPicPr>
            <a:picLocks noChangeAspect="1"/>
          </p:cNvPicPr>
          <p:nvPr/>
        </p:nvPicPr>
        <p:blipFill>
          <a:blip r:embed="rId3"/>
          <a:stretch>
            <a:fillRect/>
          </a:stretch>
        </p:blipFill>
        <p:spPr>
          <a:xfrm>
            <a:off x="7613094" y="4444246"/>
            <a:ext cx="737116" cy="884515"/>
          </a:xfrm>
          <a:prstGeom prst="rect">
            <a:avLst/>
          </a:prstGeom>
        </p:spPr>
      </p:pic>
      <p:sp>
        <p:nvSpPr>
          <p:cNvPr id="10" name="Text 5"/>
          <p:cNvSpPr/>
          <p:nvPr/>
        </p:nvSpPr>
        <p:spPr>
          <a:xfrm>
            <a:off x="5549027" y="4591645"/>
            <a:ext cx="1842968" cy="230386"/>
          </a:xfrm>
          <a:prstGeom prst="rect">
            <a:avLst/>
          </a:prstGeom>
          <a:noFill/>
          <a:ln/>
        </p:spPr>
        <p:txBody>
          <a:bodyPr wrap="none" lIns="0" tIns="0" rIns="0" bIns="0" rtlCol="0" anchor="t"/>
          <a:lstStyle/>
          <a:p>
            <a:pPr rtl="1" algn="r" indent="0" marL="0">
              <a:lnSpc>
                <a:spcPts val="1800"/>
              </a:lnSpc>
              <a:buNone/>
            </a:pPr>
            <a:r>
              <a:rPr lang="en-US" sz="1450" dirty="0">
                <a:solidFill>
                  <a:srgbClr val="404155"/>
                </a:solidFill>
                <a:latin typeface="Alexandria" pitchFamily="34" charset="0"/>
                <a:ea typeface="Alexandria" pitchFamily="34" charset="-122"/>
                <a:cs typeface="Alexandria" pitchFamily="34" charset="-120"/>
              </a:rPr>
              <a:t>التداول</a:t>
            </a:r>
            <a:endParaRPr lang="en-US" sz="1450" dirty="0"/>
          </a:p>
        </p:txBody>
      </p:sp>
      <p:sp>
        <p:nvSpPr>
          <p:cNvPr id="11" name="Text 6"/>
          <p:cNvSpPr/>
          <p:nvPr/>
        </p:nvSpPr>
        <p:spPr>
          <a:xfrm>
            <a:off x="793790" y="4910376"/>
            <a:ext cx="6598206" cy="235744"/>
          </a:xfrm>
          <a:prstGeom prst="rect">
            <a:avLst/>
          </a:prstGeom>
          <a:noFill/>
          <a:ln/>
        </p:spPr>
        <p:txBody>
          <a:bodyPr wrap="none" lIns="0" tIns="0" rIns="0" bIns="0" rtlCol="0" anchor="t"/>
          <a:lstStyle/>
          <a:p>
            <a:pPr rtl="1" algn="r" indent="0" marL="0">
              <a:lnSpc>
                <a:spcPts val="1850"/>
              </a:lnSpc>
              <a:buNone/>
            </a:pPr>
            <a:r>
              <a:rPr lang="en-US" sz="1150" dirty="0">
                <a:solidFill>
                  <a:srgbClr val="404155"/>
                </a:solidFill>
                <a:latin typeface="Nobile" pitchFamily="34" charset="0"/>
                <a:ea typeface="Nobile" pitchFamily="34" charset="-122"/>
                <a:cs typeface="Nobile" pitchFamily="34" charset="-120"/>
              </a:rPr>
              <a:t>انتقال سلمي للسلطة بين الأحزاب المتنافسة</a:t>
            </a:r>
            <a:endParaRPr lang="en-US" sz="1150" dirty="0"/>
          </a:p>
        </p:txBody>
      </p:sp>
      <p:pic>
        <p:nvPicPr>
          <p:cNvPr id="12" name="Image 3" descr="preencoded.png">    </p:cNvPr>
          <p:cNvPicPr>
            <a:picLocks noChangeAspect="1"/>
          </p:cNvPicPr>
          <p:nvPr/>
        </p:nvPicPr>
        <p:blipFill>
          <a:blip r:embed="rId4"/>
          <a:stretch>
            <a:fillRect/>
          </a:stretch>
        </p:blipFill>
        <p:spPr>
          <a:xfrm>
            <a:off x="7613094" y="5328761"/>
            <a:ext cx="737116" cy="884515"/>
          </a:xfrm>
          <a:prstGeom prst="rect">
            <a:avLst/>
          </a:prstGeom>
        </p:spPr>
      </p:pic>
      <p:sp>
        <p:nvSpPr>
          <p:cNvPr id="13" name="Text 7"/>
          <p:cNvSpPr/>
          <p:nvPr/>
        </p:nvSpPr>
        <p:spPr>
          <a:xfrm>
            <a:off x="5549027" y="5476161"/>
            <a:ext cx="1842968" cy="230386"/>
          </a:xfrm>
          <a:prstGeom prst="rect">
            <a:avLst/>
          </a:prstGeom>
          <a:noFill/>
          <a:ln/>
        </p:spPr>
        <p:txBody>
          <a:bodyPr wrap="none" lIns="0" tIns="0" rIns="0" bIns="0" rtlCol="0" anchor="t"/>
          <a:lstStyle/>
          <a:p>
            <a:pPr rtl="1" algn="r" indent="0" marL="0">
              <a:lnSpc>
                <a:spcPts val="1800"/>
              </a:lnSpc>
              <a:buNone/>
            </a:pPr>
            <a:r>
              <a:rPr lang="en-US" sz="1450" dirty="0">
                <a:solidFill>
                  <a:srgbClr val="404155"/>
                </a:solidFill>
                <a:latin typeface="Alexandria" pitchFamily="34" charset="0"/>
                <a:ea typeface="Alexandria" pitchFamily="34" charset="-122"/>
                <a:cs typeface="Alexandria" pitchFamily="34" charset="-120"/>
              </a:rPr>
              <a:t>الحكم</a:t>
            </a:r>
            <a:endParaRPr lang="en-US" sz="1450" dirty="0"/>
          </a:p>
        </p:txBody>
      </p:sp>
      <p:sp>
        <p:nvSpPr>
          <p:cNvPr id="14" name="Text 8"/>
          <p:cNvSpPr/>
          <p:nvPr/>
        </p:nvSpPr>
        <p:spPr>
          <a:xfrm>
            <a:off x="793790" y="5794891"/>
            <a:ext cx="6598206" cy="235744"/>
          </a:xfrm>
          <a:prstGeom prst="rect">
            <a:avLst/>
          </a:prstGeom>
          <a:noFill/>
          <a:ln/>
        </p:spPr>
        <p:txBody>
          <a:bodyPr wrap="none" lIns="0" tIns="0" rIns="0" bIns="0" rtlCol="0" anchor="t"/>
          <a:lstStyle/>
          <a:p>
            <a:pPr rtl="1" algn="r" indent="0" marL="0">
              <a:lnSpc>
                <a:spcPts val="1850"/>
              </a:lnSpc>
              <a:buNone/>
            </a:pPr>
            <a:r>
              <a:rPr lang="en-US" sz="1150" dirty="0">
                <a:solidFill>
                  <a:srgbClr val="404155"/>
                </a:solidFill>
                <a:latin typeface="Nobile" pitchFamily="34" charset="0"/>
                <a:ea typeface="Nobile" pitchFamily="34" charset="-122"/>
                <a:cs typeface="Nobile" pitchFamily="34" charset="-120"/>
              </a:rPr>
              <a:t>ممارسة الحكام المنتخبين لصلاحياتهم لفترة محددة</a:t>
            </a:r>
            <a:endParaRPr lang="en-US" sz="1150" dirty="0"/>
          </a:p>
        </p:txBody>
      </p:sp>
      <p:pic>
        <p:nvPicPr>
          <p:cNvPr id="15" name="Image 4" descr="preencoded.png">    </p:cNvPr>
          <p:cNvPicPr>
            <a:picLocks noChangeAspect="1"/>
          </p:cNvPicPr>
          <p:nvPr/>
        </p:nvPicPr>
        <p:blipFill>
          <a:blip r:embed="rId5"/>
          <a:stretch>
            <a:fillRect/>
          </a:stretch>
        </p:blipFill>
        <p:spPr>
          <a:xfrm>
            <a:off x="7613094" y="6213277"/>
            <a:ext cx="737116" cy="884515"/>
          </a:xfrm>
          <a:prstGeom prst="rect">
            <a:avLst/>
          </a:prstGeom>
        </p:spPr>
      </p:pic>
      <p:sp>
        <p:nvSpPr>
          <p:cNvPr id="16" name="Text 9"/>
          <p:cNvSpPr/>
          <p:nvPr/>
        </p:nvSpPr>
        <p:spPr>
          <a:xfrm>
            <a:off x="5549027" y="6360676"/>
            <a:ext cx="1842968" cy="230386"/>
          </a:xfrm>
          <a:prstGeom prst="rect">
            <a:avLst/>
          </a:prstGeom>
          <a:noFill/>
          <a:ln/>
        </p:spPr>
        <p:txBody>
          <a:bodyPr wrap="none" lIns="0" tIns="0" rIns="0" bIns="0" rtlCol="0" anchor="t"/>
          <a:lstStyle/>
          <a:p>
            <a:pPr rtl="1" algn="r" indent="0" marL="0">
              <a:lnSpc>
                <a:spcPts val="1800"/>
              </a:lnSpc>
              <a:buNone/>
            </a:pPr>
            <a:r>
              <a:rPr lang="en-US" sz="1450" dirty="0">
                <a:solidFill>
                  <a:srgbClr val="404155"/>
                </a:solidFill>
                <a:latin typeface="Alexandria" pitchFamily="34" charset="0"/>
                <a:ea typeface="Alexandria" pitchFamily="34" charset="-122"/>
                <a:cs typeface="Alexandria" pitchFamily="34" charset="-120"/>
              </a:rPr>
              <a:t>التجديد</a:t>
            </a:r>
            <a:endParaRPr lang="en-US" sz="1450" dirty="0"/>
          </a:p>
        </p:txBody>
      </p:sp>
      <p:sp>
        <p:nvSpPr>
          <p:cNvPr id="17" name="Text 10"/>
          <p:cNvSpPr/>
          <p:nvPr/>
        </p:nvSpPr>
        <p:spPr>
          <a:xfrm>
            <a:off x="793790" y="6679406"/>
            <a:ext cx="6598206" cy="235744"/>
          </a:xfrm>
          <a:prstGeom prst="rect">
            <a:avLst/>
          </a:prstGeom>
          <a:noFill/>
          <a:ln/>
        </p:spPr>
        <p:txBody>
          <a:bodyPr wrap="none" lIns="0" tIns="0" rIns="0" bIns="0" rtlCol="0" anchor="t"/>
          <a:lstStyle/>
          <a:p>
            <a:pPr rtl="1" algn="r" indent="0" marL="0">
              <a:lnSpc>
                <a:spcPts val="1850"/>
              </a:lnSpc>
              <a:buNone/>
            </a:pPr>
            <a:r>
              <a:rPr lang="en-US" sz="1150" dirty="0">
                <a:solidFill>
                  <a:srgbClr val="404155"/>
                </a:solidFill>
                <a:latin typeface="Nobile" pitchFamily="34" charset="0"/>
                <a:ea typeface="Nobile" pitchFamily="34" charset="-122"/>
                <a:cs typeface="Nobile" pitchFamily="34" charset="-120"/>
              </a:rPr>
              <a:t>إعادة العملية الانتخابية بشكل دوري</a:t>
            </a:r>
            <a:endParaRPr lang="en-US" sz="11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289250" y="611862"/>
            <a:ext cx="5562481" cy="695325"/>
          </a:xfrm>
          <a:prstGeom prst="rect">
            <a:avLst/>
          </a:prstGeom>
          <a:noFill/>
          <a:ln/>
        </p:spPr>
        <p:txBody>
          <a:bodyPr wrap="none" lIns="0" tIns="0" rIns="0" bIns="0" rtlCol="0" anchor="t"/>
          <a:lstStyle/>
          <a:p>
            <a:pPr rtl="1" algn="r" indent="0" marL="0">
              <a:lnSpc>
                <a:spcPts val="5450"/>
              </a:lnSpc>
              <a:buNone/>
            </a:pPr>
            <a:r>
              <a:rPr lang="en-US" sz="4350" dirty="0">
                <a:solidFill>
                  <a:srgbClr val="1B1B27"/>
                </a:solidFill>
                <a:latin typeface="Alexandria" pitchFamily="34" charset="0"/>
                <a:ea typeface="Alexandria" pitchFamily="34" charset="-122"/>
                <a:cs typeface="Alexandria" pitchFamily="34" charset="-120"/>
              </a:rPr>
              <a:t>احترام حقوق الإنسان</a:t>
            </a:r>
            <a:endParaRPr lang="en-US" sz="4350" dirty="0"/>
          </a:p>
        </p:txBody>
      </p:sp>
      <p:sp>
        <p:nvSpPr>
          <p:cNvPr id="3" name="Text 1"/>
          <p:cNvSpPr/>
          <p:nvPr/>
        </p:nvSpPr>
        <p:spPr>
          <a:xfrm>
            <a:off x="778669" y="1752124"/>
            <a:ext cx="13073063" cy="1067991"/>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يعد احترام حقوق الإنسان اللبنة الأولى في البناء الديمقراطي. الديمقراطية لا تقتصر على الحرية السلبية – أي الحماية من تعسف السلطة – مثلما أنها لا تقتصر على المواطنة الفعلية. وإنما تتعداها إلى الحقوق الإيجابية كحق المواطن في التجمع والانتماء إلى الأحزاب أو التنظيمات التي يرغب في الانضمام إليها، متى ما كانت هذه الأحزاب تؤمن بالتداول السلمي للسلطة.</a:t>
            </a:r>
            <a:endParaRPr lang="en-US" sz="1750" dirty="0"/>
          </a:p>
        </p:txBody>
      </p:sp>
      <p:sp>
        <p:nvSpPr>
          <p:cNvPr id="4" name="Text 2"/>
          <p:cNvSpPr/>
          <p:nvPr/>
        </p:nvSpPr>
        <p:spPr>
          <a:xfrm>
            <a:off x="778669" y="3070384"/>
            <a:ext cx="13073063" cy="711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تشمل حقوق الإنسان في المجتمع الديمقراطي مجموعة واسعة من الحقوق المدنية والسياسية والاقتصادية والاجتماعية والثقافية، التي تضمن كرامة الإنسان وحريته وتمكنه من المشاركة الفاعلة في الحياة العامة.</a:t>
            </a:r>
            <a:endParaRPr lang="en-US" sz="1750" dirty="0"/>
          </a:p>
        </p:txBody>
      </p:sp>
      <p:sp>
        <p:nvSpPr>
          <p:cNvPr id="5" name="Text 3"/>
          <p:cNvSpPr/>
          <p:nvPr/>
        </p:nvSpPr>
        <p:spPr>
          <a:xfrm>
            <a:off x="9479161" y="4267676"/>
            <a:ext cx="2781181" cy="347663"/>
          </a:xfrm>
          <a:prstGeom prst="rect">
            <a:avLst/>
          </a:prstGeom>
          <a:noFill/>
          <a:ln/>
        </p:spPr>
        <p:txBody>
          <a:bodyPr wrap="none" lIns="0" tIns="0" rIns="0" bIns="0" rtlCol="0" anchor="t"/>
          <a:lstStyle/>
          <a:p>
            <a:pPr rtl="1" algn="l"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حرية التعبير</a:t>
            </a:r>
            <a:endParaRPr lang="en-US" sz="2150" dirty="0"/>
          </a:p>
        </p:txBody>
      </p:sp>
      <p:sp>
        <p:nvSpPr>
          <p:cNvPr id="6" name="Text 4"/>
          <p:cNvSpPr/>
          <p:nvPr/>
        </p:nvSpPr>
        <p:spPr>
          <a:xfrm>
            <a:off x="9479161" y="4748808"/>
            <a:ext cx="4372570" cy="711994"/>
          </a:xfrm>
          <a:prstGeom prst="rect">
            <a:avLst/>
          </a:prstGeom>
          <a:noFill/>
          <a:ln/>
        </p:spPr>
        <p:txBody>
          <a:bodyPr wrap="square" lIns="0" tIns="0" rIns="0" bIns="0" rtlCol="0" anchor="t"/>
          <a:lstStyle/>
          <a:p>
            <a:pPr rtl="1" algn="l" indent="0" marL="0">
              <a:lnSpc>
                <a:spcPts val="2800"/>
              </a:lnSpc>
              <a:buNone/>
            </a:pPr>
            <a:r>
              <a:rPr lang="en-US" sz="1750" dirty="0">
                <a:solidFill>
                  <a:srgbClr val="404155"/>
                </a:solidFill>
                <a:latin typeface="Nobile" pitchFamily="34" charset="0"/>
                <a:ea typeface="Nobile" pitchFamily="34" charset="-122"/>
                <a:cs typeface="Nobile" pitchFamily="34" charset="-120"/>
              </a:rPr>
              <a:t>حق المواطن في التعبير عن آرائه بحرية دون خوف من الملاحقة</a:t>
            </a:r>
            <a:endParaRPr lang="en-US" sz="1750" dirty="0"/>
          </a:p>
        </p:txBody>
      </p:sp>
      <p:pic>
        <p:nvPicPr>
          <p:cNvPr id="7" name="Image 0" descr="preencoded.png">    </p:cNvPr>
          <p:cNvPicPr>
            <a:picLocks noChangeAspect="1"/>
          </p:cNvPicPr>
          <p:nvPr/>
        </p:nvPicPr>
        <p:blipFill>
          <a:blip r:embed="rId1"/>
          <a:stretch>
            <a:fillRect/>
          </a:stretch>
        </p:blipFill>
        <p:spPr>
          <a:xfrm>
            <a:off x="5484971" y="4032647"/>
            <a:ext cx="3660458" cy="3660458"/>
          </a:xfrm>
          <a:prstGeom prst="rect">
            <a:avLst/>
          </a:prstGeom>
        </p:spPr>
      </p:pic>
      <p:sp>
        <p:nvSpPr>
          <p:cNvPr id="8" name="Shape 5"/>
          <p:cNvSpPr/>
          <p:nvPr/>
        </p:nvSpPr>
        <p:spPr>
          <a:xfrm>
            <a:off x="8282761" y="4339054"/>
            <a:ext cx="556141" cy="556141"/>
          </a:xfrm>
          <a:prstGeom prst="roundRect">
            <a:avLst>
              <a:gd name="adj" fmla="val 1642543"/>
            </a:avLst>
          </a:prstGeom>
          <a:solidFill>
            <a:srgbClr val="D2DDF9"/>
          </a:solidFill>
          <a:ln w="7620">
            <a:solidFill>
              <a:srgbClr val="B8C3DF"/>
            </a:solidFill>
            <a:prstDash val="solid"/>
          </a:ln>
        </p:spPr>
      </p:sp>
      <p:pic>
        <p:nvPicPr>
          <p:cNvPr id="9" name="Image 1" descr="preencoded.png">    </p:cNvPr>
          <p:cNvPicPr>
            <a:picLocks noChangeAspect="1"/>
          </p:cNvPicPr>
          <p:nvPr/>
        </p:nvPicPr>
        <p:blipFill>
          <a:blip r:embed="rId2"/>
          <a:stretch>
            <a:fillRect/>
          </a:stretch>
        </p:blipFill>
        <p:spPr>
          <a:xfrm>
            <a:off x="8435638" y="4460736"/>
            <a:ext cx="250269" cy="312777"/>
          </a:xfrm>
          <a:prstGeom prst="rect">
            <a:avLst/>
          </a:prstGeom>
        </p:spPr>
      </p:pic>
      <p:sp>
        <p:nvSpPr>
          <p:cNvPr id="10" name="Text 6"/>
          <p:cNvSpPr/>
          <p:nvPr/>
        </p:nvSpPr>
        <p:spPr>
          <a:xfrm>
            <a:off x="2370058" y="4267676"/>
            <a:ext cx="2781181" cy="347663"/>
          </a:xfrm>
          <a:prstGeom prst="rect">
            <a:avLst/>
          </a:prstGeom>
          <a:noFill/>
          <a:ln/>
        </p:spPr>
        <p:txBody>
          <a:bodyPr wrap="none" lIns="0" tIns="0" rIns="0" bIns="0" rtlCol="0" anchor="t"/>
          <a:lstStyle/>
          <a:p>
            <a:pPr rtl="1" algn="r"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حق التجمع</a:t>
            </a:r>
            <a:endParaRPr lang="en-US" sz="2150" dirty="0"/>
          </a:p>
        </p:txBody>
      </p:sp>
      <p:sp>
        <p:nvSpPr>
          <p:cNvPr id="11" name="Text 7"/>
          <p:cNvSpPr/>
          <p:nvPr/>
        </p:nvSpPr>
        <p:spPr>
          <a:xfrm>
            <a:off x="778669" y="4748808"/>
            <a:ext cx="4372570" cy="711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حرية المواطنين في التجمع السلمي والتظاهر للتعبير عن مطالبهم</a:t>
            </a:r>
            <a:endParaRPr lang="en-US" sz="1750" dirty="0"/>
          </a:p>
        </p:txBody>
      </p:sp>
      <p:pic>
        <p:nvPicPr>
          <p:cNvPr id="12" name="Image 2" descr="preencoded.png">    </p:cNvPr>
          <p:cNvPicPr>
            <a:picLocks noChangeAspect="1"/>
          </p:cNvPicPr>
          <p:nvPr/>
        </p:nvPicPr>
        <p:blipFill>
          <a:blip r:embed="rId3"/>
          <a:stretch>
            <a:fillRect/>
          </a:stretch>
        </p:blipFill>
        <p:spPr>
          <a:xfrm>
            <a:off x="5484971" y="4032647"/>
            <a:ext cx="3660458" cy="3660458"/>
          </a:xfrm>
          <a:prstGeom prst="rect">
            <a:avLst/>
          </a:prstGeom>
        </p:spPr>
      </p:pic>
      <p:sp>
        <p:nvSpPr>
          <p:cNvPr id="13" name="Shape 8"/>
          <p:cNvSpPr/>
          <p:nvPr/>
        </p:nvSpPr>
        <p:spPr>
          <a:xfrm>
            <a:off x="5791379" y="4339054"/>
            <a:ext cx="556141" cy="556141"/>
          </a:xfrm>
          <a:prstGeom prst="roundRect">
            <a:avLst>
              <a:gd name="adj" fmla="val 1642543"/>
            </a:avLst>
          </a:prstGeom>
          <a:solidFill>
            <a:srgbClr val="D2DDF9"/>
          </a:solidFill>
          <a:ln w="7620">
            <a:solidFill>
              <a:srgbClr val="B8C3DF"/>
            </a:solidFill>
            <a:prstDash val="solid"/>
          </a:ln>
        </p:spPr>
      </p:sp>
      <p:pic>
        <p:nvPicPr>
          <p:cNvPr id="14" name="Image 3" descr="preencoded.png">    </p:cNvPr>
          <p:cNvPicPr>
            <a:picLocks noChangeAspect="1"/>
          </p:cNvPicPr>
          <p:nvPr/>
        </p:nvPicPr>
        <p:blipFill>
          <a:blip r:embed="rId4"/>
          <a:stretch>
            <a:fillRect/>
          </a:stretch>
        </p:blipFill>
        <p:spPr>
          <a:xfrm>
            <a:off x="5944255" y="4460736"/>
            <a:ext cx="250269" cy="312777"/>
          </a:xfrm>
          <a:prstGeom prst="rect">
            <a:avLst/>
          </a:prstGeom>
        </p:spPr>
      </p:pic>
      <p:sp>
        <p:nvSpPr>
          <p:cNvPr id="15" name="Text 9"/>
          <p:cNvSpPr/>
          <p:nvPr/>
        </p:nvSpPr>
        <p:spPr>
          <a:xfrm>
            <a:off x="2370058" y="6264831"/>
            <a:ext cx="2781181" cy="347663"/>
          </a:xfrm>
          <a:prstGeom prst="rect">
            <a:avLst/>
          </a:prstGeom>
          <a:noFill/>
          <a:ln/>
        </p:spPr>
        <p:txBody>
          <a:bodyPr wrap="none" lIns="0" tIns="0" rIns="0" bIns="0" rtlCol="0" anchor="t"/>
          <a:lstStyle/>
          <a:p>
            <a:pPr rtl="1" algn="r"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المساواة أمام القانون</a:t>
            </a:r>
            <a:endParaRPr lang="en-US" sz="2150" dirty="0"/>
          </a:p>
        </p:txBody>
      </p:sp>
      <p:sp>
        <p:nvSpPr>
          <p:cNvPr id="16" name="Text 10"/>
          <p:cNvSpPr/>
          <p:nvPr/>
        </p:nvSpPr>
        <p:spPr>
          <a:xfrm>
            <a:off x="778669" y="6745962"/>
            <a:ext cx="4372570" cy="711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معاملة جميع المواطنين بالتساوي أمام القانون دون تمييز</a:t>
            </a:r>
            <a:endParaRPr lang="en-US" sz="1750" dirty="0"/>
          </a:p>
        </p:txBody>
      </p:sp>
      <p:pic>
        <p:nvPicPr>
          <p:cNvPr id="17" name="Image 4" descr="preencoded.png">    </p:cNvPr>
          <p:cNvPicPr>
            <a:picLocks noChangeAspect="1"/>
          </p:cNvPicPr>
          <p:nvPr/>
        </p:nvPicPr>
        <p:blipFill>
          <a:blip r:embed="rId5"/>
          <a:stretch>
            <a:fillRect/>
          </a:stretch>
        </p:blipFill>
        <p:spPr>
          <a:xfrm>
            <a:off x="5484971" y="4032647"/>
            <a:ext cx="3660458" cy="3660458"/>
          </a:xfrm>
          <a:prstGeom prst="rect">
            <a:avLst/>
          </a:prstGeom>
        </p:spPr>
      </p:pic>
      <p:sp>
        <p:nvSpPr>
          <p:cNvPr id="18" name="Shape 11"/>
          <p:cNvSpPr/>
          <p:nvPr/>
        </p:nvSpPr>
        <p:spPr>
          <a:xfrm>
            <a:off x="5791379" y="6830437"/>
            <a:ext cx="556141" cy="556141"/>
          </a:xfrm>
          <a:prstGeom prst="roundRect">
            <a:avLst>
              <a:gd name="adj" fmla="val 1642543"/>
            </a:avLst>
          </a:prstGeom>
          <a:solidFill>
            <a:srgbClr val="D2DDF9"/>
          </a:solidFill>
          <a:ln w="7620">
            <a:solidFill>
              <a:srgbClr val="B8C3DF"/>
            </a:solidFill>
            <a:prstDash val="solid"/>
          </a:ln>
        </p:spPr>
      </p:sp>
      <p:pic>
        <p:nvPicPr>
          <p:cNvPr id="19" name="Image 5" descr="preencoded.png">    </p:cNvPr>
          <p:cNvPicPr>
            <a:picLocks noChangeAspect="1"/>
          </p:cNvPicPr>
          <p:nvPr/>
        </p:nvPicPr>
        <p:blipFill>
          <a:blip r:embed="rId6"/>
          <a:stretch>
            <a:fillRect/>
          </a:stretch>
        </p:blipFill>
        <p:spPr>
          <a:xfrm>
            <a:off x="5944255" y="6952119"/>
            <a:ext cx="250269" cy="312777"/>
          </a:xfrm>
          <a:prstGeom prst="rect">
            <a:avLst/>
          </a:prstGeom>
        </p:spPr>
      </p:pic>
      <p:sp>
        <p:nvSpPr>
          <p:cNvPr id="20" name="Text 12"/>
          <p:cNvSpPr/>
          <p:nvPr/>
        </p:nvSpPr>
        <p:spPr>
          <a:xfrm>
            <a:off x="9479161" y="6264831"/>
            <a:ext cx="2781181" cy="347663"/>
          </a:xfrm>
          <a:prstGeom prst="rect">
            <a:avLst/>
          </a:prstGeom>
          <a:noFill/>
          <a:ln/>
        </p:spPr>
        <p:txBody>
          <a:bodyPr wrap="none" lIns="0" tIns="0" rIns="0" bIns="0" rtlCol="0" anchor="t"/>
          <a:lstStyle/>
          <a:p>
            <a:pPr rtl="1" algn="l" indent="0" marL="0">
              <a:lnSpc>
                <a:spcPts val="2700"/>
              </a:lnSpc>
              <a:buNone/>
            </a:pPr>
            <a:r>
              <a:rPr lang="en-US" sz="2150" dirty="0">
                <a:solidFill>
                  <a:srgbClr val="404155"/>
                </a:solidFill>
                <a:latin typeface="Alexandria" pitchFamily="34" charset="0"/>
                <a:ea typeface="Alexandria" pitchFamily="34" charset="-122"/>
                <a:cs typeface="Alexandria" pitchFamily="34" charset="-120"/>
              </a:rPr>
              <a:t>الحقوق الاجتماعية</a:t>
            </a:r>
            <a:endParaRPr lang="en-US" sz="2150" dirty="0"/>
          </a:p>
        </p:txBody>
      </p:sp>
      <p:sp>
        <p:nvSpPr>
          <p:cNvPr id="21" name="Text 13"/>
          <p:cNvSpPr/>
          <p:nvPr/>
        </p:nvSpPr>
        <p:spPr>
          <a:xfrm>
            <a:off x="9479161" y="6745962"/>
            <a:ext cx="4372570" cy="711994"/>
          </a:xfrm>
          <a:prstGeom prst="rect">
            <a:avLst/>
          </a:prstGeom>
          <a:noFill/>
          <a:ln/>
        </p:spPr>
        <p:txBody>
          <a:bodyPr wrap="square" lIns="0" tIns="0" rIns="0" bIns="0" rtlCol="0" anchor="t"/>
          <a:lstStyle/>
          <a:p>
            <a:pPr rtl="1" algn="l" indent="0" marL="0">
              <a:lnSpc>
                <a:spcPts val="2800"/>
              </a:lnSpc>
              <a:buNone/>
            </a:pPr>
            <a:r>
              <a:rPr lang="en-US" sz="1750" dirty="0">
                <a:solidFill>
                  <a:srgbClr val="404155"/>
                </a:solidFill>
                <a:latin typeface="Nobile" pitchFamily="34" charset="0"/>
                <a:ea typeface="Nobile" pitchFamily="34" charset="-122"/>
                <a:cs typeface="Nobile" pitchFamily="34" charset="-120"/>
              </a:rPr>
              <a:t>الحق في التعليم والصحة والعمل وغيرها من الحقوق الأساسية</a:t>
            </a:r>
            <a:endParaRPr lang="en-US" sz="1750" dirty="0"/>
          </a:p>
        </p:txBody>
      </p:sp>
      <p:pic>
        <p:nvPicPr>
          <p:cNvPr id="22" name="Image 6" descr="preencoded.png">    </p:cNvPr>
          <p:cNvPicPr>
            <a:picLocks noChangeAspect="1"/>
          </p:cNvPicPr>
          <p:nvPr/>
        </p:nvPicPr>
        <p:blipFill>
          <a:blip r:embed="rId7"/>
          <a:stretch>
            <a:fillRect/>
          </a:stretch>
        </p:blipFill>
        <p:spPr>
          <a:xfrm>
            <a:off x="5484971" y="4032647"/>
            <a:ext cx="3660458" cy="3660458"/>
          </a:xfrm>
          <a:prstGeom prst="rect">
            <a:avLst/>
          </a:prstGeom>
        </p:spPr>
      </p:pic>
      <p:sp>
        <p:nvSpPr>
          <p:cNvPr id="23" name="Shape 14"/>
          <p:cNvSpPr/>
          <p:nvPr/>
        </p:nvSpPr>
        <p:spPr>
          <a:xfrm>
            <a:off x="8282761" y="6830437"/>
            <a:ext cx="556141" cy="556141"/>
          </a:xfrm>
          <a:prstGeom prst="roundRect">
            <a:avLst>
              <a:gd name="adj" fmla="val 1642543"/>
            </a:avLst>
          </a:prstGeom>
          <a:solidFill>
            <a:srgbClr val="D2DDF9"/>
          </a:solidFill>
          <a:ln w="7620">
            <a:solidFill>
              <a:srgbClr val="B8C3DF"/>
            </a:solidFill>
            <a:prstDash val="solid"/>
          </a:ln>
        </p:spPr>
      </p:sp>
      <p:pic>
        <p:nvPicPr>
          <p:cNvPr id="24" name="Image 7" descr="preencoded.png">    </p:cNvPr>
          <p:cNvPicPr>
            <a:picLocks noChangeAspect="1"/>
          </p:cNvPicPr>
          <p:nvPr/>
        </p:nvPicPr>
        <p:blipFill>
          <a:blip r:embed="rId8"/>
          <a:stretch>
            <a:fillRect/>
          </a:stretch>
        </p:blipFill>
        <p:spPr>
          <a:xfrm>
            <a:off x="8435638" y="6952119"/>
            <a:ext cx="250269" cy="3127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2626995" y="616268"/>
            <a:ext cx="11219021" cy="700326"/>
          </a:xfrm>
          <a:prstGeom prst="rect">
            <a:avLst/>
          </a:prstGeom>
          <a:noFill/>
          <a:ln/>
        </p:spPr>
        <p:txBody>
          <a:bodyPr wrap="none" lIns="0" tIns="0" rIns="0" bIns="0" rtlCol="0" anchor="t"/>
          <a:lstStyle/>
          <a:p>
            <a:pPr rtl="1" algn="r" indent="0" marL="0">
              <a:lnSpc>
                <a:spcPts val="5500"/>
              </a:lnSpc>
              <a:buNone/>
            </a:pPr>
            <a:r>
              <a:rPr lang="en-US" sz="4400" dirty="0">
                <a:solidFill>
                  <a:srgbClr val="1B1B27"/>
                </a:solidFill>
                <a:latin typeface="Alexandria" pitchFamily="34" charset="0"/>
                <a:ea typeface="Alexandria" pitchFamily="34" charset="-122"/>
                <a:cs typeface="Alexandria" pitchFamily="34" charset="-120"/>
              </a:rPr>
              <a:t>مؤسسات المجتمع المدني وتوافر المعلومات</a:t>
            </a:r>
            <a:endParaRPr lang="en-US" sz="4400" dirty="0"/>
          </a:p>
        </p:txBody>
      </p:sp>
      <p:sp>
        <p:nvSpPr>
          <p:cNvPr id="3" name="Text 1"/>
          <p:cNvSpPr/>
          <p:nvPr/>
        </p:nvSpPr>
        <p:spPr>
          <a:xfrm>
            <a:off x="784384" y="1764744"/>
            <a:ext cx="13061633" cy="716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إن الحديث عن مجتمع مدني ناشط وفعال هو في حقيقته حديث عن الديمقراطية، لأنه لا يمكن الحديث عن ديمقراطية حقيقية وفعلية دون وجود مؤسسات مجتمع مدني قوية ومؤثرة. ذلك أن وجود المجتمع المدني القوي والفعّال يعتبر دليلاً على صحة الديمقراطية في ذلك البلد.</a:t>
            </a:r>
            <a:endParaRPr lang="en-US" sz="1750" dirty="0"/>
          </a:p>
        </p:txBody>
      </p:sp>
      <p:sp>
        <p:nvSpPr>
          <p:cNvPr id="4" name="Text 2"/>
          <p:cNvSpPr/>
          <p:nvPr/>
        </p:nvSpPr>
        <p:spPr>
          <a:xfrm>
            <a:off x="784384" y="2733794"/>
            <a:ext cx="13061633" cy="1075492"/>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من الركائز الأساسية لأي نظام ديمقراطي أن تكون المعلومات متوافرة للجميع لمساعدتهم على اتخاذ الرأي السياسي، لذلك يقتضي أن تكون وسائل الإعلام حرة وأن يسمح بالنقد والحوار المفتوح. حرية الإعلام والوصول إلى المعلومات تمكن المواطنين من المشاركة الفاعلة في الحياة السياسية واتخاذ قرارات مستنيرة.</a:t>
            </a:r>
            <a:endParaRPr lang="en-US" sz="1750" dirty="0"/>
          </a:p>
        </p:txBody>
      </p:sp>
      <p:sp>
        <p:nvSpPr>
          <p:cNvPr id="5" name="Shape 3"/>
          <p:cNvSpPr/>
          <p:nvPr/>
        </p:nvSpPr>
        <p:spPr>
          <a:xfrm>
            <a:off x="7427238" y="4061341"/>
            <a:ext cx="6418778" cy="1664970"/>
          </a:xfrm>
          <a:prstGeom prst="roundRect">
            <a:avLst>
              <a:gd name="adj" fmla="val 5654"/>
            </a:avLst>
          </a:prstGeom>
          <a:solidFill>
            <a:srgbClr val="D2DDF9"/>
          </a:solidFill>
          <a:ln w="7620">
            <a:solidFill>
              <a:srgbClr val="B8C3DF"/>
            </a:solidFill>
            <a:prstDash val="solid"/>
          </a:ln>
        </p:spPr>
      </p:sp>
      <p:sp>
        <p:nvSpPr>
          <p:cNvPr id="6" name="Text 4"/>
          <p:cNvSpPr/>
          <p:nvPr/>
        </p:nvSpPr>
        <p:spPr>
          <a:xfrm>
            <a:off x="10812780" y="4293037"/>
            <a:ext cx="2801541" cy="350163"/>
          </a:xfrm>
          <a:prstGeom prst="rect">
            <a:avLst/>
          </a:prstGeom>
          <a:noFill/>
          <a:ln/>
        </p:spPr>
        <p:txBody>
          <a:bodyPr wrap="none" lIns="0" tIns="0" rIns="0" bIns="0" rtlCol="0" anchor="t"/>
          <a:lstStyle/>
          <a:p>
            <a:pPr rtl="1"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منظمات حقوقية</a:t>
            </a:r>
            <a:endParaRPr lang="en-US" sz="2200" dirty="0"/>
          </a:p>
        </p:txBody>
      </p:sp>
      <p:sp>
        <p:nvSpPr>
          <p:cNvPr id="7" name="Text 5"/>
          <p:cNvSpPr/>
          <p:nvPr/>
        </p:nvSpPr>
        <p:spPr>
          <a:xfrm>
            <a:off x="7658933" y="4777621"/>
            <a:ext cx="5955387" cy="716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تعمل على مراقبة انتهاكات حقوق الإنسان والدفاع عن الحريات العامة والخاصة، وتقديم المساعدة القانونية للمتضررين.</a:t>
            </a:r>
            <a:endParaRPr lang="en-US" sz="1750" dirty="0"/>
          </a:p>
        </p:txBody>
      </p:sp>
      <p:sp>
        <p:nvSpPr>
          <p:cNvPr id="8" name="Shape 6"/>
          <p:cNvSpPr/>
          <p:nvPr/>
        </p:nvSpPr>
        <p:spPr>
          <a:xfrm>
            <a:off x="784384" y="4061341"/>
            <a:ext cx="6418778" cy="1664970"/>
          </a:xfrm>
          <a:prstGeom prst="roundRect">
            <a:avLst>
              <a:gd name="adj" fmla="val 5654"/>
            </a:avLst>
          </a:prstGeom>
          <a:solidFill>
            <a:srgbClr val="D2DDF9"/>
          </a:solidFill>
          <a:ln w="7620">
            <a:solidFill>
              <a:srgbClr val="B8C3DF"/>
            </a:solidFill>
            <a:prstDash val="solid"/>
          </a:ln>
        </p:spPr>
      </p:sp>
      <p:sp>
        <p:nvSpPr>
          <p:cNvPr id="9" name="Text 7"/>
          <p:cNvSpPr/>
          <p:nvPr/>
        </p:nvSpPr>
        <p:spPr>
          <a:xfrm>
            <a:off x="4169926" y="4293037"/>
            <a:ext cx="2801541" cy="350163"/>
          </a:xfrm>
          <a:prstGeom prst="rect">
            <a:avLst/>
          </a:prstGeom>
          <a:noFill/>
          <a:ln/>
        </p:spPr>
        <p:txBody>
          <a:bodyPr wrap="none" lIns="0" tIns="0" rIns="0" bIns="0" rtlCol="0" anchor="t"/>
          <a:lstStyle/>
          <a:p>
            <a:pPr rtl="1"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نقابات مهنية</a:t>
            </a:r>
            <a:endParaRPr lang="en-US" sz="2200" dirty="0"/>
          </a:p>
        </p:txBody>
      </p:sp>
      <p:sp>
        <p:nvSpPr>
          <p:cNvPr id="10" name="Text 8"/>
          <p:cNvSpPr/>
          <p:nvPr/>
        </p:nvSpPr>
        <p:spPr>
          <a:xfrm>
            <a:off x="1016079" y="4777621"/>
            <a:ext cx="5955387" cy="716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تدافع عن حقوق العاملين في مختلف القطاعات، وتسعى لتحسين ظروف العمل وتطوير المهن المختلفة.</a:t>
            </a:r>
            <a:endParaRPr lang="en-US" sz="1750" dirty="0"/>
          </a:p>
        </p:txBody>
      </p:sp>
      <p:sp>
        <p:nvSpPr>
          <p:cNvPr id="11" name="Shape 9"/>
          <p:cNvSpPr/>
          <p:nvPr/>
        </p:nvSpPr>
        <p:spPr>
          <a:xfrm>
            <a:off x="7427238" y="5950387"/>
            <a:ext cx="6418778" cy="1664970"/>
          </a:xfrm>
          <a:prstGeom prst="roundRect">
            <a:avLst>
              <a:gd name="adj" fmla="val 5654"/>
            </a:avLst>
          </a:prstGeom>
          <a:solidFill>
            <a:srgbClr val="D2DDF9"/>
          </a:solidFill>
          <a:ln w="7620">
            <a:solidFill>
              <a:srgbClr val="B8C3DF"/>
            </a:solidFill>
            <a:prstDash val="solid"/>
          </a:ln>
        </p:spPr>
      </p:sp>
      <p:sp>
        <p:nvSpPr>
          <p:cNvPr id="12" name="Text 10"/>
          <p:cNvSpPr/>
          <p:nvPr/>
        </p:nvSpPr>
        <p:spPr>
          <a:xfrm>
            <a:off x="10812780" y="6182082"/>
            <a:ext cx="2801541" cy="350163"/>
          </a:xfrm>
          <a:prstGeom prst="rect">
            <a:avLst/>
          </a:prstGeom>
          <a:noFill/>
          <a:ln/>
        </p:spPr>
        <p:txBody>
          <a:bodyPr wrap="none" lIns="0" tIns="0" rIns="0" bIns="0" rtlCol="0" anchor="t"/>
          <a:lstStyle/>
          <a:p>
            <a:pPr rtl="1"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وسائل إعلام مستقلة</a:t>
            </a:r>
            <a:endParaRPr lang="en-US" sz="2200" dirty="0"/>
          </a:p>
        </p:txBody>
      </p:sp>
      <p:sp>
        <p:nvSpPr>
          <p:cNvPr id="13" name="Text 11"/>
          <p:cNvSpPr/>
          <p:nvPr/>
        </p:nvSpPr>
        <p:spPr>
          <a:xfrm>
            <a:off x="7658933" y="6666667"/>
            <a:ext cx="5955387" cy="716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تقدم المعلومات بشفافية وموضوعية، وتتيح مساحة للنقد والحوار، وتراقب أداء السلطات المختلفة.</a:t>
            </a:r>
            <a:endParaRPr lang="en-US" sz="1750" dirty="0"/>
          </a:p>
        </p:txBody>
      </p:sp>
      <p:sp>
        <p:nvSpPr>
          <p:cNvPr id="14" name="Shape 12"/>
          <p:cNvSpPr/>
          <p:nvPr/>
        </p:nvSpPr>
        <p:spPr>
          <a:xfrm>
            <a:off x="784384" y="5950387"/>
            <a:ext cx="6418778" cy="1664970"/>
          </a:xfrm>
          <a:prstGeom prst="roundRect">
            <a:avLst>
              <a:gd name="adj" fmla="val 5654"/>
            </a:avLst>
          </a:prstGeom>
          <a:solidFill>
            <a:srgbClr val="D2DDF9"/>
          </a:solidFill>
          <a:ln w="7620">
            <a:solidFill>
              <a:srgbClr val="B8C3DF"/>
            </a:solidFill>
            <a:prstDash val="solid"/>
          </a:ln>
        </p:spPr>
      </p:sp>
      <p:sp>
        <p:nvSpPr>
          <p:cNvPr id="15" name="Text 13"/>
          <p:cNvSpPr/>
          <p:nvPr/>
        </p:nvSpPr>
        <p:spPr>
          <a:xfrm>
            <a:off x="4169926" y="6182082"/>
            <a:ext cx="2801541" cy="350163"/>
          </a:xfrm>
          <a:prstGeom prst="rect">
            <a:avLst/>
          </a:prstGeom>
          <a:noFill/>
          <a:ln/>
        </p:spPr>
        <p:txBody>
          <a:bodyPr wrap="none" lIns="0" tIns="0" rIns="0" bIns="0" rtlCol="0" anchor="t"/>
          <a:lstStyle/>
          <a:p>
            <a:pPr rtl="1" algn="r" indent="0" marL="0">
              <a:lnSpc>
                <a:spcPts val="2750"/>
              </a:lnSpc>
              <a:buNone/>
            </a:pPr>
            <a:r>
              <a:rPr lang="en-US" sz="2200" dirty="0">
                <a:solidFill>
                  <a:srgbClr val="404155"/>
                </a:solidFill>
                <a:latin typeface="Alexandria" pitchFamily="34" charset="0"/>
                <a:ea typeface="Alexandria" pitchFamily="34" charset="-122"/>
                <a:cs typeface="Alexandria" pitchFamily="34" charset="-120"/>
              </a:rPr>
              <a:t>مراكز أبحاث</a:t>
            </a:r>
            <a:endParaRPr lang="en-US" sz="2200" dirty="0"/>
          </a:p>
        </p:txBody>
      </p:sp>
      <p:sp>
        <p:nvSpPr>
          <p:cNvPr id="16" name="Text 14"/>
          <p:cNvSpPr/>
          <p:nvPr/>
        </p:nvSpPr>
        <p:spPr>
          <a:xfrm>
            <a:off x="1016079" y="6666667"/>
            <a:ext cx="5955387" cy="716994"/>
          </a:xfrm>
          <a:prstGeom prst="rect">
            <a:avLst/>
          </a:prstGeom>
          <a:noFill/>
          <a:ln/>
        </p:spPr>
        <p:txBody>
          <a:bodyPr wrap="square" lIns="0" tIns="0" rIns="0" bIns="0" rtlCol="0" anchor="t"/>
          <a:lstStyle/>
          <a:p>
            <a:pPr rtl="1" algn="r" indent="0" marL="0">
              <a:lnSpc>
                <a:spcPts val="2800"/>
              </a:lnSpc>
              <a:buNone/>
            </a:pPr>
            <a:r>
              <a:rPr lang="en-US" sz="1750" dirty="0">
                <a:solidFill>
                  <a:srgbClr val="404155"/>
                </a:solidFill>
                <a:latin typeface="Nobile" pitchFamily="34" charset="0"/>
                <a:ea typeface="Nobile" pitchFamily="34" charset="-122"/>
                <a:cs typeface="Nobile" pitchFamily="34" charset="-120"/>
              </a:rPr>
              <a:t>تقدم دراسات وأبحاث تساهم في تطوير السياسات العامة وتقييم أداء المؤسسات الحكومية.</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300091" y="706160"/>
            <a:ext cx="4536519" cy="566976"/>
          </a:xfrm>
          <a:prstGeom prst="rect">
            <a:avLst/>
          </a:prstGeom>
          <a:noFill/>
          <a:ln/>
        </p:spPr>
        <p:txBody>
          <a:bodyPr wrap="none" lIns="0" tIns="0" rIns="0" bIns="0" rtlCol="0" anchor="t"/>
          <a:lstStyle/>
          <a:p>
            <a:pPr rtl="1" algn="r" indent="0" marL="0">
              <a:lnSpc>
                <a:spcPts val="4450"/>
              </a:lnSpc>
              <a:buNone/>
            </a:pPr>
            <a:r>
              <a:rPr lang="en-US" sz="3550" dirty="0">
                <a:solidFill>
                  <a:srgbClr val="1B1B27"/>
                </a:solidFill>
                <a:latin typeface="Alexandria" pitchFamily="34" charset="0"/>
                <a:ea typeface="Alexandria" pitchFamily="34" charset="-122"/>
                <a:cs typeface="Alexandria" pitchFamily="34" charset="-120"/>
              </a:rPr>
              <a:t>ضمان حقوق الأقلية</a:t>
            </a:r>
            <a:endParaRPr lang="en-US" sz="3550" dirty="0"/>
          </a:p>
        </p:txBody>
      </p:sp>
      <p:sp>
        <p:nvSpPr>
          <p:cNvPr id="3" name="Text 1"/>
          <p:cNvSpPr/>
          <p:nvPr/>
        </p:nvSpPr>
        <p:spPr>
          <a:xfrm>
            <a:off x="793790" y="1636038"/>
            <a:ext cx="13042821" cy="580549"/>
          </a:xfrm>
          <a:prstGeom prst="rect">
            <a:avLst/>
          </a:prstGeom>
          <a:noFill/>
          <a:ln/>
        </p:spPr>
        <p:txBody>
          <a:bodyPr wrap="square" lIns="0" tIns="0" rIns="0" bIns="0" rtlCol="0" anchor="t"/>
          <a:lstStyle/>
          <a:p>
            <a:pPr rtl="1" algn="r" indent="0" marL="0">
              <a:lnSpc>
                <a:spcPts val="2250"/>
              </a:lnSpc>
              <a:buNone/>
            </a:pPr>
            <a:r>
              <a:rPr lang="en-US" sz="1400" dirty="0">
                <a:solidFill>
                  <a:srgbClr val="404155"/>
                </a:solidFill>
                <a:latin typeface="Nobile" pitchFamily="34" charset="0"/>
                <a:ea typeface="Nobile" pitchFamily="34" charset="-122"/>
                <a:cs typeface="Nobile" pitchFamily="34" charset="-120"/>
              </a:rPr>
              <a:t>يرى المفكرون السياسيون أنه لا يمكن أن يصبح النظام ديمقراطياً دون أن تضمن الأكثرية السياسية للأقلية كافة حقوقها، بما في ذلك حقها في أن تصبح أكثرية في المستقبل. فالديمقراطية ليست مجرد حكم الأغلبية، بل هي نظام يحمي حقوق الجميع، بما فيهم الأقليات السياسية والدينية والعرقية واللغوية.</a:t>
            </a:r>
            <a:endParaRPr lang="en-US" sz="1400" dirty="0"/>
          </a:p>
        </p:txBody>
      </p:sp>
      <p:sp>
        <p:nvSpPr>
          <p:cNvPr id="4" name="Text 2"/>
          <p:cNvSpPr/>
          <p:nvPr/>
        </p:nvSpPr>
        <p:spPr>
          <a:xfrm>
            <a:off x="793790" y="2420660"/>
            <a:ext cx="13042821" cy="580549"/>
          </a:xfrm>
          <a:prstGeom prst="rect">
            <a:avLst/>
          </a:prstGeom>
          <a:noFill/>
          <a:ln/>
        </p:spPr>
        <p:txBody>
          <a:bodyPr wrap="square" lIns="0" tIns="0" rIns="0" bIns="0" rtlCol="0" anchor="t"/>
          <a:lstStyle/>
          <a:p>
            <a:pPr rtl="1" algn="r" indent="0" marL="0">
              <a:lnSpc>
                <a:spcPts val="2250"/>
              </a:lnSpc>
              <a:buNone/>
            </a:pPr>
            <a:r>
              <a:rPr lang="en-US" sz="1400" dirty="0">
                <a:solidFill>
                  <a:srgbClr val="404155"/>
                </a:solidFill>
                <a:latin typeface="Nobile" pitchFamily="34" charset="0"/>
                <a:ea typeface="Nobile" pitchFamily="34" charset="-122"/>
                <a:cs typeface="Nobile" pitchFamily="34" charset="-120"/>
              </a:rPr>
              <a:t>ضمان حقوق الأقلية يعني توفير الحماية القانونية والدستورية لها، وإتاحة الفرصة لها للمشاركة في الحياة السياسية والاجتماعية والثقافية، والتعبير عن هويتها وخصوصيتها، والحفاظ على تراثها وثقافتها. كما يعني ذلك عدم تهميشها أو إقصائها من المشاركة في صنع القرار، وتمكينها من الوصول إلى مواقع المسؤولية في مختلف مؤسسات الدولة.</a:t>
            </a:r>
            <a:endParaRPr lang="en-US" sz="1400" dirty="0"/>
          </a:p>
        </p:txBody>
      </p:sp>
      <p:pic>
        <p:nvPicPr>
          <p:cNvPr id="5" name="Image 0" descr="preencoded.png">    </p:cNvPr>
          <p:cNvPicPr>
            <a:picLocks noChangeAspect="1"/>
          </p:cNvPicPr>
          <p:nvPr/>
        </p:nvPicPr>
        <p:blipFill>
          <a:blip r:embed="rId1"/>
          <a:stretch>
            <a:fillRect/>
          </a:stretch>
        </p:blipFill>
        <p:spPr>
          <a:xfrm>
            <a:off x="9768959" y="3205282"/>
            <a:ext cx="1614011" cy="1045488"/>
          </a:xfrm>
          <a:prstGeom prst="rect">
            <a:avLst/>
          </a:prstGeom>
        </p:spPr>
      </p:pic>
      <p:pic>
        <p:nvPicPr>
          <p:cNvPr id="6" name="Image 1" descr="preencoded.png">    </p:cNvPr>
          <p:cNvPicPr>
            <a:picLocks noChangeAspect="1"/>
          </p:cNvPicPr>
          <p:nvPr/>
        </p:nvPicPr>
        <p:blipFill>
          <a:blip r:embed="rId2"/>
          <a:stretch>
            <a:fillRect/>
          </a:stretch>
        </p:blipFill>
        <p:spPr>
          <a:xfrm>
            <a:off x="10448449" y="3698081"/>
            <a:ext cx="255151" cy="318968"/>
          </a:xfrm>
          <a:prstGeom prst="rect">
            <a:avLst/>
          </a:prstGeom>
        </p:spPr>
      </p:pic>
      <p:sp>
        <p:nvSpPr>
          <p:cNvPr id="7" name="Text 3"/>
          <p:cNvSpPr/>
          <p:nvPr/>
        </p:nvSpPr>
        <p:spPr>
          <a:xfrm>
            <a:off x="7319248" y="3386733"/>
            <a:ext cx="2268260" cy="283488"/>
          </a:xfrm>
          <a:prstGeom prst="rect">
            <a:avLst/>
          </a:prstGeom>
          <a:noFill/>
          <a:ln/>
        </p:spPr>
        <p:txBody>
          <a:bodyPr wrap="none" lIns="0" tIns="0" rIns="0" bIns="0" rtlCol="0" anchor="t"/>
          <a:lstStyle/>
          <a:p>
            <a:pPr rtl="1" algn="r" indent="0" marL="0">
              <a:lnSpc>
                <a:spcPts val="2200"/>
              </a:lnSpc>
              <a:buNone/>
            </a:pPr>
            <a:r>
              <a:rPr lang="en-US" sz="1750" dirty="0">
                <a:solidFill>
                  <a:srgbClr val="404155"/>
                </a:solidFill>
                <a:latin typeface="Alexandria" pitchFamily="34" charset="0"/>
                <a:ea typeface="Alexandria" pitchFamily="34" charset="-122"/>
                <a:cs typeface="Alexandria" pitchFamily="34" charset="-120"/>
              </a:rPr>
              <a:t>المساواة الكاملة</a:t>
            </a:r>
            <a:endParaRPr lang="en-US" sz="1750" dirty="0"/>
          </a:p>
        </p:txBody>
      </p:sp>
      <p:sp>
        <p:nvSpPr>
          <p:cNvPr id="8" name="Text 4"/>
          <p:cNvSpPr/>
          <p:nvPr/>
        </p:nvSpPr>
        <p:spPr>
          <a:xfrm>
            <a:off x="5505331" y="3779044"/>
            <a:ext cx="4082177" cy="290274"/>
          </a:xfrm>
          <a:prstGeom prst="rect">
            <a:avLst/>
          </a:prstGeom>
          <a:noFill/>
          <a:ln/>
        </p:spPr>
        <p:txBody>
          <a:bodyPr wrap="none" lIns="0" tIns="0" rIns="0" bIns="0" rtlCol="0" anchor="t"/>
          <a:lstStyle/>
          <a:p>
            <a:pPr rtl="1" algn="r" indent="0" marL="0">
              <a:lnSpc>
                <a:spcPts val="2250"/>
              </a:lnSpc>
              <a:buNone/>
            </a:pPr>
            <a:r>
              <a:rPr lang="en-US" sz="1400" dirty="0">
                <a:solidFill>
                  <a:srgbClr val="404155"/>
                </a:solidFill>
                <a:latin typeface="Nobile" pitchFamily="34" charset="0"/>
                <a:ea typeface="Nobile" pitchFamily="34" charset="-122"/>
                <a:cs typeface="Nobile" pitchFamily="34" charset="-120"/>
              </a:rPr>
              <a:t>المساواة التامة في الحقوق والواجبات بين جميع المواطنين</a:t>
            </a:r>
            <a:endParaRPr lang="en-US" sz="1400" dirty="0"/>
          </a:p>
        </p:txBody>
      </p:sp>
      <p:sp>
        <p:nvSpPr>
          <p:cNvPr id="9" name="Shape 5"/>
          <p:cNvSpPr/>
          <p:nvPr/>
        </p:nvSpPr>
        <p:spPr>
          <a:xfrm>
            <a:off x="839152" y="4263866"/>
            <a:ext cx="8884444" cy="11430"/>
          </a:xfrm>
          <a:prstGeom prst="roundRect">
            <a:avLst>
              <a:gd name="adj" fmla="val 666790"/>
            </a:avLst>
          </a:prstGeom>
          <a:solidFill>
            <a:srgbClr val="B8C3DF"/>
          </a:solidFill>
          <a:ln/>
        </p:spPr>
      </p:sp>
      <p:pic>
        <p:nvPicPr>
          <p:cNvPr id="10" name="Image 2" descr="preencoded.png">    </p:cNvPr>
          <p:cNvPicPr>
            <a:picLocks noChangeAspect="1"/>
          </p:cNvPicPr>
          <p:nvPr/>
        </p:nvPicPr>
        <p:blipFill>
          <a:blip r:embed="rId3"/>
          <a:stretch>
            <a:fillRect/>
          </a:stretch>
        </p:blipFill>
        <p:spPr>
          <a:xfrm>
            <a:off x="8961953" y="4296132"/>
            <a:ext cx="3228022" cy="1045488"/>
          </a:xfrm>
          <a:prstGeom prst="rect">
            <a:avLst/>
          </a:prstGeom>
        </p:spPr>
      </p:pic>
      <p:pic>
        <p:nvPicPr>
          <p:cNvPr id="11" name="Image 3" descr="preencoded.png">    </p:cNvPr>
          <p:cNvPicPr>
            <a:picLocks noChangeAspect="1"/>
          </p:cNvPicPr>
          <p:nvPr/>
        </p:nvPicPr>
        <p:blipFill>
          <a:blip r:embed="rId4"/>
          <a:stretch>
            <a:fillRect/>
          </a:stretch>
        </p:blipFill>
        <p:spPr>
          <a:xfrm>
            <a:off x="10448449" y="4659392"/>
            <a:ext cx="255151" cy="318968"/>
          </a:xfrm>
          <a:prstGeom prst="rect">
            <a:avLst/>
          </a:prstGeom>
        </p:spPr>
      </p:pic>
      <p:sp>
        <p:nvSpPr>
          <p:cNvPr id="12" name="Text 6"/>
          <p:cNvSpPr/>
          <p:nvPr/>
        </p:nvSpPr>
        <p:spPr>
          <a:xfrm>
            <a:off x="6512243" y="4477583"/>
            <a:ext cx="2268260" cy="283488"/>
          </a:xfrm>
          <a:prstGeom prst="rect">
            <a:avLst/>
          </a:prstGeom>
          <a:noFill/>
          <a:ln/>
        </p:spPr>
        <p:txBody>
          <a:bodyPr wrap="none" lIns="0" tIns="0" rIns="0" bIns="0" rtlCol="0" anchor="t"/>
          <a:lstStyle/>
          <a:p>
            <a:pPr rtl="1" algn="r" indent="0" marL="0">
              <a:lnSpc>
                <a:spcPts val="2200"/>
              </a:lnSpc>
              <a:buNone/>
            </a:pPr>
            <a:r>
              <a:rPr lang="en-US" sz="1750" dirty="0">
                <a:solidFill>
                  <a:srgbClr val="404155"/>
                </a:solidFill>
                <a:latin typeface="Alexandria" pitchFamily="34" charset="0"/>
                <a:ea typeface="Alexandria" pitchFamily="34" charset="-122"/>
                <a:cs typeface="Alexandria" pitchFamily="34" charset="-120"/>
              </a:rPr>
              <a:t>الحماية القانونية</a:t>
            </a:r>
            <a:endParaRPr lang="en-US" sz="1750" dirty="0"/>
          </a:p>
        </p:txBody>
      </p:sp>
      <p:sp>
        <p:nvSpPr>
          <p:cNvPr id="13" name="Text 7"/>
          <p:cNvSpPr/>
          <p:nvPr/>
        </p:nvSpPr>
        <p:spPr>
          <a:xfrm>
            <a:off x="5307806" y="4869894"/>
            <a:ext cx="3472696" cy="290274"/>
          </a:xfrm>
          <a:prstGeom prst="rect">
            <a:avLst/>
          </a:prstGeom>
          <a:noFill/>
          <a:ln/>
        </p:spPr>
        <p:txBody>
          <a:bodyPr wrap="none" lIns="0" tIns="0" rIns="0" bIns="0" rtlCol="0" anchor="t"/>
          <a:lstStyle/>
          <a:p>
            <a:pPr rtl="1" algn="r" indent="0" marL="0">
              <a:lnSpc>
                <a:spcPts val="2250"/>
              </a:lnSpc>
              <a:buNone/>
            </a:pPr>
            <a:r>
              <a:rPr lang="en-US" sz="1400" dirty="0">
                <a:solidFill>
                  <a:srgbClr val="404155"/>
                </a:solidFill>
                <a:latin typeface="Nobile" pitchFamily="34" charset="0"/>
                <a:ea typeface="Nobile" pitchFamily="34" charset="-122"/>
                <a:cs typeface="Nobile" pitchFamily="34" charset="-120"/>
              </a:rPr>
              <a:t>توفير حماية قانونية ودستورية للأقليات من التمييز</a:t>
            </a:r>
            <a:endParaRPr lang="en-US" sz="1400" dirty="0"/>
          </a:p>
        </p:txBody>
      </p:sp>
      <p:sp>
        <p:nvSpPr>
          <p:cNvPr id="14" name="Shape 8"/>
          <p:cNvSpPr/>
          <p:nvPr/>
        </p:nvSpPr>
        <p:spPr>
          <a:xfrm>
            <a:off x="839152" y="5354717"/>
            <a:ext cx="8077438" cy="11430"/>
          </a:xfrm>
          <a:prstGeom prst="roundRect">
            <a:avLst>
              <a:gd name="adj" fmla="val 666790"/>
            </a:avLst>
          </a:prstGeom>
          <a:solidFill>
            <a:srgbClr val="B8C3DF"/>
          </a:solidFill>
          <a:ln/>
        </p:spPr>
      </p:sp>
      <p:pic>
        <p:nvPicPr>
          <p:cNvPr id="15" name="Image 4" descr="preencoded.png">    </p:cNvPr>
          <p:cNvPicPr>
            <a:picLocks noChangeAspect="1"/>
          </p:cNvPicPr>
          <p:nvPr/>
        </p:nvPicPr>
        <p:blipFill>
          <a:blip r:embed="rId5"/>
          <a:stretch>
            <a:fillRect/>
          </a:stretch>
        </p:blipFill>
        <p:spPr>
          <a:xfrm>
            <a:off x="8154948" y="5386983"/>
            <a:ext cx="4842034" cy="1045488"/>
          </a:xfrm>
          <a:prstGeom prst="rect">
            <a:avLst/>
          </a:prstGeom>
        </p:spPr>
      </p:pic>
      <p:pic>
        <p:nvPicPr>
          <p:cNvPr id="16" name="Image 5" descr="preencoded.png">    </p:cNvPr>
          <p:cNvPicPr>
            <a:picLocks noChangeAspect="1"/>
          </p:cNvPicPr>
          <p:nvPr/>
        </p:nvPicPr>
        <p:blipFill>
          <a:blip r:embed="rId6"/>
          <a:stretch>
            <a:fillRect/>
          </a:stretch>
        </p:blipFill>
        <p:spPr>
          <a:xfrm>
            <a:off x="10448449" y="5750243"/>
            <a:ext cx="255151" cy="318968"/>
          </a:xfrm>
          <a:prstGeom prst="rect">
            <a:avLst/>
          </a:prstGeom>
        </p:spPr>
      </p:pic>
      <p:sp>
        <p:nvSpPr>
          <p:cNvPr id="17" name="Text 9"/>
          <p:cNvSpPr/>
          <p:nvPr/>
        </p:nvSpPr>
        <p:spPr>
          <a:xfrm>
            <a:off x="5705237" y="5568434"/>
            <a:ext cx="2268260" cy="283488"/>
          </a:xfrm>
          <a:prstGeom prst="rect">
            <a:avLst/>
          </a:prstGeom>
          <a:noFill/>
          <a:ln/>
        </p:spPr>
        <p:txBody>
          <a:bodyPr wrap="none" lIns="0" tIns="0" rIns="0" bIns="0" rtlCol="0" anchor="t"/>
          <a:lstStyle/>
          <a:p>
            <a:pPr rtl="1" algn="r" indent="0" marL="0">
              <a:lnSpc>
                <a:spcPts val="2200"/>
              </a:lnSpc>
              <a:buNone/>
            </a:pPr>
            <a:r>
              <a:rPr lang="en-US" sz="1750" dirty="0">
                <a:solidFill>
                  <a:srgbClr val="404155"/>
                </a:solidFill>
                <a:latin typeface="Alexandria" pitchFamily="34" charset="0"/>
                <a:ea typeface="Alexandria" pitchFamily="34" charset="-122"/>
                <a:cs typeface="Alexandria" pitchFamily="34" charset="-120"/>
              </a:rPr>
              <a:t>المشاركة السياسية</a:t>
            </a:r>
            <a:endParaRPr lang="en-US" sz="1750" dirty="0"/>
          </a:p>
        </p:txBody>
      </p:sp>
      <p:sp>
        <p:nvSpPr>
          <p:cNvPr id="18" name="Text 10"/>
          <p:cNvSpPr/>
          <p:nvPr/>
        </p:nvSpPr>
        <p:spPr>
          <a:xfrm>
            <a:off x="4640937" y="5960745"/>
            <a:ext cx="3332559" cy="290274"/>
          </a:xfrm>
          <a:prstGeom prst="rect">
            <a:avLst/>
          </a:prstGeom>
          <a:noFill/>
          <a:ln/>
        </p:spPr>
        <p:txBody>
          <a:bodyPr wrap="none" lIns="0" tIns="0" rIns="0" bIns="0" rtlCol="0" anchor="t"/>
          <a:lstStyle/>
          <a:p>
            <a:pPr rtl="1" algn="r" indent="0" marL="0">
              <a:lnSpc>
                <a:spcPts val="2250"/>
              </a:lnSpc>
              <a:buNone/>
            </a:pPr>
            <a:r>
              <a:rPr lang="en-US" sz="1400" dirty="0">
                <a:solidFill>
                  <a:srgbClr val="404155"/>
                </a:solidFill>
                <a:latin typeface="Nobile" pitchFamily="34" charset="0"/>
                <a:ea typeface="Nobile" pitchFamily="34" charset="-122"/>
                <a:cs typeface="Nobile" pitchFamily="34" charset="-120"/>
              </a:rPr>
              <a:t>ضمان تمثيل الأقليات في مؤسسات صنع القرار</a:t>
            </a:r>
            <a:endParaRPr lang="en-US" sz="1400" dirty="0"/>
          </a:p>
        </p:txBody>
      </p:sp>
      <p:sp>
        <p:nvSpPr>
          <p:cNvPr id="19" name="Shape 11"/>
          <p:cNvSpPr/>
          <p:nvPr/>
        </p:nvSpPr>
        <p:spPr>
          <a:xfrm>
            <a:off x="839152" y="6445567"/>
            <a:ext cx="7270432" cy="11430"/>
          </a:xfrm>
          <a:prstGeom prst="roundRect">
            <a:avLst>
              <a:gd name="adj" fmla="val 666790"/>
            </a:avLst>
          </a:prstGeom>
          <a:solidFill>
            <a:srgbClr val="B8C3DF"/>
          </a:solidFill>
          <a:ln/>
        </p:spPr>
      </p:sp>
      <p:pic>
        <p:nvPicPr>
          <p:cNvPr id="20" name="Image 6" descr="preencoded.png">    </p:cNvPr>
          <p:cNvPicPr>
            <a:picLocks noChangeAspect="1"/>
          </p:cNvPicPr>
          <p:nvPr/>
        </p:nvPicPr>
        <p:blipFill>
          <a:blip r:embed="rId7"/>
          <a:stretch>
            <a:fillRect/>
          </a:stretch>
        </p:blipFill>
        <p:spPr>
          <a:xfrm>
            <a:off x="7347942" y="6477833"/>
            <a:ext cx="6456164" cy="1045488"/>
          </a:xfrm>
          <a:prstGeom prst="rect">
            <a:avLst/>
          </a:prstGeom>
        </p:spPr>
      </p:pic>
      <p:pic>
        <p:nvPicPr>
          <p:cNvPr id="21" name="Image 7" descr="preencoded.png">    </p:cNvPr>
          <p:cNvPicPr>
            <a:picLocks noChangeAspect="1"/>
          </p:cNvPicPr>
          <p:nvPr/>
        </p:nvPicPr>
        <p:blipFill>
          <a:blip r:embed="rId8"/>
          <a:stretch>
            <a:fillRect/>
          </a:stretch>
        </p:blipFill>
        <p:spPr>
          <a:xfrm>
            <a:off x="10448568" y="6841093"/>
            <a:ext cx="255151" cy="318968"/>
          </a:xfrm>
          <a:prstGeom prst="rect">
            <a:avLst/>
          </a:prstGeom>
        </p:spPr>
      </p:pic>
      <p:sp>
        <p:nvSpPr>
          <p:cNvPr id="22" name="Text 12"/>
          <p:cNvSpPr/>
          <p:nvPr/>
        </p:nvSpPr>
        <p:spPr>
          <a:xfrm>
            <a:off x="4898231" y="6659285"/>
            <a:ext cx="2268260" cy="283488"/>
          </a:xfrm>
          <a:prstGeom prst="rect">
            <a:avLst/>
          </a:prstGeom>
          <a:noFill/>
          <a:ln/>
        </p:spPr>
        <p:txBody>
          <a:bodyPr wrap="none" lIns="0" tIns="0" rIns="0" bIns="0" rtlCol="0" anchor="t"/>
          <a:lstStyle/>
          <a:p>
            <a:pPr rtl="1" algn="r" indent="0" marL="0">
              <a:lnSpc>
                <a:spcPts val="2200"/>
              </a:lnSpc>
              <a:buNone/>
            </a:pPr>
            <a:r>
              <a:rPr lang="en-US" sz="1750" dirty="0">
                <a:solidFill>
                  <a:srgbClr val="404155"/>
                </a:solidFill>
                <a:latin typeface="Alexandria" pitchFamily="34" charset="0"/>
                <a:ea typeface="Alexandria" pitchFamily="34" charset="-122"/>
                <a:cs typeface="Alexandria" pitchFamily="34" charset="-120"/>
              </a:rPr>
              <a:t>الحقوق الثقافية</a:t>
            </a:r>
            <a:endParaRPr lang="en-US" sz="1750" dirty="0"/>
          </a:p>
        </p:txBody>
      </p:sp>
      <p:sp>
        <p:nvSpPr>
          <p:cNvPr id="23" name="Text 13"/>
          <p:cNvSpPr/>
          <p:nvPr/>
        </p:nvSpPr>
        <p:spPr>
          <a:xfrm>
            <a:off x="3896678" y="7051596"/>
            <a:ext cx="3269813" cy="290274"/>
          </a:xfrm>
          <a:prstGeom prst="rect">
            <a:avLst/>
          </a:prstGeom>
          <a:noFill/>
          <a:ln/>
        </p:spPr>
        <p:txBody>
          <a:bodyPr wrap="none" lIns="0" tIns="0" rIns="0" bIns="0" rtlCol="0" anchor="t"/>
          <a:lstStyle/>
          <a:p>
            <a:pPr rtl="1" algn="r" indent="0" marL="0">
              <a:lnSpc>
                <a:spcPts val="2250"/>
              </a:lnSpc>
              <a:buNone/>
            </a:pPr>
            <a:r>
              <a:rPr lang="en-US" sz="1400" dirty="0">
                <a:solidFill>
                  <a:srgbClr val="404155"/>
                </a:solidFill>
                <a:latin typeface="Nobile" pitchFamily="34" charset="0"/>
                <a:ea typeface="Nobile" pitchFamily="34" charset="-122"/>
                <a:cs typeface="Nobile" pitchFamily="34" charset="-120"/>
              </a:rPr>
              <a:t>احترام الهوية الثقافية واللغوية والدينية للأقليات</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2025-04-09T16:12:07Z</dcterms:created>
  <dcterms:modified xsi:type="dcterms:W3CDTF">2025-04-09T16:12:07Z</dcterms:modified>
</cp:coreProperties>
</file>