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3BDB-08A7-4DC9-8FB3-0D39B7B9CD2A}" type="datetimeFigureOut">
              <a:rPr lang="ar-IQ" smtClean="0"/>
              <a:t>04/03/1447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4531-F1E9-49B0-92D5-BF24D585291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94845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3BDB-08A7-4DC9-8FB3-0D39B7B9CD2A}" type="datetimeFigureOut">
              <a:rPr lang="ar-IQ" smtClean="0"/>
              <a:t>04/03/1447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4531-F1E9-49B0-92D5-BF24D585291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3085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3BDB-08A7-4DC9-8FB3-0D39B7B9CD2A}" type="datetimeFigureOut">
              <a:rPr lang="ar-IQ" smtClean="0"/>
              <a:t>04/03/1447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4531-F1E9-49B0-92D5-BF24D585291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56818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3BDB-08A7-4DC9-8FB3-0D39B7B9CD2A}" type="datetimeFigureOut">
              <a:rPr lang="ar-IQ" smtClean="0"/>
              <a:t>04/03/1447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4531-F1E9-49B0-92D5-BF24D585291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17284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3BDB-08A7-4DC9-8FB3-0D39B7B9CD2A}" type="datetimeFigureOut">
              <a:rPr lang="ar-IQ" smtClean="0"/>
              <a:t>04/03/1447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4531-F1E9-49B0-92D5-BF24D585291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839891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3BDB-08A7-4DC9-8FB3-0D39B7B9CD2A}" type="datetimeFigureOut">
              <a:rPr lang="ar-IQ" smtClean="0"/>
              <a:t>04/03/1447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4531-F1E9-49B0-92D5-BF24D585291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95339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3BDB-08A7-4DC9-8FB3-0D39B7B9CD2A}" type="datetimeFigureOut">
              <a:rPr lang="ar-IQ" smtClean="0"/>
              <a:t>04/03/1447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4531-F1E9-49B0-92D5-BF24D585291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4404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3BDB-08A7-4DC9-8FB3-0D39B7B9CD2A}" type="datetimeFigureOut">
              <a:rPr lang="ar-IQ" smtClean="0"/>
              <a:t>04/03/1447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4531-F1E9-49B0-92D5-BF24D585291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64103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3BDB-08A7-4DC9-8FB3-0D39B7B9CD2A}" type="datetimeFigureOut">
              <a:rPr lang="ar-IQ" smtClean="0"/>
              <a:t>04/03/1447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4531-F1E9-49B0-92D5-BF24D585291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12403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3BDB-08A7-4DC9-8FB3-0D39B7B9CD2A}" type="datetimeFigureOut">
              <a:rPr lang="ar-IQ" smtClean="0"/>
              <a:t>04/03/1447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4531-F1E9-49B0-92D5-BF24D585291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72339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3BDB-08A7-4DC9-8FB3-0D39B7B9CD2A}" type="datetimeFigureOut">
              <a:rPr lang="ar-IQ" smtClean="0"/>
              <a:t>04/03/1447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4531-F1E9-49B0-92D5-BF24D585291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10887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33BDB-08A7-4DC9-8FB3-0D39B7B9CD2A}" type="datetimeFigureOut">
              <a:rPr lang="ar-IQ" smtClean="0"/>
              <a:t>04/03/1447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B4531-F1E9-49B0-92D5-BF24D585291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67513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share.google/images/RW55K7ZvzYfnswtl6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مقدمة عن المتجهات</a:t>
            </a: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ar-IQ" dirty="0" smtClean="0"/>
              <a:t>في الفيزياء تظهر كميات مثل درجة الحرارة والانطلاق والكتلة هذه تعتمد على المقدار فقط تسمى </a:t>
            </a:r>
            <a:r>
              <a:rPr lang="en-US" dirty="0" smtClean="0"/>
              <a:t>scalars</a:t>
            </a:r>
            <a:r>
              <a:rPr lang="ar-IQ" dirty="0" smtClean="0"/>
              <a:t>وهناك كميات أخرى مثل القوة والسرعة والتعجيل تعتمد على عدد واتجاه مثلا نقول سرعة الرياح 20 كم \ساعة باتجاه الشمال الشرقي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54425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share.google/images/RW55K7ZvzYfnswtl6</a:t>
            </a:r>
            <a:r>
              <a:rPr lang="en-US" dirty="0" smtClean="0"/>
              <a:t>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626957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امثلة</a:t>
            </a:r>
            <a:endParaRPr lang="ar-IQ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ar-IQ" dirty="0" smtClean="0"/>
                  <a:t>اذا كان العنصر </a:t>
                </a:r>
                <a:r>
                  <a:rPr lang="en-US" dirty="0" smtClean="0"/>
                  <a:t>x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ar-IQ" dirty="0" smtClean="0"/>
                  <a:t> متحه في </a:t>
                </a:r>
                <a:r>
                  <a:rPr lang="en-US" dirty="0" smtClean="0"/>
                  <a:t>R</a:t>
                </a:r>
                <a:endParaRPr lang="ar-IQ" dirty="0" smtClean="0"/>
              </a:p>
              <a:p>
                <a:r>
                  <a:rPr lang="ar-IQ" dirty="0" smtClean="0"/>
                  <a:t>اذا كان العنصر زوج مرتب </a:t>
                </a:r>
                <a:r>
                  <a:rPr lang="en-US" dirty="0" smtClean="0"/>
                  <a:t>(X,Y)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r>
                  <a:rPr lang="ar-IQ" dirty="0" smtClean="0"/>
                  <a:t>اذا كان العنصر و</a:t>
                </a:r>
                <a:r>
                  <a:rPr lang="en-US" dirty="0" smtClean="0"/>
                  <a:t>,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ar-IQ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,…..,</m:t>
                    </m:r>
                    <m:sSub>
                      <m:sSubPr>
                        <m:ctrlPr>
                          <a:rPr lang="ar-IQ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b>
                    </m:sSub>
                  </m:oMath>
                </a14:m>
                <a:r>
                  <a:rPr lang="ar-IQ" dirty="0" smtClean="0"/>
                  <a:t>)</a:t>
                </a:r>
                <a14:m>
                  <m:oMath xmlns:m="http://schemas.openxmlformats.org/officeDocument/2006/math">
                    <m:r>
                      <a:rPr lang="ar-IQ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∋</m:t>
                    </m:r>
                    <m:sSup>
                      <m:sSupPr>
                        <m:ctrlPr>
                          <a:rPr lang="ar-IQ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ar-IQ" dirty="0" smtClean="0"/>
              </a:p>
              <a:p>
                <a:endParaRPr lang="ar-IQ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2661" r="-1043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7945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ar-IQ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l">
                  <a:buNone/>
                </a:pPr>
                <a:r>
                  <a:rPr lang="en-US" dirty="0" smtClean="0"/>
                  <a:t>The set of all ordered n-tuples .(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</m:sub>
                    </m:sSub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𝑤h𝑒𝑟𝑒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….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eqArr>
                          <m:eqAr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𝑎𝑟𝑒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𝑎𝑙𝑙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𝑟𝑒𝑎𝑙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𝑛𝑢𝑚𝑏𝑒𝑟𝑠</m:t>
                            </m:r>
                          </m:e>
                          <m:e/>
                        </m:eqArr>
                      </m:sub>
                    </m:sSub>
                  </m:oMath>
                </a14:m>
                <a:r>
                  <a:rPr lang="en-US" dirty="0" smtClean="0"/>
                  <a:t> </a:t>
                </a:r>
              </a:p>
              <a:p>
                <a:pPr marL="0" indent="0" algn="l">
                  <a:buNone/>
                </a:pPr>
                <a:r>
                  <a:rPr lang="en-US" dirty="0" smtClean="0"/>
                  <a:t>An n-tuple is called a vector and the numbers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….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𝑐𝑎𝑙𝑙𝑒𝑑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𝑐𝑜𝑚𝑝𝑜𝑛𝑒𝑛𝑡𝑠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𝑡h𝑒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𝑣𝑒𝑐𝑡𝑜𝑟𝑒𝑠</m:t>
                        </m:r>
                      </m:sub>
                    </m:sSub>
                  </m:oMath>
                </a14:m>
                <a:endParaRPr lang="ar-IQ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159" t="-2241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24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269590"/>
            <a:ext cx="10515600" cy="1325563"/>
          </a:xfrm>
        </p:spPr>
        <p:txBody>
          <a:bodyPr/>
          <a:lstStyle/>
          <a:p>
            <a:r>
              <a:rPr lang="en-US" dirty="0" smtClean="0"/>
              <a:t>Definition of addition on the vectors</a:t>
            </a:r>
            <a:br>
              <a:rPr lang="en-US" dirty="0" smtClean="0"/>
            </a:br>
            <a:endParaRPr lang="ar-IQ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" y="1825624"/>
                <a:ext cx="11353800" cy="5148382"/>
              </a:xfrm>
            </p:spPr>
            <p:txBody>
              <a:bodyPr/>
              <a:lstStyle/>
              <a:p>
                <a:pPr marL="0" indent="0" algn="l">
                  <a:buNone/>
                </a:pPr>
                <a:endParaRPr lang="en-US" dirty="0" smtClean="0"/>
              </a:p>
              <a:p>
                <a:pPr marL="0" indent="0" algn="l">
                  <a:buNone/>
                </a:pPr>
                <a:r>
                  <a:rPr lang="ar-IQ" dirty="0" smtClean="0"/>
                  <a:t>    </a:t>
                </a:r>
                <a:r>
                  <a:rPr lang="en-US" dirty="0" smtClean="0"/>
                  <a:t>   then(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)+(</m:t>
                    </m:r>
                  </m:oMath>
                </a14:m>
                <a:r>
                  <a:rPr lang="ar-IQ" dirty="0" smtClean="0"/>
                  <a:t>و</a:t>
                </a:r>
                <a:r>
                  <a:rPr lang="en-US" dirty="0" smtClean="0"/>
                  <a:t>Let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),(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…..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0" indent="0" algn="l">
                  <a:buNone/>
                </a:pPr>
                <a:r>
                  <a:rPr lang="en-US" dirty="0" smtClean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….,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)=(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,….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pPr marL="0" indent="0" algn="l">
                  <a:buNone/>
                </a:pPr>
                <a:r>
                  <a:rPr lang="en-US" b="0" dirty="0" smtClean="0"/>
                  <a:t>Definition of scalar multiplication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</m:oMath>
                </a14:m>
                <a:endParaRPr lang="en-US" b="0" dirty="0" smtClean="0"/>
              </a:p>
              <a:p>
                <a:pPr marL="0" indent="0" algn="l" rtl="0">
                  <a:buNone/>
                </a:pPr>
                <a:r>
                  <a:rPr lang="en-US" dirty="0" smtClean="0"/>
                  <a:t>R(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,….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)=(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ar-IQ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" y="1825624"/>
                <a:ext cx="11353800" cy="5148382"/>
              </a:xfrm>
              <a:blipFill rotWithShape="0">
                <a:blip r:embed="rId2"/>
                <a:stretch>
                  <a:fillRect l="-1074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4743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Defination</a:t>
            </a:r>
            <a:r>
              <a:rPr lang="en-US" dirty="0" smtClean="0"/>
              <a:t> equal vectors</a:t>
            </a:r>
            <a:endParaRPr lang="ar-IQ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pPr marL="0" indent="0" algn="l">
                  <a:buNone/>
                </a:pPr>
                <a:r>
                  <a:rPr lang="en-US" dirty="0" smtClean="0"/>
                  <a:t>The two vectors are equal in      if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 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 ,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 =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   ,   …,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  </a:t>
                </a:r>
                <a:endParaRPr lang="ar-IQ" dirty="0"/>
              </a:p>
              <a:p>
                <a:pPr marL="0" indent="0" algn="l">
                  <a:buNone/>
                </a:pPr>
                <a:r>
                  <a:rPr lang="en-US" dirty="0" smtClean="0"/>
                  <a:t>Zero vector in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</a:p>
              <a:p>
                <a:pPr marL="0" indent="0" algn="l">
                  <a:buNone/>
                </a:pPr>
                <a:r>
                  <a:rPr lang="en-US" dirty="0" smtClean="0"/>
                  <a:t>Is the vector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 smtClean="0"/>
                  <a:t> and is denoted by O=(0,0,..0)</a:t>
                </a:r>
              </a:p>
              <a:p>
                <a:pPr marL="0" indent="0" algn="l">
                  <a:buNone/>
                </a:pPr>
                <a:r>
                  <a:rPr lang="en-US" dirty="0" smtClean="0"/>
                  <a:t>DEFINATION THE NEGATIVE OF x in   :is denoted by –x=( 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                   )</a:t>
                </a:r>
                <a:endParaRPr lang="ar-IQ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70" t="-2661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2949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Length of vectors      </a:t>
            </a:r>
            <a:endParaRPr lang="ar-IQ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l">
                  <a:buNone/>
                </a:pPr>
                <a:r>
                  <a:rPr lang="en-US" dirty="0" smtClean="0"/>
                  <a:t>If X=(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𝑡h𝑒𝑛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∥=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   </a:t>
                </a:r>
              </a:p>
              <a:p>
                <a:pPr marL="0" indent="0" algn="l">
                  <a:buNone/>
                </a:pPr>
                <a:r>
                  <a:rPr lang="en-US" dirty="0" smtClean="0"/>
                  <a:t>If X=(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𝑡h𝑒𝑛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∥=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+…+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rad>
                  </m:oMath>
                </a14:m>
                <a:endParaRPr lang="en-US" dirty="0" smtClean="0"/>
              </a:p>
              <a:p>
                <a:pPr marL="0" indent="0" algn="l">
                  <a:buNone/>
                </a:pPr>
                <a:r>
                  <a:rPr lang="en-US" dirty="0" smtClean="0"/>
                  <a:t>Let P=(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𝑡h𝑒𝑛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𝑡h𝑒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𝑑𝑖𝑠𝑡𝑎𝑛𝑐𝑒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𝑏𝑒𝑡𝑤𝑒𝑒𝑛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𝐴𝑁𝐷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endParaRPr lang="en-US" b="0" dirty="0" smtClean="0"/>
              </a:p>
              <a:p>
                <a:pPr marL="0" indent="0" algn="l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ar-IQ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𝑃𝑄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∥=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+(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ar-IQ" dirty="0" smtClean="0"/>
              </a:p>
              <a:p>
                <a:pPr marL="0" indent="0" algn="l">
                  <a:buNone/>
                </a:pPr>
                <a:r>
                  <a:rPr lang="en-US" dirty="0" err="1" smtClean="0">
                    <a:solidFill>
                      <a:srgbClr val="FF0000"/>
                    </a:solidFill>
                  </a:rPr>
                  <a:t>EX:let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P=(2,3),q=(-3,-4)</a:t>
                </a:r>
              </a:p>
              <a:p>
                <a:pPr marL="0" indent="0" algn="l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ar-IQ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𝑃𝑄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∥=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+(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ar-IQ" dirty="0" smtClean="0"/>
              </a:p>
              <a:p>
                <a:pPr marL="0" indent="0" algn="l">
                  <a:buNone/>
                </a:pPr>
                <a:r>
                  <a:rPr lang="en-US" dirty="0" smtClean="0"/>
                  <a:t>      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ar-IQ" dirty="0" smtClean="0"/>
                  <a:t>  </a:t>
                </a:r>
                <a:endParaRPr lang="ar-IQ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3072" t="-420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7027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 and multiplication of vectors</a:t>
            </a:r>
            <a:endParaRPr lang="ar-IQ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l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IQ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ar-IQ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,…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 smtClean="0"/>
              </a:p>
              <a:p>
                <a:pPr marL="0" indent="0" algn="l">
                  <a:buNone/>
                </a:pPr>
                <a:r>
                  <a:rPr lang="en-US" dirty="0" smtClean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ar-IQ" b="0" dirty="0" smtClean="0"/>
              </a:p>
              <a:p>
                <a:pPr marL="0" indent="0" algn="l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ar-IQ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b="0" dirty="0" smtClean="0">
                  <a:ea typeface="Cambria Math" panose="02040503050406030204" pitchFamily="18" charset="0"/>
                </a:endParaRPr>
              </a:p>
              <a:p>
                <a:pPr marL="0" indent="0" algn="l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ar-IQ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=(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,…,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ar-IQ" dirty="0" smtClean="0"/>
              </a:p>
              <a:p>
                <a:pPr marL="0" indent="0" algn="l">
                  <a:buNone/>
                </a:pPr>
                <a:endParaRPr lang="ar-IQ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159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7116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Exercises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z=(-2,0,5),w=(-1,4,-4),y=(3,-6,2)</a:t>
            </a:r>
          </a:p>
          <a:p>
            <a:pPr marL="0" indent="0">
              <a:buNone/>
            </a:pPr>
            <a:r>
              <a:rPr lang="en-US" dirty="0" smtClean="0"/>
              <a:t>Find 5y+7z-2w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753668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Geometric representation of vectors</a:t>
            </a:r>
            <a:br>
              <a:rPr lang="en-US" dirty="0" smtClean="0"/>
            </a:br>
            <a:endParaRPr lang="ar-IQ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ar-IQ" dirty="0" smtClean="0"/>
                  <a:t>يعرف التمثيل الهندسي للمتجه بانه قطعة المستقيم الموجه له نقطة بداية ونقطة نهاية حيث يمثل طول القطعة بمقدار المتجه ويشير راس السهم الى اتجاه المتجه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ar-IQ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𝑂𝑃</m:t>
                        </m:r>
                      </m:e>
                    </m:acc>
                  </m:oMath>
                </a14:m>
                <a:r>
                  <a:rPr lang="ar-IQ" dirty="0" smtClean="0"/>
                  <a:t> نقطة البداية </a:t>
                </a:r>
                <a:r>
                  <a:rPr lang="en-US" dirty="0" smtClean="0"/>
                  <a:t>O=(0,0)</a:t>
                </a:r>
                <a:r>
                  <a:rPr lang="ar-IQ" dirty="0" smtClean="0"/>
                  <a:t> وراس المتجه هو </a:t>
                </a:r>
                <a:r>
                  <a:rPr lang="en-US" dirty="0" smtClean="0"/>
                  <a:t>P</a:t>
                </a:r>
                <a:r>
                  <a:rPr lang="ar-IQ" dirty="0" smtClean="0"/>
                  <a:t> </a:t>
                </a:r>
                <a:endParaRPr lang="ar-IQ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2381" r="-1217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6415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157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Office Theme</vt:lpstr>
      <vt:lpstr>مقدمة عن المتجهات</vt:lpstr>
      <vt:lpstr>امثلة</vt:lpstr>
      <vt:lpstr>Definition</vt:lpstr>
      <vt:lpstr>Definition of addition on the vectors </vt:lpstr>
      <vt:lpstr>Defination equal vectors</vt:lpstr>
      <vt:lpstr>Length of vectors      </vt:lpstr>
      <vt:lpstr>Addition and multiplication of vectors</vt:lpstr>
      <vt:lpstr>Exercises</vt:lpstr>
      <vt:lpstr>Geometric representation of vectors </vt:lpstr>
      <vt:lpstr>examples</vt:lpstr>
    </vt:vector>
  </TitlesOfParts>
  <Company>Organization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مقدمة عن المتجهات</dc:title>
  <dc:creator>Owner</dc:creator>
  <cp:lastModifiedBy>Owner</cp:lastModifiedBy>
  <cp:revision>15</cp:revision>
  <dcterms:created xsi:type="dcterms:W3CDTF">2025-08-26T13:24:28Z</dcterms:created>
  <dcterms:modified xsi:type="dcterms:W3CDTF">2025-08-27T12:51:18Z</dcterms:modified>
</cp:coreProperties>
</file>