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8"/>
  </p:notesMasterIdLst>
  <p:sldIdLst>
    <p:sldId id="336" r:id="rId2"/>
    <p:sldId id="261" r:id="rId3"/>
    <p:sldId id="262" r:id="rId4"/>
    <p:sldId id="337" r:id="rId5"/>
    <p:sldId id="263" r:id="rId6"/>
    <p:sldId id="338" r:id="rId7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88" autoAdjust="0"/>
    <p:restoredTop sz="89427" autoAdjust="0"/>
  </p:normalViewPr>
  <p:slideViewPr>
    <p:cSldViewPr snapToGrid="0">
      <p:cViewPr>
        <p:scale>
          <a:sx n="70" d="100"/>
          <a:sy n="70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8" d="100"/>
        <a:sy n="68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C208CD9-667C-4650-A385-BE241E6254CF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9EFC014-4A38-4605-BD37-231A372C6D0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70812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3E0EF9-4901-4DB5-837C-4005D94679DD}" type="datetimeFigureOut">
              <a:rPr lang="ar-IQ" smtClean="0"/>
              <a:pPr/>
              <a:t>09/09/1442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5737123" y="486695"/>
            <a:ext cx="3156153" cy="53164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  <a:latin typeface="Arial" pitchFamily="34" charset="0"/>
              </a:rPr>
              <a:t>ملاحظات</a:t>
            </a:r>
            <a:r>
              <a:rPr lang="ar-IQ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ar-IQ" dirty="0"/>
          </a:p>
        </p:txBody>
      </p:sp>
      <p:sp>
        <p:nvSpPr>
          <p:cNvPr id="29" name="عنوان 1"/>
          <p:cNvSpPr txBox="1">
            <a:spLocks/>
          </p:cNvSpPr>
          <p:nvPr/>
        </p:nvSpPr>
        <p:spPr>
          <a:xfrm>
            <a:off x="0" y="1549498"/>
            <a:ext cx="8572560" cy="35719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IQ" sz="1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مستطيل 29"/>
          <p:cNvSpPr/>
          <p:nvPr/>
        </p:nvSpPr>
        <p:spPr>
          <a:xfrm>
            <a:off x="0" y="1302073"/>
            <a:ext cx="8908026" cy="78377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1-ليس من الضروري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تكون الحافة على خط مستقيم فقد تكون على شكل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اقواس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لكي تقلل   من عدد النقاط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اقل حد ممكن </a:t>
            </a:r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ar-IQ" dirty="0"/>
          </a:p>
        </p:txBody>
      </p:sp>
      <p:sp>
        <p:nvSpPr>
          <p:cNvPr id="31" name="مستطيل 30"/>
          <p:cNvSpPr/>
          <p:nvPr/>
        </p:nvSpPr>
        <p:spPr>
          <a:xfrm>
            <a:off x="527746" y="2265164"/>
            <a:ext cx="8391832" cy="75474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2-سوف نرمز لكل حافة بالرمز(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 مع وضع دليل أسفل </a:t>
            </a:r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مستطيل 31"/>
          <p:cNvSpPr/>
          <p:nvPr/>
        </p:nvSpPr>
        <p:spPr>
          <a:xfrm>
            <a:off x="206477" y="3333136"/>
            <a:ext cx="8937523" cy="188779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3. اذا كانت الحافة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هي الزوج الغير مرتب للرأسين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 ,v1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فأنه يمكن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نكتب الزوج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u,v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]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او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v,u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] 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لان الحافة غير متجهه ونقول لهذه الحالة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الحافة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تمر بالرأسين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v,u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او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الحافة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تقع على الرأسين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u,v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يوجد نوعان من المنحنيات وعلى هذا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الاساس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يوجد نوعان من البيانات موجهه وبيانات غير موجهه </a:t>
            </a:r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1. Direct graph       2.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undirect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graph </a:t>
            </a:r>
          </a:p>
          <a:p>
            <a:pPr algn="ctr"/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مين 7">
            <a:hlinkClick r:id="" action="ppaction://noaction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سهم لأعلى 8">
            <a:hlinkClick r:id="rId2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1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214282" y="1500174"/>
            <a:ext cx="8686800" cy="1714512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IQ" sz="1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02340" y="435332"/>
            <a:ext cx="8501122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IQ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</a:rPr>
              <a:t>الرأسان المتجاوران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</a:rPr>
              <a:t>Adjacent vertex </a:t>
            </a:r>
            <a:endParaRPr kumimoji="0" lang="ar-IQ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Calibri" pitchFamily="34" charset="0"/>
            </a:endParaRPr>
          </a:p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Q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IQ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هما </a:t>
            </a:r>
            <a:r>
              <a:rPr kumimoji="0" lang="ar-IQ" sz="2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اي</a:t>
            </a:r>
            <a:r>
              <a:rPr kumimoji="0" lang="ar-IQ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راسين من الرؤوس تصل بينهما حافة واحدة </a:t>
            </a:r>
            <a:endParaRPr kumimoji="0" lang="ar-IQ" sz="2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366682" y="1857364"/>
            <a:ext cx="8686800" cy="1509722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IQ" sz="1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366682" y="1652574"/>
            <a:ext cx="8686800" cy="1714512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IQ" sz="18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2071670" y="2357430"/>
            <a:ext cx="1038225" cy="2095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IQ"/>
          </a:p>
        </p:txBody>
      </p:sp>
      <p:sp>
        <p:nvSpPr>
          <p:cNvPr id="21508" name="AutoShape 4"/>
          <p:cNvSpPr>
            <a:spLocks noChangeShapeType="1"/>
          </p:cNvSpPr>
          <p:nvPr/>
        </p:nvSpPr>
        <p:spPr bwMode="auto">
          <a:xfrm flipH="1">
            <a:off x="2571736" y="2500306"/>
            <a:ext cx="523875" cy="647700"/>
          </a:xfrm>
          <a:prstGeom prst="straightConnector1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IQ"/>
          </a:p>
        </p:txBody>
      </p:sp>
      <p:sp>
        <p:nvSpPr>
          <p:cNvPr id="21509" name="AutoShape 5"/>
          <p:cNvSpPr>
            <a:spLocks noChangeShapeType="1"/>
          </p:cNvSpPr>
          <p:nvPr/>
        </p:nvSpPr>
        <p:spPr bwMode="auto">
          <a:xfrm>
            <a:off x="2071670" y="2500306"/>
            <a:ext cx="514350" cy="647700"/>
          </a:xfrm>
          <a:prstGeom prst="straightConnector1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IQ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6654" y="4035988"/>
            <a:ext cx="842968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IQ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</a:rPr>
              <a:t>اللفة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</a:rPr>
              <a:t>loop</a:t>
            </a:r>
            <a:endParaRPr kumimoji="0" lang="ar-IQ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Calibri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IQ" sz="24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اذا</a:t>
            </a:r>
            <a:r>
              <a:rPr kumimoji="0" lang="ar-IQ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كان للبيان حافة تصل رأسا بنفسه يطلق على هذه الحافة </a:t>
            </a:r>
            <a:r>
              <a:rPr kumimoji="0" lang="ar-IQ" sz="24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باللفه</a:t>
            </a:r>
            <a:r>
              <a:rPr kumimoji="0" lang="ar-IQ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2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1515104" y="2205469"/>
            <a:ext cx="520173" cy="43542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2090057" y="3207657"/>
            <a:ext cx="841828" cy="3193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3077029" y="2293256"/>
            <a:ext cx="653143" cy="31931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261257" y="1814285"/>
            <a:ext cx="8534400" cy="46445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 the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twe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vertex and exist one edge . between them </a:t>
            </a:r>
          </a:p>
          <a:p>
            <a:pPr algn="l"/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2844800" y="2641601"/>
            <a:ext cx="2046514" cy="52251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رأسين متجاورين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سهم لأعلى 14">
            <a:hlinkClick r:id="rId2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nimBg="1"/>
      <p:bldP spid="21508" grpId="0" animBg="1"/>
      <p:bldP spid="21509" grpId="0" animBg="1"/>
      <p:bldP spid="16" grpId="0"/>
      <p:bldP spid="17" grpId="0"/>
      <p:bldP spid="18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بيضاوي 4"/>
          <p:cNvSpPr/>
          <p:nvPr/>
        </p:nvSpPr>
        <p:spPr>
          <a:xfrm>
            <a:off x="2394279" y="4586384"/>
            <a:ext cx="428628" cy="428628"/>
          </a:xfrm>
          <a:prstGeom prst="ellipse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3445194" y="4828593"/>
            <a:ext cx="1428760" cy="428628"/>
          </a:xfrm>
          <a:prstGeom prst="ellipse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" name="شكل بيضاوي 2"/>
          <p:cNvSpPr/>
          <p:nvPr/>
        </p:nvSpPr>
        <p:spPr>
          <a:xfrm rot="20460069">
            <a:off x="4849896" y="4649418"/>
            <a:ext cx="1666883" cy="220029"/>
          </a:xfrm>
          <a:prstGeom prst="ellipse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7" name="رابط مستقيم 6"/>
          <p:cNvCxnSpPr/>
          <p:nvPr/>
        </p:nvCxnSpPr>
        <p:spPr>
          <a:xfrm>
            <a:off x="2831281" y="4828593"/>
            <a:ext cx="642942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H="1">
            <a:off x="3474222" y="5028394"/>
            <a:ext cx="142876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مستطيل 7"/>
          <p:cNvSpPr/>
          <p:nvPr/>
        </p:nvSpPr>
        <p:spPr>
          <a:xfrm>
            <a:off x="0" y="0"/>
            <a:ext cx="9144000" cy="65314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  <a:latin typeface="Arial" pitchFamily="34" charset="0"/>
              </a:rPr>
              <a:t>الحافة المضاعفة 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</a:rPr>
              <a:t>multiple edge </a:t>
            </a:r>
            <a:endParaRPr lang="ar-IQ" sz="2400" b="1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0" y="1258062"/>
            <a:ext cx="9144000" cy="11901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يقال هناك حافة مضاعفة بين الرأسين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ar-IQ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ar-IQ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للبيان </a:t>
            </a:r>
            <a:r>
              <a:rPr lang="ar-IQ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اذا</a:t>
            </a:r>
            <a:r>
              <a:rPr lang="ar-IQ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كانت هناك أكثر من </a:t>
            </a:r>
            <a:r>
              <a:rPr lang="ar-IQ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حافه</a:t>
            </a:r>
            <a:r>
              <a:rPr lang="ar-IQ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بين الرأسين,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u,v</a:t>
            </a:r>
            <a:r>
              <a:rPr lang="ar-IQ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أي الحافة </a:t>
            </a:r>
            <a:r>
              <a:rPr lang="ar-IQ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[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u,v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ar-IQ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مكررة </a:t>
            </a:r>
            <a:r>
              <a:rPr lang="ar-IQ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اكثر من مرة من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 </a:t>
            </a:r>
            <a:r>
              <a:rPr lang="ar-IQ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IQ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ar-IQ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176981" y="2154669"/>
            <a:ext cx="9144000" cy="42091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ex: draw .the graph 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0" y="2651197"/>
            <a:ext cx="9144000" cy="165533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v=[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a,b,c,d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                                                                                                                                        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e= [ [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a,b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, [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a,a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,[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b,c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, [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c,b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,[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c,d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,[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b,c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[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d,c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, [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d,c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                                                                     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6309736" y="4190649"/>
            <a:ext cx="537028" cy="2902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D</a:t>
            </a:r>
            <a:endParaRPr lang="ar-IQ" b="1" dirty="0">
              <a:solidFill>
                <a:srgbClr val="002060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2811792" y="4538993"/>
            <a:ext cx="391886" cy="3193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A</a:t>
            </a:r>
            <a:endParaRPr lang="ar-IQ" b="1" dirty="0">
              <a:solidFill>
                <a:srgbClr val="002060"/>
              </a:solidFill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4901850" y="5090535"/>
            <a:ext cx="406400" cy="3193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C</a:t>
            </a:r>
            <a:endParaRPr lang="ar-IQ" b="1" dirty="0">
              <a:solidFill>
                <a:srgbClr val="002060"/>
              </a:solidFill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3160135" y="5163106"/>
            <a:ext cx="493485" cy="42091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B</a:t>
            </a:r>
            <a:endParaRPr lang="ar-IQ" b="1" dirty="0">
              <a:solidFill>
                <a:srgbClr val="002060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2694742" y="5005087"/>
            <a:ext cx="624114" cy="37737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e1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1752249" y="4640593"/>
            <a:ext cx="798285" cy="2322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e2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3813278" y="4843792"/>
            <a:ext cx="638629" cy="24674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e3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3769735" y="4524478"/>
            <a:ext cx="740229" cy="24674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e4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3769736" y="5293734"/>
            <a:ext cx="740228" cy="26125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e5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4814765" y="4509963"/>
            <a:ext cx="682171" cy="2612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e6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5642079" y="4829279"/>
            <a:ext cx="522514" cy="2177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e7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24" name="سهم إلى اليسار 23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3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مستطيل 23"/>
          <p:cNvSpPr/>
          <p:nvPr/>
        </p:nvSpPr>
        <p:spPr>
          <a:xfrm>
            <a:off x="398206" y="391185"/>
            <a:ext cx="8539317" cy="126063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ملاحظة :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يجب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تكون الحافة المضاعفة بين رأسين مختلفين 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multiple edge between two different vertex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ar-IQ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IQ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ar-IQ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0" y="1383538"/>
            <a:ext cx="8849032" cy="189060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البيان المضاعف </a:t>
            </a:r>
            <a:r>
              <a:rPr lang="en-US" sz="2400" b="1" dirty="0" smtClean="0">
                <a:solidFill>
                  <a:srgbClr val="002060"/>
                </a:solidFill>
              </a:rPr>
              <a:t> multiple graph</a:t>
            </a:r>
            <a:endParaRPr lang="ar-IQ" sz="2400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هو البيان الذي يحتوي على حافة مضاعفة كما في المثال السابق 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the graph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wich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contain multiple edges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ar-IQ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مستطيل 25"/>
          <p:cNvSpPr/>
          <p:nvPr/>
        </p:nvSpPr>
        <p:spPr>
          <a:xfrm>
            <a:off x="0" y="3312769"/>
            <a:ext cx="8893277" cy="215888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البيان البسيط </a:t>
            </a:r>
          </a:p>
          <a:p>
            <a:r>
              <a:rPr lang="en-US" sz="2400" b="1" dirty="0" smtClean="0">
                <a:solidFill>
                  <a:srgbClr val="002060"/>
                </a:solidFill>
              </a:rPr>
              <a:t/>
            </a:r>
            <a:br>
              <a:rPr lang="en-US" sz="2400" b="1" dirty="0" smtClean="0">
                <a:solidFill>
                  <a:srgbClr val="002060"/>
                </a:solidFill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هو بيان بسيط لا يحتوي على حافات مضاعفة أو لفات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the graph which is not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contion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multiple edge or loop                                                     </a:t>
            </a:r>
          </a:p>
          <a:p>
            <a:endParaRPr lang="ar-IQ" dirty="0"/>
          </a:p>
        </p:txBody>
      </p:sp>
      <p:sp>
        <p:nvSpPr>
          <p:cNvPr id="5" name="سهم إلى اليسار 4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سهم إلى اليمين 5">
            <a:hlinkClick r:id="rId3" action="ppaction://hlinksldjump"/>
          </p:cNvPr>
          <p:cNvSpPr/>
          <p:nvPr/>
        </p:nvSpPr>
        <p:spPr>
          <a:xfrm>
            <a:off x="7347941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سهم لأعلى 6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4294967295"/>
          </p:nvPr>
        </p:nvSpPr>
        <p:spPr>
          <a:xfrm>
            <a:off x="0" y="309716"/>
            <a:ext cx="8900160" cy="5796116"/>
          </a:xfr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/>
          </a:bodyPr>
          <a:lstStyle/>
          <a:p>
            <a:pPr algn="r">
              <a:buNone/>
            </a:pPr>
            <a:r>
              <a:rPr lang="ar-IQ" sz="2400" b="1" dirty="0" smtClean="0">
                <a:solidFill>
                  <a:srgbClr val="002060"/>
                </a:solidFill>
              </a:rPr>
              <a:t>بيان – 1 :</a:t>
            </a:r>
            <a:r>
              <a:rPr lang="en-US" sz="2400" b="1" dirty="0" smtClean="0">
                <a:solidFill>
                  <a:srgbClr val="002060"/>
                </a:solidFill>
              </a:rPr>
              <a:t>1-Graph </a:t>
            </a:r>
            <a:endParaRPr lang="ar-IQ" sz="2400" b="1" dirty="0" smtClean="0">
              <a:solidFill>
                <a:srgbClr val="002060"/>
              </a:solidFill>
            </a:endParaRPr>
          </a:p>
          <a:p>
            <a:pPr algn="r">
              <a:buNone/>
            </a:pPr>
            <a:endParaRPr lang="ar-IQ" sz="2000" b="1" dirty="0" smtClean="0">
              <a:solidFill>
                <a:srgbClr val="002060"/>
              </a:solidFill>
            </a:endParaRPr>
          </a:p>
          <a:p>
            <a:pPr algn="r">
              <a:buNone/>
            </a:pPr>
            <a:r>
              <a:rPr lang="ar-IQ" sz="1600" b="1" dirty="0" smtClean="0"/>
              <a:t> 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هو بيان بسيط لا يحتوي على حافات مضاعفة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the simple graph which is </a:t>
            </a:r>
          </a:p>
          <a:p>
            <a:pPr algn="r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 contain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multple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edge</a:t>
            </a:r>
            <a:r>
              <a:rPr lang="en-US" sz="1600" b="1" dirty="0" smtClean="0"/>
              <a:t> </a:t>
            </a:r>
          </a:p>
          <a:p>
            <a:pPr algn="r">
              <a:buNone/>
            </a:pPr>
            <a:endParaRPr lang="ar-IQ" sz="2000" b="1" dirty="0" smtClean="0"/>
          </a:p>
          <a:p>
            <a:pPr algn="r">
              <a:buNone/>
            </a:pPr>
            <a:r>
              <a:rPr lang="ar-IQ" sz="2400" b="1" dirty="0" smtClean="0">
                <a:solidFill>
                  <a:srgbClr val="002060"/>
                </a:solidFill>
              </a:rPr>
              <a:t>بيان – </a:t>
            </a:r>
            <a:r>
              <a:rPr lang="en-US" sz="2400" b="1" dirty="0" smtClean="0">
                <a:solidFill>
                  <a:srgbClr val="002060"/>
                </a:solidFill>
              </a:rPr>
              <a:t>n </a:t>
            </a:r>
            <a:r>
              <a:rPr lang="ar-IQ" sz="2400" b="1" dirty="0" smtClean="0">
                <a:solidFill>
                  <a:srgbClr val="002060"/>
                </a:solidFill>
              </a:rPr>
              <a:t>   </a:t>
            </a:r>
            <a:r>
              <a:rPr lang="en-US" sz="2400" b="1" dirty="0" smtClean="0">
                <a:solidFill>
                  <a:srgbClr val="002060"/>
                </a:solidFill>
              </a:rPr>
              <a:t>n- Graph</a:t>
            </a:r>
            <a:r>
              <a:rPr lang="en-US" sz="2000" b="1" dirty="0" smtClean="0"/>
              <a:t> </a:t>
            </a:r>
            <a:endParaRPr lang="ar-IQ" sz="2000" b="1" dirty="0" smtClean="0"/>
          </a:p>
          <a:p>
            <a:pPr algn="r">
              <a:buNone/>
            </a:pPr>
            <a:endParaRPr lang="ar-IQ" sz="2000" b="1" dirty="0" smtClean="0"/>
          </a:p>
          <a:p>
            <a:pPr algn="r">
              <a:buNone/>
            </a:pP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هو تكرار كل زوج مرتب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او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غير مرتب من الرأسين في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لا يزيد على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عدد الحافات المضاعفة في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لايزيد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على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</a:t>
            </a:r>
            <a:endParaRPr lang="ar-IQ" sz="2400" b="1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l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 the repeat every pair (order or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unorder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) between two vertexes in E(G) at most n 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-e the number of multiple at most n                                                                                                                    </a:t>
            </a:r>
          </a:p>
          <a:p>
            <a:pPr algn="r">
              <a:buNone/>
            </a:pPr>
            <a:endParaRPr lang="ar-IQ" sz="1600" dirty="0"/>
          </a:p>
        </p:txBody>
      </p:sp>
      <p:sp>
        <p:nvSpPr>
          <p:cNvPr id="4" name="سهم إلى اليسار 3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سهم إلى اليمين 4">
            <a:hlinkClick r:id="rId3" action="ppaction://hlinksldjump"/>
          </p:cNvPr>
          <p:cNvSpPr/>
          <p:nvPr/>
        </p:nvSpPr>
        <p:spPr>
          <a:xfrm>
            <a:off x="7347941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سهم لأعلى 5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بيضاوي 3"/>
          <p:cNvSpPr/>
          <p:nvPr/>
        </p:nvSpPr>
        <p:spPr>
          <a:xfrm>
            <a:off x="2562975" y="4506103"/>
            <a:ext cx="571504" cy="928694"/>
          </a:xfrm>
          <a:prstGeom prst="ellipse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" name="شكل بيضاوي 6"/>
          <p:cNvSpPr/>
          <p:nvPr/>
        </p:nvSpPr>
        <p:spPr>
          <a:xfrm>
            <a:off x="2777289" y="5363359"/>
            <a:ext cx="2143140" cy="142876"/>
          </a:xfrm>
          <a:prstGeom prst="ellipse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4294967295"/>
          </p:nvPr>
        </p:nvSpPr>
        <p:spPr>
          <a:xfrm>
            <a:off x="0" y="214313"/>
            <a:ext cx="8672513" cy="3929984"/>
          </a:xfr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Autofit/>
          </a:bodyPr>
          <a:lstStyle/>
          <a:p>
            <a:pPr algn="l">
              <a:buNone/>
            </a:pPr>
            <a:endParaRPr lang="ar-IQ" sz="2400" b="1" dirty="0" smtClean="0">
              <a:latin typeface="Arial" pitchFamily="34" charset="0"/>
              <a:cs typeface="Arial" pitchFamily="34" charset="0"/>
            </a:endParaRPr>
          </a:p>
          <a:p>
            <a:pPr algn="l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Ex: Drawing the graph </a:t>
            </a:r>
          </a:p>
          <a:p>
            <a:pPr algn="l" rtl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v = [ v1, V2,V3,V4 ,v5]</a:t>
            </a:r>
          </a:p>
          <a:p>
            <a:pPr algn="l" rtl="0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E = { [ v1,v2,],[ v1,v3] ,[ v1,v2] ,[ v1,v4],[ v2 ,v3] ,[ v2,v1] , [v2,v3],[ 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4,v4]</a:t>
            </a:r>
          </a:p>
          <a:p>
            <a:pPr algn="l" rtl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endParaRPr lang="ar-IQ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رابط مستقيم 5"/>
          <p:cNvCxnSpPr>
            <a:stCxn id="4" idx="0"/>
          </p:cNvCxnSpPr>
          <p:nvPr/>
        </p:nvCxnSpPr>
        <p:spPr>
          <a:xfrm rot="5400000" flipH="1" flipV="1">
            <a:off x="4241768" y="3113062"/>
            <a:ext cx="1588" cy="27860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>
            <a:stCxn id="4" idx="0"/>
            <a:endCxn id="7" idx="6"/>
          </p:cNvCxnSpPr>
          <p:nvPr/>
        </p:nvCxnSpPr>
        <p:spPr>
          <a:xfrm rot="16200000" flipH="1">
            <a:off x="3420231" y="3934599"/>
            <a:ext cx="928694" cy="20717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شكل بيضاوي 10"/>
          <p:cNvSpPr/>
          <p:nvPr/>
        </p:nvSpPr>
        <p:spPr>
          <a:xfrm>
            <a:off x="5563371" y="4220351"/>
            <a:ext cx="571504" cy="500066"/>
          </a:xfrm>
          <a:prstGeom prst="ellipse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3" name="رابط مستقيم 12"/>
          <p:cNvCxnSpPr>
            <a:stCxn id="4" idx="0"/>
            <a:endCxn id="4" idx="4"/>
          </p:cNvCxnSpPr>
          <p:nvPr/>
        </p:nvCxnSpPr>
        <p:spPr>
          <a:xfrm rot="16200000" flipH="1">
            <a:off x="2384380" y="4970450"/>
            <a:ext cx="92869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مستطيل 9"/>
          <p:cNvSpPr/>
          <p:nvPr/>
        </p:nvSpPr>
        <p:spPr>
          <a:xfrm>
            <a:off x="2462981" y="4146638"/>
            <a:ext cx="783771" cy="24674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2564581" y="5481952"/>
            <a:ext cx="725715" cy="2322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4727210" y="5336809"/>
            <a:ext cx="711200" cy="24674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5075552" y="4175666"/>
            <a:ext cx="551543" cy="3628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390409" y="4712697"/>
            <a:ext cx="595086" cy="34834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3522525" y="4611094"/>
            <a:ext cx="595085" cy="3773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3551551" y="5569038"/>
            <a:ext cx="566057" cy="23222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3551552" y="5090067"/>
            <a:ext cx="522514" cy="2902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1940467" y="4915895"/>
            <a:ext cx="798286" cy="3193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e5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2869380" y="4814296"/>
            <a:ext cx="812800" cy="3193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e6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4132124" y="4204695"/>
            <a:ext cx="522514" cy="24674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e7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5946409" y="4262753"/>
            <a:ext cx="725714" cy="3193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e8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سهم لأعلى 24">
            <a:hlinkClick r:id="rId2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6" name="سهم إلى اليمين 25">
            <a:hlinkClick r:id="rId3" action="ppaction://hlinksldjump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77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770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6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8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10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1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5745</TotalTime>
  <Words>405</Words>
  <Application>Microsoft Office PowerPoint</Application>
  <PresentationFormat>On-screen Show (4:3)</PresentationFormat>
  <Paragraphs>78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رحلة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اعداد  الطالب سرمد عبد الواحد الطالبة حوراء محمد صنكور اشراف د.ابراهيم نضير ابراهيم</dc:title>
  <dc:creator>Name</dc:creator>
  <cp:lastModifiedBy>LAITH</cp:lastModifiedBy>
  <cp:revision>601</cp:revision>
  <dcterms:created xsi:type="dcterms:W3CDTF">2012-01-29T14:59:58Z</dcterms:created>
  <dcterms:modified xsi:type="dcterms:W3CDTF">2021-04-20T20:28:27Z</dcterms:modified>
</cp:coreProperties>
</file>