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45D0DD-C4CE-4230-A881-5E6ED331C50A}"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100297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45D0DD-C4CE-4230-A881-5E6ED331C50A}"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2662759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45D0DD-C4CE-4230-A881-5E6ED331C50A}"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C6C1468-753F-4943-A2A6-6593A0FB8CF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2602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45D0DD-C4CE-4230-A881-5E6ED331C50A}"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577184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45D0DD-C4CE-4230-A881-5E6ED331C50A}"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C6C1468-753F-4943-A2A6-6593A0FB8CF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03526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45D0DD-C4CE-4230-A881-5E6ED331C50A}"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18530573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45D0DD-C4CE-4230-A881-5E6ED331C50A}"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3220881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45D0DD-C4CE-4230-A881-5E6ED331C50A}"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2494306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45D0DD-C4CE-4230-A881-5E6ED331C50A}"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216838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45D0DD-C4CE-4230-A881-5E6ED331C50A}"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219719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45D0DD-C4CE-4230-A881-5E6ED331C50A}"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2089852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45D0DD-C4CE-4230-A881-5E6ED331C50A}" type="datetimeFigureOut">
              <a:rPr lang="en-US" smtClean="0"/>
              <a:t>2/13/2026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365789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45D0DD-C4CE-4230-A881-5E6ED331C50A}" type="datetimeFigureOut">
              <a:rPr lang="en-US" smtClean="0"/>
              <a:t>2/13/2026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968371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45D0DD-C4CE-4230-A881-5E6ED331C50A}" type="datetimeFigureOut">
              <a:rPr lang="en-US" smtClean="0"/>
              <a:t>2/13/2026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3590089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645D0DD-C4CE-4230-A881-5E6ED331C50A}"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910238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645D0DD-C4CE-4230-A881-5E6ED331C50A}"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C6C1468-753F-4943-A2A6-6593A0FB8CF3}" type="slidenum">
              <a:rPr lang="en-US" smtClean="0"/>
              <a:t>‹#›</a:t>
            </a:fld>
            <a:endParaRPr lang="en-US"/>
          </a:p>
        </p:txBody>
      </p:sp>
    </p:spTree>
    <p:extLst>
      <p:ext uri="{BB962C8B-B14F-4D97-AF65-F5344CB8AC3E}">
        <p14:creationId xmlns:p14="http://schemas.microsoft.com/office/powerpoint/2010/main" val="1898318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645D0DD-C4CE-4230-A881-5E6ED331C50A}" type="datetimeFigureOut">
              <a:rPr lang="en-US" smtClean="0"/>
              <a:t>2/13/2026</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C6C1468-753F-4943-A2A6-6593A0FB8CF3}" type="slidenum">
              <a:rPr lang="en-US" smtClean="0"/>
              <a:t>‹#›</a:t>
            </a:fld>
            <a:endParaRPr lang="en-US"/>
          </a:p>
        </p:txBody>
      </p:sp>
    </p:spTree>
    <p:extLst>
      <p:ext uri="{BB962C8B-B14F-4D97-AF65-F5344CB8AC3E}">
        <p14:creationId xmlns:p14="http://schemas.microsoft.com/office/powerpoint/2010/main" val="1402663147"/>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 id="2147483767" r:id="rId13"/>
    <p:sldLayoutId id="2147483768" r:id="rId14"/>
    <p:sldLayoutId id="2147483769" r:id="rId15"/>
    <p:sldLayoutId id="214748377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6.xml" /></Relationships>
</file>

<file path=ppt/slides/_rels/slide13.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6.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6.xml" /></Relationships>
</file>

<file path=ppt/slides/_rels/slide17.xml.rels><?xml version="1.0" encoding="UTF-8" standalone="yes"?>
<Relationships xmlns="http://schemas.openxmlformats.org/package/2006/relationships"><Relationship Id="rId3" Type="http://schemas.openxmlformats.org/officeDocument/2006/relationships/image" Target="../media/image12.jpeg" /><Relationship Id="rId2" Type="http://schemas.openxmlformats.org/officeDocument/2006/relationships/image" Target="../media/image11.jpeg" /><Relationship Id="rId1" Type="http://schemas.openxmlformats.org/officeDocument/2006/relationships/slideLayout" Target="../slideLayouts/slideLayout6.xml" /></Relationships>
</file>

<file path=ppt/slides/_rels/slide2.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6.xml" /></Relationships>
</file>

<file path=ppt/slides/_rels/slide5.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48561" y="3489960"/>
            <a:ext cx="7020560" cy="2262781"/>
          </a:xfrm>
        </p:spPr>
        <p:txBody>
          <a:bodyPr>
            <a:noAutofit/>
          </a:bodyPr>
          <a:lstStyle/>
          <a:p>
            <a:pPr algn="ctr"/>
            <a:r>
              <a:rPr lang="ar-IQ" sz="4400" dirty="0">
                <a:solidFill>
                  <a:srgbClr val="FF0000"/>
                </a:solidFill>
                <a:latin typeface="Aldhabi" panose="01000000000000000000" pitchFamily="2" charset="-78"/>
                <a:cs typeface="Aldhabi" panose="01000000000000000000" pitchFamily="2" charset="-78"/>
              </a:rPr>
              <a:t>اعداد </a:t>
            </a:r>
            <a:br>
              <a:rPr lang="ar-IQ" sz="4400" dirty="0">
                <a:solidFill>
                  <a:srgbClr val="FF0000"/>
                </a:solidFill>
                <a:latin typeface="Aldhabi" panose="01000000000000000000" pitchFamily="2" charset="-78"/>
                <a:cs typeface="Aldhabi" panose="01000000000000000000" pitchFamily="2" charset="-78"/>
              </a:rPr>
            </a:br>
            <a:r>
              <a:rPr lang="ar-IQ" sz="4400" dirty="0">
                <a:solidFill>
                  <a:srgbClr val="FF0000"/>
                </a:solidFill>
                <a:latin typeface="Aldhabi" panose="01000000000000000000" pitchFamily="2" charset="-78"/>
                <a:cs typeface="Aldhabi" panose="01000000000000000000" pitchFamily="2" charset="-78"/>
              </a:rPr>
              <a:t>م م عباس حامد حسين </a:t>
            </a:r>
            <a:br>
              <a:rPr lang="ar-IQ" sz="4400" dirty="0">
                <a:solidFill>
                  <a:srgbClr val="FF0000"/>
                </a:solidFill>
                <a:latin typeface="Aldhabi" panose="01000000000000000000" pitchFamily="2" charset="-78"/>
                <a:cs typeface="Aldhabi" panose="01000000000000000000" pitchFamily="2" charset="-78"/>
              </a:rPr>
            </a:br>
            <a:r>
              <a:rPr lang="ar-IQ" sz="4400" dirty="0">
                <a:solidFill>
                  <a:srgbClr val="FF0000"/>
                </a:solidFill>
                <a:latin typeface="Aldhabi" panose="01000000000000000000" pitchFamily="2" charset="-78"/>
                <a:cs typeface="Aldhabi" panose="01000000000000000000" pitchFamily="2" charset="-78"/>
              </a:rPr>
              <a:t>م م مصطفى سمير هاشم </a:t>
            </a:r>
            <a:endParaRPr lang="en-US" sz="4400" dirty="0">
              <a:solidFill>
                <a:srgbClr val="FF0000"/>
              </a:solidFill>
              <a:latin typeface="Aldhabi" panose="01000000000000000000" pitchFamily="2" charset="-78"/>
              <a:cs typeface="Aldhabi" panose="01000000000000000000" pitchFamily="2" charset="-78"/>
            </a:endParaRPr>
          </a:p>
        </p:txBody>
      </p:sp>
      <p:sp>
        <p:nvSpPr>
          <p:cNvPr id="3" name="Subtitle 2"/>
          <p:cNvSpPr>
            <a:spLocks noGrp="1"/>
          </p:cNvSpPr>
          <p:nvPr>
            <p:ph type="subTitle" idx="1"/>
          </p:nvPr>
        </p:nvSpPr>
        <p:spPr>
          <a:xfrm>
            <a:off x="2174240" y="1666241"/>
            <a:ext cx="8188959" cy="1402784"/>
          </a:xfrm>
        </p:spPr>
        <p:txBody>
          <a:bodyPr>
            <a:noAutofit/>
          </a:bodyPr>
          <a:lstStyle/>
          <a:p>
            <a:pPr algn="ctr"/>
            <a:r>
              <a:rPr lang="ar-IQ" sz="5400" dirty="0">
                <a:solidFill>
                  <a:srgbClr val="7030A0"/>
                </a:solidFill>
                <a:latin typeface="Aldhabi" panose="01000000000000000000" pitchFamily="2" charset="-78"/>
                <a:cs typeface="Aldhabi" panose="01000000000000000000" pitchFamily="2" charset="-78"/>
              </a:rPr>
              <a:t>ورشة الكترونية </a:t>
            </a:r>
          </a:p>
          <a:p>
            <a:pPr algn="ctr"/>
            <a:r>
              <a:rPr lang="ar-IQ" sz="5400" dirty="0">
                <a:solidFill>
                  <a:srgbClr val="7030A0"/>
                </a:solidFill>
                <a:latin typeface="Aldhabi" panose="01000000000000000000" pitchFamily="2" charset="-78"/>
                <a:cs typeface="Aldhabi" panose="01000000000000000000" pitchFamily="2" charset="-78"/>
              </a:rPr>
              <a:t>المنشطات الرياضية (بين تعزيز الاداء والمخاطر الصحية )</a:t>
            </a:r>
            <a:endParaRPr lang="en-US" sz="5400" dirty="0">
              <a:solidFill>
                <a:srgbClr val="7030A0"/>
              </a:solidFill>
              <a:latin typeface="Aldhabi" panose="01000000000000000000" pitchFamily="2" charset="-78"/>
              <a:cs typeface="Aldhabi" panose="010000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136" y="427182"/>
            <a:ext cx="1797425" cy="174879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7109" y="427182"/>
            <a:ext cx="1943100" cy="1828800"/>
          </a:xfrm>
          <a:prstGeom prst="rect">
            <a:avLst/>
          </a:prstGeom>
        </p:spPr>
      </p:pic>
    </p:spTree>
    <p:extLst>
      <p:ext uri="{BB962C8B-B14F-4D97-AF65-F5344CB8AC3E}">
        <p14:creationId xmlns:p14="http://schemas.microsoft.com/office/powerpoint/2010/main" val="3975536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14320" y="751464"/>
            <a:ext cx="8503920" cy="4791312"/>
          </a:xfrm>
          <a:prstGeom prst="rect">
            <a:avLst/>
          </a:prstGeom>
        </p:spPr>
        <p:txBody>
          <a:bodyPr wrap="square">
            <a:spAutoFit/>
          </a:bodyPr>
          <a:lstStyle/>
          <a:p>
            <a:pPr algn="r">
              <a:lnSpc>
                <a:spcPct val="107000"/>
              </a:lnSpc>
              <a:spcAft>
                <a:spcPts val="800"/>
              </a:spcAft>
            </a:pPr>
            <a:r>
              <a:rPr lang="ar-SA" sz="2400" spc="75" dirty="0">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rPr>
              <a:t>الهرمون الذكري</a:t>
            </a:r>
            <a:r>
              <a:rPr lang="en-US" sz="2400" spc="75" dirty="0">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rPr>
              <a:t>(</a:t>
            </a:r>
            <a:r>
              <a:rPr lang="ar-SA"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تستيرون)</a:t>
            </a:r>
            <a:r>
              <a:rPr lang="ar-SA" sz="2400"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الكورتزون</a:t>
            </a:r>
            <a:r>
              <a:rPr lang="ar-IQ"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يوجد بكميات محدودة في جسم الانسان</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اغراض استخدامها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تستخدم في العاب القوة (رفع الاثقال، بناء الاجسام وغيرها وفي الرياضات التي تحتاج الى قوة عضلية حيث تسبب زيادة في القوة العضلية وفي حجم الالياف العضلية الناتج جزئيا من حبس الماء والاملاح داخلها)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تساعد على الجرئة والتحدي عند الرياضي وزيادة الشعور بتنامي القوة العضلية</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زيادة القابلية البدنية بسبب زيادة البناء العضلي لأنها تدخل في بناء الالياف العضلية</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7975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801037"/>
            <a:ext cx="7965440" cy="4930773"/>
          </a:xfrm>
          <a:prstGeom prst="rect">
            <a:avLst/>
          </a:prstGeom>
        </p:spPr>
        <p:txBody>
          <a:bodyPr wrap="square">
            <a:spAutoFit/>
          </a:bodyPr>
          <a:lstStyle/>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السلبيات</a:t>
            </a: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لها تأثيرات سلبية على الكبد والجلد والقلب والدورة الدموية وجهاز الغددالصم</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تؤدي إلى ضمور الخصيتين وقلة انتاج الحيامن والعقم في بعض الحالات</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تؤثر على النمو</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تسبب تشوهات قي النسل</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قد تؤدي إلى نمو بعض الامراض السرطانية</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تسبب بعض الامراض النفسية</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marL="2571750" lvl="5" indent="-285750" algn="r">
              <a:lnSpc>
                <a:spcPct val="107000"/>
              </a:lnSpc>
              <a:spcAft>
                <a:spcPts val="800"/>
              </a:spcAft>
              <a:buFontTx/>
              <a:buChar char="-"/>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قد تؤدي إلى زيادة نسبة البروتينات الدهنية الصغيرة الحجم</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p>
          <a:p>
            <a:pPr marL="285750" indent="-285750" algn="r">
              <a:lnSpc>
                <a:spcPct val="107000"/>
              </a:lnSpc>
              <a:spcAft>
                <a:spcPts val="800"/>
              </a:spcAft>
              <a:buFontTx/>
              <a:buChar char="-"/>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يسبب احتمال الاصابة بالجلطة القلبية عند الرجل ونادراً ما يحدث عند المرأة بسب وجود هرمون البروجسترون</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en-US" sz="2000" spc="75" dirty="0" err="1">
                <a:solidFill>
                  <a:srgbClr val="5A5A5A"/>
                </a:solidFill>
                <a:latin typeface="Calibri" panose="020F0502020204030204" pitchFamily="34" charset="0"/>
                <a:ea typeface="Times New Roman" panose="02020603050405020304" pitchFamily="18" charset="0"/>
                <a:cs typeface="Arial" panose="020B0604020202020204" pitchFamily="34" charset="0"/>
              </a:rPr>
              <a:t>Progestron</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الذي يمنع وجود هذه الدهنيات البروتينية الصغيرة . وتستخدم النساء الرياضيات خلاصة الهرمون الذكري التستيرون</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en-US" sz="2000" spc="75" dirty="0" err="1">
                <a:solidFill>
                  <a:srgbClr val="5A5A5A"/>
                </a:solidFill>
                <a:latin typeface="Calibri" panose="020F0502020204030204" pitchFamily="34" charset="0"/>
                <a:ea typeface="Times New Roman" panose="02020603050405020304" pitchFamily="18" charset="0"/>
                <a:cs typeface="Arial" panose="020B0604020202020204" pitchFamily="34" charset="0"/>
              </a:rPr>
              <a:t>Testeron</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لزيادة الكتلة العضلية وبالتالي زيادة القوة العضلية</a:t>
            </a:r>
            <a:r>
              <a:rPr lang="en-US"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71514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41040" y="717262"/>
            <a:ext cx="8503920" cy="5951501"/>
          </a:xfrm>
          <a:prstGeom prst="rect">
            <a:avLst/>
          </a:prstGeom>
        </p:spPr>
        <p:txBody>
          <a:bodyPr wrap="square">
            <a:spAutoFit/>
          </a:bodyPr>
          <a:lstStyle/>
          <a:p>
            <a:pPr algn="r">
              <a:lnSpc>
                <a:spcPct val="107000"/>
              </a:lnSpc>
              <a:spcAft>
                <a:spcPts val="800"/>
              </a:spcAft>
            </a:pP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en-US" sz="2400" spc="75" dirty="0" err="1">
                <a:solidFill>
                  <a:srgbClr val="FF0000"/>
                </a:solidFill>
                <a:latin typeface="Calibri" panose="020F0502020204030204" pitchFamily="34" charset="0"/>
                <a:ea typeface="Times New Roman" panose="02020603050405020304" pitchFamily="18" charset="0"/>
                <a:cs typeface="Arial" panose="020B0604020202020204" pitchFamily="34" charset="0"/>
              </a:rPr>
              <a:t>Testeron</a:t>
            </a:r>
            <a:r>
              <a:rPr lang="ar-IQ"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r>
              <a:rPr lang="en-US"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r>
              <a:rPr lang="ar-IQ"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مضار</a:t>
            </a:r>
            <a:endParaRPr lang="en-US" sz="24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endPar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يسبب اضطرابات في الدورة الشهرية او انقطاعها في بعض الاحيان ويؤدي إلى العقم</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أختفاء المظاهر الانثوية عند المرأة (خشونة الصوت، نمو الشعر بكثافة قي الوجه واماكن أخرى في الجسم، زيادة التعضل، ضمور الثدي)</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هرمون الكورتزون</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en-US" sz="2400" spc="75" dirty="0" err="1">
                <a:solidFill>
                  <a:srgbClr val="5A5A5A"/>
                </a:solidFill>
                <a:latin typeface="Calibri" panose="020F0502020204030204" pitchFamily="34" charset="0"/>
                <a:ea typeface="Times New Roman" panose="02020603050405020304" pitchFamily="18" charset="0"/>
                <a:cs typeface="Arial" panose="020B0604020202020204" pitchFamily="34" charset="0"/>
              </a:rPr>
              <a:t>Cortezon</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يمكن تعاطيه عن طريق الحقن أو الفم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ويستخدم لزيادة الكفاءة البدنية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لانه يزيدمن التمثيل الغذائي في الجسم والدورة الدموية المحيطية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يزيد من حجم العضلة (زيادة كاذبة) بسبب حبس السوائل والاملاح في العضلة بدون زيادة القوة العضلية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just">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6827"/>
            <a:ext cx="2857500" cy="1600200"/>
          </a:xfrm>
          <a:prstGeom prst="rect">
            <a:avLst/>
          </a:prstGeom>
        </p:spPr>
      </p:pic>
    </p:spTree>
    <p:extLst>
      <p:ext uri="{BB962C8B-B14F-4D97-AF65-F5344CB8AC3E}">
        <p14:creationId xmlns:p14="http://schemas.microsoft.com/office/powerpoint/2010/main" val="2346165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62960" y="1499306"/>
            <a:ext cx="6096000" cy="3671646"/>
          </a:xfrm>
          <a:prstGeom prst="rect">
            <a:avLst/>
          </a:prstGeom>
        </p:spPr>
        <p:txBody>
          <a:bodyPr>
            <a:spAutoFit/>
          </a:bodyPr>
          <a:lstStyle/>
          <a:p>
            <a:pPr algn="just">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rPr>
              <a:t>مضار الكورتزون</a:t>
            </a:r>
            <a:endParaRPr lang="en-US" sz="1600"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زيادة نسبة السكر في الدم</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حبس السوائل والاملاح في الجسم</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استخدامه لفترة طويلة يسبب تحلل العظام</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اضطراب الدورة الشهرية عند المرأة ونمو الشعر على الوجه</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just">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00363"/>
            <a:ext cx="4805273" cy="2004292"/>
          </a:xfrm>
          <a:prstGeom prst="rect">
            <a:avLst/>
          </a:prstGeom>
        </p:spPr>
      </p:pic>
    </p:spTree>
    <p:extLst>
      <p:ext uri="{BB962C8B-B14F-4D97-AF65-F5344CB8AC3E}">
        <p14:creationId xmlns:p14="http://schemas.microsoft.com/office/powerpoint/2010/main" val="1657545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64080" y="81235"/>
            <a:ext cx="9286240" cy="6002156"/>
          </a:xfrm>
          <a:prstGeom prst="rect">
            <a:avLst/>
          </a:prstGeom>
        </p:spPr>
        <p:txBody>
          <a:bodyPr wrap="square">
            <a:spAutoFit/>
          </a:bodyPr>
          <a:lstStyle/>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800"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rPr>
              <a:t>المقصود بالتنشيط الصناعي </a:t>
            </a:r>
            <a:endParaRPr lang="en-US"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هو استخدام وسائل التنشيط الصناعية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Doping methods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ويستخدم الوسائل الصناعية الاتية لغرض رفع الكفاءة البدنية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حيث بتم سحب ما </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Blood  transfusion </a:t>
            </a:r>
            <a:r>
              <a:rPr lang="ar-IQ"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1 -</a:t>
            </a: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التنشيط بالدم:</a:t>
            </a:r>
            <a:r>
              <a:rPr lang="ar-IQ"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وتتم عن طريق نقل الدم</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يتراوح بين 500–750 س</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س</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من دم الرياضي ويحفظ في (مصرف الدم) قبل أربعة أشهر من البطولة أو المنافسة وتعد هذه المدة كافية لتعويض الجسم بالدم المفقود واسترجاع الهيموكوبين نسبته الطبيعية، وقبل بدء المبارة بأربع ساعات يعاد أعطاء الدم للرياضي عن طريق الوريد، هذا مما بؤدي إلى زيادة كبيرة في هيموكلوبين الدم وبالتالي زيادة الكفاءة الاوكسجينية قد تصل إلى 25% ويمكن استخدام المواد الداخلة في تركيب الدم بشكل مركز (تركيز الخلايا) لتلافي زيادة حجم الدم وبالتالي ارتفاع الضغط الدموي</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dirty="0">
                <a:latin typeface="Calibri" panose="020F0502020204030204" pitchFamily="34" charset="0"/>
                <a:ea typeface="Calibri" panose="020F0502020204030204" pitchFamily="34" charset="0"/>
                <a:cs typeface="Arial" panose="020B0604020202020204" pitchFamily="34" charset="0"/>
              </a:rPr>
              <a:t>استخدمت هذه الطريقة لأول مرة من قبل الفريق الامريكي للدراجات علما ان هذه الطريقة من الصعوبة أكتشافها ويتم أكتشافها من خلال اعتراف المدرب أو اللاعبين أو كشف عملية النقل</a:t>
            </a:r>
            <a:endParaRPr lang="en-US" sz="2400" dirty="0"/>
          </a:p>
        </p:txBody>
      </p:sp>
    </p:spTree>
    <p:extLst>
      <p:ext uri="{BB962C8B-B14F-4D97-AF65-F5344CB8AC3E}">
        <p14:creationId xmlns:p14="http://schemas.microsoft.com/office/powerpoint/2010/main" val="973790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33600" y="999232"/>
            <a:ext cx="9469120" cy="4661148"/>
          </a:xfrm>
          <a:prstGeom prst="rect">
            <a:avLst/>
          </a:prstGeom>
        </p:spPr>
        <p:txBody>
          <a:bodyPr wrap="square">
            <a:spAutoFit/>
          </a:bodyPr>
          <a:lstStyle/>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واهم أضرار هذه الطريقة ما يأتي</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تساهم في نقل الامراض الخطيرة مثل (التهاب الكبد الفايروسي والايدز) وذلك أذا لم يحفظ الدم المسحوب بشكل صحي لذا يمكن ان يكون وسطا ناقلا للامراض عند أعادة اعطاءه للاعب</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يؤدي إلى الاصابة بتكسر الكريات الحمراء للدم في حالة عدم تطابق </a:t>
            </a:r>
            <a:endPar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algn="r"/>
            <a:endParaRPr lang="en-US" sz="2400" dirty="0"/>
          </a:p>
          <a:p>
            <a:pPr algn="r"/>
            <a:r>
              <a:rPr lang="en-US" sz="2400" dirty="0"/>
              <a:t>Electro </a:t>
            </a:r>
            <a:r>
              <a:rPr lang="en-US" sz="2400" dirty="0" err="1"/>
              <a:t>muscoular</a:t>
            </a:r>
            <a:r>
              <a:rPr lang="en-US" sz="2400" dirty="0"/>
              <a:t> stimulation</a:t>
            </a:r>
            <a:r>
              <a:rPr lang="ar-IQ" sz="2400" dirty="0"/>
              <a:t>2- </a:t>
            </a:r>
            <a:r>
              <a:rPr lang="ar-SA" sz="2400" dirty="0">
                <a:solidFill>
                  <a:srgbClr val="FF0000"/>
                </a:solidFill>
              </a:rPr>
              <a:t>التنبيه الكهربائي للعضلة</a:t>
            </a:r>
            <a:r>
              <a:rPr lang="ar-IQ" sz="2400" dirty="0">
                <a:solidFill>
                  <a:srgbClr val="FF0000"/>
                </a:solidFill>
              </a:rPr>
              <a:t> </a:t>
            </a:r>
            <a:r>
              <a:rPr lang="en-US" sz="2400" dirty="0">
                <a:solidFill>
                  <a:srgbClr val="FF0000"/>
                </a:solidFill>
              </a:rPr>
              <a:t> </a:t>
            </a:r>
          </a:p>
          <a:p>
            <a:pPr algn="r"/>
            <a:r>
              <a:rPr lang="en-US" sz="2400" dirty="0"/>
              <a:t>    </a:t>
            </a:r>
            <a:r>
              <a:rPr lang="ar-SA" sz="2400" dirty="0"/>
              <a:t>وهي أجراء تحضير كهربائي للعضلات عن طريق تيار كهربائي</a:t>
            </a:r>
            <a:r>
              <a:rPr lang="en-US" sz="2400" dirty="0"/>
              <a:t>. </a:t>
            </a:r>
          </a:p>
          <a:p>
            <a:pPr algn="r"/>
            <a:r>
              <a:rPr lang="ar-SA" sz="2400" dirty="0"/>
              <a:t> </a:t>
            </a:r>
            <a:endParaRPr lang="en-US" sz="2400" dirty="0"/>
          </a:p>
          <a:p>
            <a:pPr algn="r"/>
            <a:r>
              <a:rPr lang="ar-SA" sz="2400" dirty="0"/>
              <a:t>أهم مضارها: زيادة أحتمال التمزق العضلي</a:t>
            </a:r>
            <a:r>
              <a:rPr lang="en-US" sz="2400" dirty="0"/>
              <a:t>.</a:t>
            </a:r>
          </a:p>
          <a:p>
            <a:pPr algn="r"/>
            <a:r>
              <a:rPr lang="ar-SA" sz="2400" dirty="0"/>
              <a:t> </a:t>
            </a:r>
            <a:r>
              <a:rPr lang="ar-SA" sz="2400" spc="75" dirty="0">
                <a:solidFill>
                  <a:srgbClr val="5A5A5A"/>
                </a:solidFill>
                <a:ea typeface="Times New Roman" panose="02020603050405020304" pitchFamily="18" charset="0"/>
              </a:rPr>
              <a:t>الدم المنقول أو يؤدي إلى الحساسية أذا كان متطابق</a:t>
            </a:r>
            <a:endParaRPr lang="ar-IQ" sz="2400" spc="75" dirty="0">
              <a:solidFill>
                <a:srgbClr val="5A5A5A"/>
              </a:solidFill>
              <a:ea typeface="Times New Roman" panose="02020603050405020304" pitchFamily="18" charset="0"/>
            </a:endParaRPr>
          </a:p>
          <a:p>
            <a:pPr marL="171450" indent="-171450" algn="just">
              <a:lnSpc>
                <a:spcPct val="107000"/>
              </a:lnSpc>
              <a:spcAft>
                <a:spcPts val="800"/>
              </a:spcAft>
              <a:buFontTx/>
              <a:buChar char="-"/>
            </a:pP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76590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02000" y="248414"/>
            <a:ext cx="8148320" cy="6259278"/>
          </a:xfrm>
          <a:prstGeom prst="rect">
            <a:avLst/>
          </a:prstGeom>
        </p:spPr>
        <p:txBody>
          <a:bodyPr wrap="square">
            <a:spAutoFit/>
          </a:bodyPr>
          <a:lstStyle/>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العقوبات التي تفرض على الرياضيين متعاطي المنشطات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1 -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تناول المنشطات غير المتعمد (الافدرين، الكافائين)</a:t>
            </a:r>
            <a:endPar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endPar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أ- منع اللاعب من اللعب ثلاثة أشهر - عند تناول المنشط لمرة الالى</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ب- منع اللعب سنتان - عند تناول المنشط لمرة ثانية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ج- المنع من اللعب مدى الحياة – عند تناول المنشط للمرة الثالثة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تناول المنشط المعتمد (الامفيتامين والهرمونات البنائية)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2-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أ – المنع من اللعب سنتان – عند تناول المنشط للمرة الاولى</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ب- المنع من اللعب مدى الحياة – عند تناول المنشط للمرة الثانية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وتسحب المدالية في الالعلب الفردية وكذلك لا يعترف بالارقام القياسية التي سجلت تحت تأثير المنشط</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13771"/>
            <a:ext cx="3651252" cy="2044701"/>
          </a:xfrm>
          <a:prstGeom prst="rect">
            <a:avLst/>
          </a:prstGeom>
        </p:spPr>
      </p:pic>
    </p:spTree>
    <p:extLst>
      <p:ext uri="{BB962C8B-B14F-4D97-AF65-F5344CB8AC3E}">
        <p14:creationId xmlns:p14="http://schemas.microsoft.com/office/powerpoint/2010/main" val="4214294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91440"/>
            <a:ext cx="10739120" cy="5556136"/>
          </a:xfrm>
          <a:prstGeom prst="rect">
            <a:avLst/>
          </a:prstGeom>
        </p:spPr>
        <p:txBody>
          <a:bodyPr wrap="square">
            <a:spAutoFit/>
          </a:bodyPr>
          <a:lstStyle/>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وسائل لتحسين الانجاز لا تدخل ضمن المحرمات (المنشطات)</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نعم اضافة الى زيادة الاحجام التدريبية تعد المكملات الغذائية مثل (الكربوهيدرات - الفيتامينات - السلاسل الفرعية للاحماض الامينية - الكرياتين) </a:t>
            </a:r>
            <a:endParaRPr lang="ar-IQ"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من العناصر الاساسية لتحسين الاداء الرياضي</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الكرياتين: </a:t>
            </a: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يستخدم في الفعاليات التي تعتمد على النظام الفوسفاتي لانتاج االطاقة (خاصة في الفعاليات التي تتميز بشدة عالية مع فترات راحة قصيرة). ويساعد الكرياتين على سرعة الاستشفاء وهذا ما يؤدي الى امكانية زيادة شدة التدريب، ان اضافة الكربوهيدرات البسيطة (الكلوكوز) الى الكرياتين يزيد من سرعة الاستشفاء خلال التدريب والمنافسات. ومن التأثيرات السلبية لاستخدام الكرياتين انه يؤدي الى زيادة الوزن اذا اخد لفترات قصيرة (5-7)يوم وبمعدل (20-30)غم يوميا وهذه الزيادة يرى الباحثين قد ترجع الى ما ياتي</a:t>
            </a:r>
            <a:r>
              <a:rPr lang="en-US"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زيادة محتوى الماء في الجسم </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زيادة قطر الالياف العضلية السريعة</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زيادة مخزون الكلايكوجين(التحميل الكربوهيدراتي)</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ويستخدم لغرض زيادة مخزون الكلايكوجين في العضلة قبل الاشتراك في السباقات التي تستمر لفترات طويلة مثل فعاليات (المسافات الطويلة في الساحة والميدان والماراثون) لغرض تحسين مستوى اداءهم وتأخير ظهور التعب</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713" y="3492090"/>
            <a:ext cx="2122488" cy="1412419"/>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412509"/>
            <a:ext cx="3325091" cy="1469505"/>
          </a:xfrm>
          <a:prstGeom prst="rect">
            <a:avLst/>
          </a:prstGeom>
        </p:spPr>
      </p:pic>
    </p:spTree>
    <p:extLst>
      <p:ext uri="{BB962C8B-B14F-4D97-AF65-F5344CB8AC3E}">
        <p14:creationId xmlns:p14="http://schemas.microsoft.com/office/powerpoint/2010/main" val="1973287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82833" y="959326"/>
            <a:ext cx="7753118" cy="4289829"/>
          </a:xfrm>
          <a:prstGeom prst="rect">
            <a:avLst/>
          </a:prstGeom>
        </p:spPr>
        <p:txBody>
          <a:bodyPr wrap="square">
            <a:spAutoFit/>
          </a:bodyPr>
          <a:lstStyle/>
          <a:p>
            <a:pPr algn="just">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200" spc="75" dirty="0">
              <a:solidFill>
                <a:srgbClr val="5A5A5A"/>
              </a:solidFill>
              <a:effectLst/>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FF0000"/>
                </a:solidFill>
                <a:ea typeface="Times New Roman" panose="02020603050405020304" pitchFamily="18" charset="0"/>
                <a:cs typeface="Arial" panose="020B0604020202020204" pitchFamily="34" charset="0"/>
              </a:rPr>
              <a:t> </a:t>
            </a:r>
            <a:r>
              <a:rPr lang="ar-IQ" sz="2400" spc="75" dirty="0">
                <a:solidFill>
                  <a:srgbClr val="FF0000"/>
                </a:solidFill>
                <a:ea typeface="Times New Roman" panose="02020603050405020304" pitchFamily="18" charset="0"/>
                <a:cs typeface="Arial" panose="020B0604020202020204" pitchFamily="34" charset="0"/>
              </a:rPr>
              <a:t>مقدمة </a:t>
            </a:r>
          </a:p>
          <a:p>
            <a:pPr algn="r">
              <a:lnSpc>
                <a:spcPct val="107000"/>
              </a:lnSpc>
              <a:spcAft>
                <a:spcPts val="800"/>
              </a:spcAft>
            </a:pPr>
            <a:endParaRPr lang="ar-IQ" sz="2400" spc="75" dirty="0">
              <a:solidFill>
                <a:srgbClr val="FF0000"/>
              </a:solidFill>
              <a:effectLst/>
              <a:ea typeface="Times New Roman" panose="02020603050405020304" pitchFamily="18" charset="0"/>
              <a:cs typeface="Arial" panose="020B0604020202020204" pitchFamily="34" charset="0"/>
            </a:endParaRPr>
          </a:p>
          <a:p>
            <a:pPr algn="r">
              <a:lnSpc>
                <a:spcPct val="107000"/>
              </a:lnSpc>
              <a:spcAft>
                <a:spcPts val="800"/>
              </a:spcAft>
            </a:pPr>
            <a:endParaRPr lang="en-US" sz="2400" spc="75" dirty="0">
              <a:solidFill>
                <a:srgbClr val="FF0000"/>
              </a:solidFill>
              <a:effectLst/>
              <a:ea typeface="Times New Roman" panose="02020603050405020304" pitchFamily="18" charset="0"/>
              <a:cs typeface="Arial" panose="020B0604020202020204" pitchFamily="34" charset="0"/>
            </a:endParaRPr>
          </a:p>
          <a:p>
            <a:pPr algn="just">
              <a:lnSpc>
                <a:spcPct val="107000"/>
              </a:lnSpc>
              <a:spcAft>
                <a:spcPts val="800"/>
              </a:spcAft>
            </a:pPr>
            <a:r>
              <a:rPr lang="ar-SA" sz="2000" spc="75" dirty="0">
                <a:solidFill>
                  <a:srgbClr val="5A5A5A"/>
                </a:solidFill>
                <a:ea typeface="Times New Roman" panose="02020603050405020304" pitchFamily="18" charset="0"/>
                <a:cs typeface="Arial" panose="020B0604020202020204" pitchFamily="34" charset="0"/>
              </a:rPr>
              <a:t>احتلت المنشطات وتأثيراتها مجالاً واسعاً محليا وعالميا بعد انتشارها بشكل كبير وخطير في بلدان العالم كافة، وامتد ذلك الى بلدنا وعلى مستوى</a:t>
            </a:r>
            <a:r>
              <a:rPr lang="ar-IQ" sz="2000" spc="75" dirty="0">
                <a:solidFill>
                  <a:srgbClr val="5A5A5A"/>
                </a:solidFill>
                <a:ea typeface="Times New Roman" panose="02020603050405020304" pitchFamily="18" charset="0"/>
                <a:cs typeface="Arial" panose="020B0604020202020204" pitchFamily="34" charset="0"/>
              </a:rPr>
              <a:t> </a:t>
            </a:r>
            <a:r>
              <a:rPr lang="ar-SA" sz="2000" spc="75" dirty="0">
                <a:solidFill>
                  <a:srgbClr val="5A5A5A"/>
                </a:solidFill>
                <a:ea typeface="Times New Roman" panose="02020603050405020304" pitchFamily="18" charset="0"/>
                <a:cs typeface="Arial" panose="020B0604020202020204" pitchFamily="34" charset="0"/>
              </a:rPr>
              <a:t>. الكثير من المؤسسات الرياضية الرسمية وغير الرسمية، (مراكز اللياقة البدنية ومراكز بناء الاجسام) وذلك بهدف الارتقاء بالمستوى البدني والرياضي أو لأغراض اخرى من خلال استخدام وسائل غير طبيعية وحقنها في الجسم أو عن طريق الفم قبل أو خلال المسابقات. لذا ارتأينا تسليط الضوء على هذا الموضوع المثير للقلق لدى الرياضيين والمدربين وغيرهم من الذين يتعاطون المنشطات بدون الالمام التام بالاضرار الناتجة</a:t>
            </a:r>
            <a:endParaRPr lang="en-US" sz="1400" spc="75" dirty="0">
              <a:solidFill>
                <a:srgbClr val="5A5A5A"/>
              </a:solidFill>
              <a:effectLst/>
              <a:ea typeface="Times New Roman" panose="02020603050405020304" pitchFamily="18" charset="0"/>
              <a:cs typeface="Arial" panose="020B0604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45" y="524453"/>
            <a:ext cx="5524860" cy="1793875"/>
          </a:xfrm>
          <a:prstGeom prst="rect">
            <a:avLst/>
          </a:prstGeom>
        </p:spPr>
      </p:pic>
    </p:spTree>
    <p:extLst>
      <p:ext uri="{BB962C8B-B14F-4D97-AF65-F5344CB8AC3E}">
        <p14:creationId xmlns:p14="http://schemas.microsoft.com/office/powerpoint/2010/main" val="14171569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42821" y="1342894"/>
            <a:ext cx="8587818" cy="1205651"/>
          </a:xfrm>
          <a:prstGeom prst="rect">
            <a:avLst/>
          </a:prstGeom>
        </p:spPr>
        <p:txBody>
          <a:bodyPr wrap="square">
            <a:spAutoFit/>
          </a:bodyPr>
          <a:lstStyle/>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فماهي المنشطات ومن اين جاءت تسميتها</a:t>
            </a:r>
            <a:r>
              <a:rPr lang="en-US"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endParaRPr lang="en-US" sz="24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r>
              <a:rPr lang="ar-SA" sz="2000" dirty="0">
                <a:latin typeface="Calibri" panose="020F0502020204030204" pitchFamily="34" charset="0"/>
                <a:ea typeface="Calibri" panose="020F0502020204030204" pitchFamily="34" charset="0"/>
                <a:cs typeface="Arial" panose="020B0604020202020204" pitchFamily="34" charset="0"/>
              </a:rPr>
              <a:t>المنشط كل مادة أو دواء يدخل الجسم وبكميات غير اعتيادية لغرض زيادة الكفاءة البدنية للحصول على انجاز رياضي اعلى وبطرق غير مشروعة ويسبب اضرار صحية عند الاستمرار على تعاطيها</a:t>
            </a:r>
            <a:r>
              <a:rPr lang="ar-IQ" sz="2000" dirty="0">
                <a:latin typeface="Calibri" panose="020F0502020204030204" pitchFamily="34" charset="0"/>
                <a:ea typeface="Calibri" panose="020F0502020204030204" pitchFamily="34" charset="0"/>
                <a:cs typeface="Arial" panose="020B0604020202020204" pitchFamily="34" charset="0"/>
              </a:rPr>
              <a:t>.</a:t>
            </a:r>
            <a:endParaRPr lang="en-US" sz="2000" dirty="0"/>
          </a:p>
        </p:txBody>
      </p:sp>
      <p:sp>
        <p:nvSpPr>
          <p:cNvPr id="4" name="Rectangle 3"/>
          <p:cNvSpPr/>
          <p:nvPr/>
        </p:nvSpPr>
        <p:spPr>
          <a:xfrm>
            <a:off x="3177309" y="2723866"/>
            <a:ext cx="8464794" cy="3489353"/>
          </a:xfrm>
          <a:prstGeom prst="rect">
            <a:avLst/>
          </a:prstGeom>
        </p:spPr>
        <p:txBody>
          <a:bodyPr wrap="square">
            <a:spAutoFit/>
          </a:bodyPr>
          <a:lstStyle/>
          <a:p>
            <a:pPr algn="r">
              <a:lnSpc>
                <a:spcPct val="107000"/>
              </a:lnSpc>
              <a:spcAft>
                <a:spcPts val="800"/>
              </a:spcAft>
            </a:pPr>
            <a:r>
              <a:rPr lang="ar-IQ"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متى </a:t>
            </a: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استخدم المنشطات ولأي غرض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IQ"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1- </a:t>
            </a: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استخدمت اولاً من قبل الفراعنة لغرض رفع اللياقة البدنية </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استخدمت من قبل قبائل غرب افريقيا كانت تستعمل مادة الـ</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DOP </a:t>
            </a: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وهي خليط من الكولا والافدرين (وهو من الامفتامين المنبهه للجهاز العصبي) وذلك لرفع لياقتهم البدنية ومطاولتهم عند إداء الرقصات في الاعياد والمناسبات</a:t>
            </a:r>
            <a:r>
              <a:rPr lang="ar-IQ"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IQ"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2 - </a:t>
            </a: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استخدمها الالمان والانكليز خلال الحرب العالمية الثانية لرفع اللياقة البدنبة للطيارين المحاربين</a:t>
            </a:r>
            <a:r>
              <a:rPr lang="en-US"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4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r>
              <a:rPr lang="ar-IQ" sz="2000" dirty="0">
                <a:latin typeface="Calibri" panose="020F0502020204030204" pitchFamily="34" charset="0"/>
                <a:ea typeface="Calibri" panose="020F0502020204030204" pitchFamily="34" charset="0"/>
                <a:cs typeface="Arial" panose="020B0604020202020204" pitchFamily="34" charset="0"/>
              </a:rPr>
              <a:t>وايضا </a:t>
            </a:r>
            <a:r>
              <a:rPr lang="ar-SA" sz="2000" dirty="0">
                <a:latin typeface="Calibri" panose="020F0502020204030204" pitchFamily="34" charset="0"/>
                <a:ea typeface="Calibri" panose="020F0502020204030204" pitchFamily="34" charset="0"/>
                <a:cs typeface="Arial" panose="020B0604020202020204" pitchFamily="34" charset="0"/>
              </a:rPr>
              <a:t>استخدمها الرياضيون في النصف الثاني من القرن العشرين للحصول على انجازات عالية مما ادى إلى حدوث وفيات اثناء المنافسات بسبب ذلك</a:t>
            </a:r>
            <a:endParaRPr lang="en-US"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296" y="1677007"/>
            <a:ext cx="2619375" cy="1743075"/>
          </a:xfrm>
          <a:prstGeom prst="rect">
            <a:avLst/>
          </a:prstGeom>
        </p:spPr>
      </p:pic>
    </p:spTree>
    <p:extLst>
      <p:ext uri="{BB962C8B-B14F-4D97-AF65-F5344CB8AC3E}">
        <p14:creationId xmlns:p14="http://schemas.microsoft.com/office/powerpoint/2010/main" val="3739349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85707" y="744717"/>
            <a:ext cx="8556397" cy="2284408"/>
          </a:xfrm>
          <a:prstGeom prst="rect">
            <a:avLst/>
          </a:prstGeom>
        </p:spPr>
        <p:txBody>
          <a:bodyPr wrap="square">
            <a:spAutoFit/>
          </a:bodyPr>
          <a:lstStyle/>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لماذا يتعاطى الرياضيون المنشطات ؟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هناك عدة اسباب ادت إلى التسابق بين رياضي العالم لتعاطي انواع المنشطات وبطرق شتى من اجل تحقيق الانجازات العالية خاصة وان الوصول إلى مستوى الارقام اصبح صعباً بالطرق الاعتيادية هذا مما دفع الكثير من الرياضين اختصار الطريق للوصول إلى القمة والتي تحقق لهم طموحاتهم المادية والنفسية وغيرها</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Rectangle 3"/>
          <p:cNvSpPr/>
          <p:nvPr/>
        </p:nvSpPr>
        <p:spPr>
          <a:xfrm>
            <a:off x="3374796" y="3540137"/>
            <a:ext cx="8135331" cy="2128981"/>
          </a:xfrm>
          <a:prstGeom prst="rect">
            <a:avLst/>
          </a:prstGeom>
        </p:spPr>
        <p:txBody>
          <a:bodyPr wrap="square">
            <a:spAutoFit/>
          </a:bodyPr>
          <a:lstStyle/>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لماذا حرم تعاطي المنشطات ؟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just"/>
            <a:r>
              <a:rPr lang="ar-SA" sz="2000" dirty="0">
                <a:latin typeface="Calibri" panose="020F0502020204030204" pitchFamily="34" charset="0"/>
                <a:ea typeface="Calibri" panose="020F0502020204030204" pitchFamily="34" charset="0"/>
                <a:cs typeface="Arial" panose="020B0604020202020204" pitchFamily="34" charset="0"/>
              </a:rPr>
              <a:t>تسبب المنشطات اضرار صحية لاستخدام جرعات دوائية اكثر من المسموح بها طبياً وسوء استخدام الدواء مما يحدث حالات مرضية ومضاعفات كثيرة كذلك الاضرار الاجتماعية والنفسية مما يحدث علاقات غير متوازنة داخل المجتمع وعلاوة على ذلك تسبب الاضرار التربوية للكسب غير المشروع والذي هو بمثابة خروج عن القيم الا</a:t>
            </a:r>
            <a:r>
              <a:rPr lang="ar-IQ" sz="2000" dirty="0">
                <a:latin typeface="Calibri" panose="020F0502020204030204" pitchFamily="34" charset="0"/>
                <a:ea typeface="Calibri" panose="020F0502020204030204" pitchFamily="34" charset="0"/>
                <a:cs typeface="Arial" panose="020B0604020202020204" pitchFamily="34" charset="0"/>
              </a:rPr>
              <a:t>خ</a:t>
            </a:r>
            <a:r>
              <a:rPr lang="ar-SA" sz="2000" dirty="0">
                <a:latin typeface="Calibri" panose="020F0502020204030204" pitchFamily="34" charset="0"/>
                <a:ea typeface="Calibri" panose="020F0502020204030204" pitchFamily="34" charset="0"/>
                <a:cs typeface="Arial" panose="020B0604020202020204" pitchFamily="34" charset="0"/>
              </a:rPr>
              <a:t>لاقية السامية للرياضة، ولذلك وضعت اللجنة الاولمبية الدولية في مادتها الاولى الفقرة (7) قانون يحذر تناول المنشطات</a:t>
            </a:r>
            <a:r>
              <a:rPr lang="ar-IQ" sz="2000" dirty="0">
                <a:latin typeface="Calibri" panose="020F0502020204030204" pitchFamily="34" charset="0"/>
                <a:ea typeface="Calibri" panose="020F0502020204030204" pitchFamily="34" charset="0"/>
                <a:cs typeface="Arial" panose="020B0604020202020204" pitchFamily="34" charset="0"/>
              </a:rPr>
              <a:t>                              </a:t>
            </a:r>
            <a:endParaRPr lang="en-US" sz="20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522" y="3029125"/>
            <a:ext cx="2504787" cy="3733625"/>
          </a:xfrm>
          <a:prstGeom prst="rect">
            <a:avLst/>
          </a:prstGeom>
        </p:spPr>
      </p:pic>
    </p:spTree>
    <p:extLst>
      <p:ext uri="{BB962C8B-B14F-4D97-AF65-F5344CB8AC3E}">
        <p14:creationId xmlns:p14="http://schemas.microsoft.com/office/powerpoint/2010/main" val="1381722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97018" y="1309382"/>
            <a:ext cx="8728364" cy="4116255"/>
          </a:xfrm>
          <a:prstGeom prst="rect">
            <a:avLst/>
          </a:prstGeom>
        </p:spPr>
        <p:txBody>
          <a:bodyPr wrap="square">
            <a:spAutoFit/>
          </a:bodyPr>
          <a:lstStyle/>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ما هي المخاطر والاضرار الناتجة عن تعاطي المنشطات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0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للاجابة عن هذا السؤال وبدقة لابد من معرفة نوع المنشط المستخدم وفترة الاستخدام والجرع المستخدمة حيث ان لكل نوع اضراره وكلما زادت فترة الاستخدام والجرعات كلما زادت هذه المخاطر وحصول الادمان عند الرياضي</a:t>
            </a:r>
            <a:r>
              <a:rPr lang="en-US"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2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لماذا </a:t>
            </a:r>
            <a:r>
              <a:rPr lang="ar-IQ"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ي</a:t>
            </a: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حصل الادمان عند الرياضي على المنشطات ؟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r>
              <a:rPr lang="ar-SA" sz="2000" dirty="0">
                <a:latin typeface="Calibri" panose="020F0502020204030204" pitchFamily="34" charset="0"/>
                <a:ea typeface="Calibri" panose="020F0502020204030204" pitchFamily="34" charset="0"/>
                <a:cs typeface="Arial" panose="020B0604020202020204" pitchFamily="34" charset="0"/>
              </a:rPr>
              <a:t>يحصل الادمان بسبب أساءة استخدام جرعات الادوية ففي البداية يتناول جرعات محددة من المنشطات مما يسبب رفع القابلية البدنية والوظيفية في بداية الامر ولكن بعد تعود جسمه للجرعة المتناولة يكون تأثيرها محدود جدا مما يجعله يزيد من الجرعة المنشطةالمتناولة وهكذا بعد كل فترة زمنية يضطر لزيادتها لاحداث التأثير المطلوب وهذا مما يقوده إلى الادمان واستمرار تعاطي جرعات عالية وبذلك تظهر علامات واعراض مرضية غير طبيعية قد تؤدي به إلى الانهيار واحيانا الوفاة</a:t>
            </a:r>
            <a:endParaRPr lang="en-US" sz="20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553" y="4802187"/>
            <a:ext cx="2647950" cy="1724025"/>
          </a:xfrm>
          <a:prstGeom prst="rect">
            <a:avLst/>
          </a:prstGeom>
        </p:spPr>
      </p:pic>
    </p:spTree>
    <p:extLst>
      <p:ext uri="{BB962C8B-B14F-4D97-AF65-F5344CB8AC3E}">
        <p14:creationId xmlns:p14="http://schemas.microsoft.com/office/powerpoint/2010/main" val="1146936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25089" y="1230593"/>
            <a:ext cx="8164945" cy="3714991"/>
          </a:xfrm>
          <a:prstGeom prst="rect">
            <a:avLst/>
          </a:prstGeom>
        </p:spPr>
        <p:txBody>
          <a:bodyPr wrap="square">
            <a:spAutoFit/>
          </a:bodyPr>
          <a:lstStyle/>
          <a:p>
            <a:pPr algn="r">
              <a:lnSpc>
                <a:spcPct val="107000"/>
              </a:lnSpc>
              <a:spcAft>
                <a:spcPts val="800"/>
              </a:spcAft>
            </a:pP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هل للمنشطات تأثيرات إيجابية ؟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نعم هناك الكثير من التأثيرات الايجابية تحدث نتيجة تعاطي الانواع المختلفة للمنشطات أهمها</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زيادة القوة البدنية</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التحسين الوظيفي</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تحسن الانجاز الرياضي</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r>
              <a:rPr lang="ar-SA" sz="2400" dirty="0">
                <a:latin typeface="Calibri" panose="020F0502020204030204" pitchFamily="34" charset="0"/>
                <a:ea typeface="Calibri" panose="020F0502020204030204" pitchFamily="34" charset="0"/>
                <a:cs typeface="Arial" panose="020B0604020202020204" pitchFamily="34" charset="0"/>
              </a:rPr>
              <a:t>ولكن السلبيات الناتجة عن تعاطي المنشطات تفوق إيجابياتها بسبب الاعراض الخطيرة التي تظهر على جسم اللاعب وقد تؤدي به إلى الوفاة</a:t>
            </a: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856" y="1230593"/>
            <a:ext cx="2555343" cy="1376363"/>
          </a:xfrm>
          <a:prstGeom prst="rect">
            <a:avLst/>
          </a:prstGeom>
        </p:spPr>
      </p:pic>
    </p:spTree>
    <p:extLst>
      <p:ext uri="{BB962C8B-B14F-4D97-AF65-F5344CB8AC3E}">
        <p14:creationId xmlns:p14="http://schemas.microsoft.com/office/powerpoint/2010/main" val="249913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51200" y="1393032"/>
            <a:ext cx="7924800" cy="2478564"/>
          </a:xfrm>
          <a:prstGeom prst="rect">
            <a:avLst/>
          </a:prstGeom>
        </p:spPr>
        <p:txBody>
          <a:bodyPr wrap="square">
            <a:spAutoFit/>
          </a:bodyPr>
          <a:lstStyle/>
          <a:p>
            <a:pPr algn="r">
              <a:lnSpc>
                <a:spcPct val="107000"/>
              </a:lnSpc>
              <a:spcAft>
                <a:spcPts val="800"/>
              </a:spcAft>
            </a:pPr>
            <a:r>
              <a:rPr lang="ar-IQ"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يمك</a:t>
            </a:r>
            <a:r>
              <a:rPr lang="ar-SA" sz="24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ن الكشف عن المنشطات </a:t>
            </a:r>
            <a:endParaRPr lang="en-US" sz="1600"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هناك طرق عديدة لكشف تعاطي المنشطات منها</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تحليل الادرار ( التحليل الضوئي والاشعاعي ) لكشف بقايا المنشط</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تحليل الدم</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تحل</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ل بصيلات الشعر</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959" y="3741154"/>
            <a:ext cx="3977986" cy="3116846"/>
          </a:xfrm>
          <a:prstGeom prst="rect">
            <a:avLst/>
          </a:prstGeom>
        </p:spPr>
      </p:pic>
    </p:spTree>
    <p:extLst>
      <p:ext uri="{BB962C8B-B14F-4D97-AF65-F5344CB8AC3E}">
        <p14:creationId xmlns:p14="http://schemas.microsoft.com/office/powerpoint/2010/main" val="2213961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04290" y="408985"/>
            <a:ext cx="9467273" cy="5416996"/>
          </a:xfrm>
          <a:prstGeom prst="rect">
            <a:avLst/>
          </a:prstGeom>
        </p:spPr>
        <p:txBody>
          <a:bodyPr wrap="square">
            <a:spAutoFit/>
          </a:bodyPr>
          <a:lstStyle/>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أنواع العقاقير المنبهه للجهاز العصبي المركزي</a:t>
            </a:r>
            <a:r>
              <a:rPr lang="ar-IQ"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r>
              <a:rPr lang="ar-SA"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وما هي تأثيراته</a:t>
            </a:r>
            <a:r>
              <a:rPr lang="ar-IQ"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 </a:t>
            </a:r>
            <a:r>
              <a:rPr lang="ar-SA"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والسلبيات</a:t>
            </a:r>
            <a:endParaRPr lang="en-US"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العقاقير المنبهه للجهاز العصبي المركزي هي الاكثر استخداما ومنذ بداية تعاطي المنشطات وتشمل أنواع عدة أهمها</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دواء يقلل الشهية لذا يستخدم لتخفيف الوزن ويؤدي إلى الكابة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IQ"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1 - </a:t>
            </a:r>
            <a:r>
              <a:rPr lang="ar-SA" sz="2400" u="sng"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الامفيتامين</a:t>
            </a:r>
            <a:r>
              <a:rPr lang="ar-IQ" sz="2400" u="sng"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r>
              <a:rPr lang="en-US"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2 – </a:t>
            </a:r>
            <a:r>
              <a:rPr lang="ar-SA" sz="2400" u="sng"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الكوكايين</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وهو نبات يرفع من تحفيز الجهاز العصبي المركزي في بداية استخدامه</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ومن ثم يهبط نشاطه</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p>
          <a:p>
            <a:pPr algn="r">
              <a:lnSpc>
                <a:spcPct val="107000"/>
              </a:lnSpc>
              <a:spcAft>
                <a:spcPts val="800"/>
              </a:spcAft>
            </a:pP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3-</a:t>
            </a:r>
            <a:r>
              <a:rPr lang="ar-IQ" sz="2400" u="sng"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a:t>
            </a:r>
            <a:r>
              <a:rPr lang="ar-SA" sz="2400" u="sng"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لكافايين</a:t>
            </a:r>
            <a:r>
              <a:rPr lang="ar-IQ" sz="2400" u="sng"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مادة توجد في الشاي والقهوة والكاكاو ويجب المحافظة على نسبة قليلة منها في الدم وعند وصول نسبتها إلى 12 مايكروغرام/سي سي في الدم تعد من المنشطات. وعلما ان الشاي </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ح</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وي على أقل نسبة منها. ويتمكن الجسم التخلص منها بشكل سريع</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4 -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u="sng"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الافدرين</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مادة تستخدم كمنبه وتوسع القصبات ويستخدمها الرياضيون لزيادة التحمل في العاب المطاولة</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98431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28686" y="0"/>
            <a:ext cx="8691154" cy="6654450"/>
          </a:xfrm>
          <a:prstGeom prst="rect">
            <a:avLst/>
          </a:prstGeom>
        </p:spPr>
        <p:txBody>
          <a:bodyPr wrap="square">
            <a:spAutoFit/>
          </a:bodyPr>
          <a:lstStyle/>
          <a:p>
            <a:pPr algn="r">
              <a:lnSpc>
                <a:spcPct val="107000"/>
              </a:lnSpc>
              <a:spcAft>
                <a:spcPts val="800"/>
              </a:spcAft>
            </a:pPr>
            <a:r>
              <a:rPr lang="ar-SA"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800"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rPr>
              <a:t>تأثيراتها </a:t>
            </a:r>
            <a:endParaRPr lang="en-US" spc="75" dirty="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تاثيرها مباشر على الجهاز العصبي المركزي</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تقلل الشعور بالتعب</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زيادة القابلية الوظيفية لجهاز القلب والدورة الدموية للعمل بالحدود القصوى وزيادة معدل ضربات القلب</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800" spc="75" dirty="0">
                <a:solidFill>
                  <a:srgbClr val="FF0000"/>
                </a:solidFill>
                <a:latin typeface="Calibri" panose="020F0502020204030204" pitchFamily="34" charset="0"/>
                <a:ea typeface="Times New Roman" panose="02020603050405020304" pitchFamily="18" charset="0"/>
                <a:cs typeface="Arial" panose="020B0604020202020204" pitchFamily="34" charset="0"/>
              </a:rPr>
              <a:t>السلبيات </a:t>
            </a:r>
            <a:endParaRPr lang="en-US" spc="75"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فقدان القدرة على التركيز مما </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ي</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عرض الرياضي إلى ال</a:t>
            </a:r>
            <a:r>
              <a:rPr lang="ar-IQ"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ح</a:t>
            </a: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وادث وعلى فقدان القدرة على اتخاذ القرار</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اضطراب عصبي والانهيار العصبي والعدوانية</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بعض المركبات تؤدي إلى ارتفاع الضغط الدموي</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زيادة عدد ضربات القلب وعدم أنتظامه</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Aft>
                <a:spcPts val="800"/>
              </a:spcAft>
            </a:pPr>
            <a:r>
              <a:rPr lang="ar-SA"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فقدان الشهية وإنخفاض الوزن بشكل غير طبيعي</a:t>
            </a:r>
            <a:r>
              <a:rPr lang="en-US" sz="2400" spc="75" dirty="0">
                <a:solidFill>
                  <a:srgbClr val="5A5A5A"/>
                </a:solidFill>
                <a:latin typeface="Calibri" panose="020F0502020204030204" pitchFamily="34" charset="0"/>
                <a:ea typeface="Times New Roman" panose="02020603050405020304" pitchFamily="18" charset="0"/>
                <a:cs typeface="Arial" panose="020B0604020202020204" pitchFamily="34" charset="0"/>
              </a:rPr>
              <a:t>. </a:t>
            </a:r>
            <a:endParaRPr lang="en-US" sz="16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8865807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46943</TotalTime>
  <Words>768</Words>
  <Application>Microsoft Office PowerPoint</Application>
  <PresentationFormat>شاشة عريضة</PresentationFormat>
  <Paragraphs>122</Paragraphs>
  <Slides>17</Slides>
  <Notes>0</Notes>
  <HiddenSlides>0</HiddenSlides>
  <MMClips>0</MMClips>
  <ScaleCrop>false</ScaleCrop>
  <HeadingPairs>
    <vt:vector size="4" baseType="variant">
      <vt:variant>
        <vt:lpstr>نسق</vt:lpstr>
      </vt:variant>
      <vt:variant>
        <vt:i4>1</vt:i4>
      </vt:variant>
      <vt:variant>
        <vt:lpstr>عناوين الشرائح</vt:lpstr>
      </vt:variant>
      <vt:variant>
        <vt:i4>17</vt:i4>
      </vt:variant>
    </vt:vector>
  </HeadingPairs>
  <TitlesOfParts>
    <vt:vector size="18" baseType="lpstr">
      <vt:lpstr>Wisp</vt:lpstr>
      <vt:lpstr>اعداد  م م عباس حامد حسين  م م مصطفى سمير هاشم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dc:creator>
  <cp:lastModifiedBy>aabbss1157@gmail.com</cp:lastModifiedBy>
  <cp:revision>19</cp:revision>
  <dcterms:created xsi:type="dcterms:W3CDTF">2025-04-20T22:13:46Z</dcterms:created>
  <dcterms:modified xsi:type="dcterms:W3CDTF">2026-02-13T12:34:33Z</dcterms:modified>
</cp:coreProperties>
</file>