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notesMasterIdLst>
    <p:notesMasterId r:id="rId15"/>
  </p:notesMasterIdLst>
  <p:sldIdLst>
    <p:sldId id="272" r:id="rId2"/>
    <p:sldId id="273" r:id="rId3"/>
    <p:sldId id="274" r:id="rId4"/>
    <p:sldId id="339" r:id="rId5"/>
    <p:sldId id="276" r:id="rId6"/>
    <p:sldId id="279" r:id="rId7"/>
    <p:sldId id="281" r:id="rId8"/>
    <p:sldId id="282" r:id="rId9"/>
    <p:sldId id="283" r:id="rId10"/>
    <p:sldId id="284" r:id="rId11"/>
    <p:sldId id="350" r:id="rId12"/>
    <p:sldId id="285" r:id="rId13"/>
    <p:sldId id="286" r:id="rId14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FF33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088" autoAdjust="0"/>
    <p:restoredTop sz="89427" autoAdjust="0"/>
  </p:normalViewPr>
  <p:slideViewPr>
    <p:cSldViewPr snapToGrid="0">
      <p:cViewPr varScale="1">
        <p:scale>
          <a:sx n="66" d="100"/>
          <a:sy n="66" d="100"/>
        </p:scale>
        <p:origin x="145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1" d="100"/>
        <a:sy n="81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C208CD9-667C-4650-A385-BE241E6254CF}" type="datetimeFigureOut">
              <a:rPr lang="ar-IQ" smtClean="0"/>
              <a:pPr/>
              <a:t>18/08/1447</a:t>
            </a:fld>
            <a:endParaRPr lang="ar-IQ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9EFC014-4A38-4605-BD37-231A372C6D05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170812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FC014-4A38-4605-BD37-231A372C6D05}" type="slidenum">
              <a:rPr lang="ar-IQ" smtClean="0"/>
              <a:pPr/>
              <a:t>7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9551517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FC014-4A38-4605-BD37-231A372C6D05}" type="slidenum">
              <a:rPr lang="ar-IQ" smtClean="0"/>
              <a:pPr/>
              <a:t>8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5752589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IQ" dirty="0" smtClean="0"/>
              <a:t> </a:t>
            </a:r>
            <a:r>
              <a:rPr lang="ar-IQ" u="none" dirty="0" smtClean="0"/>
              <a:t>  </a:t>
            </a:r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EFC014-4A38-4605-BD37-231A372C6D05}" type="slidenum">
              <a:rPr lang="ar-IQ" smtClean="0"/>
              <a:pPr/>
              <a:t>11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874324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عنوان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16" name="عنصر نائب للتاريخ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18/08/1447</a:t>
            </a:fld>
            <a:endParaRPr lang="ar-IQ"/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5" name="عنصر نائب لرقم الشريحة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18/08/1447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18/08/1447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وان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7" name="عنصر نائب للمحتوى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18/08/1447</a:t>
            </a:fld>
            <a:endParaRPr lang="ar-IQ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ar-IQ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عنصر نائب للنص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9" name="عنصر نائب للتاريخ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18/08/1447</a:t>
            </a:fld>
            <a:endParaRPr lang="ar-IQ"/>
          </a:p>
        </p:txBody>
      </p:sp>
      <p:sp>
        <p:nvSpPr>
          <p:cNvPr id="11" name="عنصر نائب للتذييل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6" name="عنصر نائب لرقم الشريحة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عنوان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4" name="عنصر نائب للمحتوى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1" name="عنصر نائب للتاريخ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18/08/1447</a:t>
            </a:fld>
            <a:endParaRPr lang="ar-IQ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1" name="عنصر نائب لرقم الشريحة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عنوان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25" name="عنصر نائب للنص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8" name="عنصر نائب للمحتوى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18/08/1447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عنوان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2" name="عنصر نائب للتاريخ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18/08/1447</a:t>
            </a:fld>
            <a:endParaRPr lang="ar-IQ"/>
          </a:p>
        </p:txBody>
      </p:sp>
      <p:sp>
        <p:nvSpPr>
          <p:cNvPr id="21" name="عنصر نائب للتذييل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18/08/1447</a:t>
            </a:fld>
            <a:endParaRPr lang="ar-IQ"/>
          </a:p>
        </p:txBody>
      </p:sp>
      <p:sp>
        <p:nvSpPr>
          <p:cNvPr id="24" name="عنصر نائب للتذييل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عنوان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6" name="عنصر نائب للنص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4" name="عنصر نائب للمحتوى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18/08/1447</a:t>
            </a:fld>
            <a:endParaRPr lang="ar-IQ"/>
          </a:p>
        </p:txBody>
      </p:sp>
      <p:sp>
        <p:nvSpPr>
          <p:cNvPr id="29" name="عنصر نائب للتذييل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عنصر نائب للصورة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0EF9-4901-4DB5-837C-4005D94679DD}" type="datetimeFigureOut">
              <a:rPr lang="ar-IQ" smtClean="0"/>
              <a:pPr/>
              <a:t>18/08/1447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31" name="عنصر نائب لرقم الشريحة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7" name="عنوان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6" name="عنصر نائب للنص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عنصر نائب للنص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تاريخ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13E0EF9-4901-4DB5-837C-4005D94679DD}" type="datetimeFigureOut">
              <a:rPr lang="ar-IQ" smtClean="0"/>
              <a:pPr/>
              <a:t>18/08/1447</a:t>
            </a:fld>
            <a:endParaRPr lang="ar-IQ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16698DE-C24B-4DAF-B7B7-379E3C124836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0" name="عنصر نائب للعنوان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رابط مستقيم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r" rtl="1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r" rtl="1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رابط مستقيم 3"/>
          <p:cNvCxnSpPr/>
          <p:nvPr/>
        </p:nvCxnSpPr>
        <p:spPr>
          <a:xfrm rot="5400000">
            <a:off x="699833" y="3891091"/>
            <a:ext cx="142876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رابط مستقيم 5"/>
          <p:cNvCxnSpPr/>
          <p:nvPr/>
        </p:nvCxnSpPr>
        <p:spPr>
          <a:xfrm>
            <a:off x="1414213" y="4605471"/>
            <a:ext cx="192882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رابط مستقيم 7"/>
          <p:cNvCxnSpPr/>
          <p:nvPr/>
        </p:nvCxnSpPr>
        <p:spPr>
          <a:xfrm rot="5400000" flipH="1" flipV="1">
            <a:off x="2628659" y="3891091"/>
            <a:ext cx="142876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رابط مستقيم 9"/>
          <p:cNvCxnSpPr/>
          <p:nvPr/>
        </p:nvCxnSpPr>
        <p:spPr>
          <a:xfrm rot="10800000">
            <a:off x="1414213" y="3176711"/>
            <a:ext cx="192882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رابط مستقيم 11"/>
          <p:cNvCxnSpPr/>
          <p:nvPr/>
        </p:nvCxnSpPr>
        <p:spPr>
          <a:xfrm>
            <a:off x="1428728" y="3176711"/>
            <a:ext cx="1928826" cy="142876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رابط مستقيم 13"/>
          <p:cNvCxnSpPr/>
          <p:nvPr/>
        </p:nvCxnSpPr>
        <p:spPr>
          <a:xfrm rot="10800000" flipV="1">
            <a:off x="1414213" y="3191225"/>
            <a:ext cx="1928826" cy="142876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رابط مستقيم 15"/>
          <p:cNvCxnSpPr/>
          <p:nvPr/>
        </p:nvCxnSpPr>
        <p:spPr>
          <a:xfrm rot="5400000">
            <a:off x="5251486" y="3799834"/>
            <a:ext cx="1424285" cy="1893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رابط مستقيم 17"/>
          <p:cNvCxnSpPr/>
          <p:nvPr/>
        </p:nvCxnSpPr>
        <p:spPr>
          <a:xfrm>
            <a:off x="5954950" y="4520652"/>
            <a:ext cx="214314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رابط مستقيم 19"/>
          <p:cNvCxnSpPr/>
          <p:nvPr/>
        </p:nvCxnSpPr>
        <p:spPr>
          <a:xfrm rot="5400000" flipH="1" flipV="1">
            <a:off x="7383710" y="3806272"/>
            <a:ext cx="142876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رابط مستقيم 21"/>
          <p:cNvCxnSpPr/>
          <p:nvPr/>
        </p:nvCxnSpPr>
        <p:spPr>
          <a:xfrm rot="10800000" flipV="1">
            <a:off x="5958348" y="3093479"/>
            <a:ext cx="2139746" cy="36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رابط مستقيم 23"/>
          <p:cNvCxnSpPr/>
          <p:nvPr/>
        </p:nvCxnSpPr>
        <p:spPr>
          <a:xfrm rot="5400000">
            <a:off x="3018400" y="4030106"/>
            <a:ext cx="3435022" cy="850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مستطيل 20"/>
          <p:cNvSpPr/>
          <p:nvPr/>
        </p:nvSpPr>
        <p:spPr>
          <a:xfrm>
            <a:off x="0" y="0"/>
            <a:ext cx="9144000" cy="1465943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rgbClr val="002060"/>
                </a:solidFill>
              </a:rPr>
              <a:t>البيان التام        </a:t>
            </a:r>
            <a:r>
              <a:rPr lang="en-US" sz="2400" b="1" dirty="0" smtClean="0">
                <a:solidFill>
                  <a:srgbClr val="002060"/>
                </a:solidFill>
              </a:rPr>
              <a:t>Complete graph    (ka) </a:t>
            </a:r>
            <a:r>
              <a:rPr lang="ar-IQ" sz="2400" b="1" dirty="0" smtClean="0">
                <a:solidFill>
                  <a:srgbClr val="002060"/>
                </a:solidFill>
              </a:rPr>
              <a:t/>
            </a:r>
            <a:br>
              <a:rPr lang="ar-IQ" sz="2400" b="1" dirty="0" smtClean="0">
                <a:solidFill>
                  <a:srgbClr val="002060"/>
                </a:solidFill>
              </a:rPr>
            </a:br>
            <a:endParaRPr lang="ar-IQ" sz="2400" b="1" dirty="0">
              <a:solidFill>
                <a:srgbClr val="002060"/>
              </a:solidFill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0" y="1117601"/>
            <a:ext cx="9144000" cy="140788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هو بيان بسيط يحتوي 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من الرؤوس بحيث توجد حافة بين </a:t>
            </a:r>
            <a:r>
              <a:rPr lang="ar-IQ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اي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رأسين مختلفين ويرمز له </a:t>
            </a:r>
            <a:r>
              <a:rPr lang="ar-IQ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بـ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kn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b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شكل بيضاوي 24"/>
          <p:cNvSpPr/>
          <p:nvPr/>
        </p:nvSpPr>
        <p:spPr>
          <a:xfrm>
            <a:off x="2394857" y="3240900"/>
            <a:ext cx="769257" cy="3918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e6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6" name="شكل بيضاوي 25"/>
          <p:cNvSpPr/>
          <p:nvPr/>
        </p:nvSpPr>
        <p:spPr>
          <a:xfrm>
            <a:off x="5348514" y="4539928"/>
            <a:ext cx="769257" cy="3918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V4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7" name="شكل بيضاوي 26"/>
          <p:cNvSpPr/>
          <p:nvPr/>
        </p:nvSpPr>
        <p:spPr>
          <a:xfrm>
            <a:off x="7939315" y="4518157"/>
            <a:ext cx="769257" cy="3918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V3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8" name="شكل بيضاوي 27"/>
          <p:cNvSpPr/>
          <p:nvPr/>
        </p:nvSpPr>
        <p:spPr>
          <a:xfrm>
            <a:off x="7975600" y="2667586"/>
            <a:ext cx="769257" cy="3918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V2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9" name="شكل بيضاوي 28"/>
          <p:cNvSpPr/>
          <p:nvPr/>
        </p:nvSpPr>
        <p:spPr>
          <a:xfrm>
            <a:off x="5283200" y="2689357"/>
            <a:ext cx="769257" cy="3918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V1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0" name="شكل بيضاوي 29"/>
          <p:cNvSpPr/>
          <p:nvPr/>
        </p:nvSpPr>
        <p:spPr>
          <a:xfrm>
            <a:off x="776514" y="4714099"/>
            <a:ext cx="769257" cy="3918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V4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1" name="شكل بيضاوي 30"/>
          <p:cNvSpPr/>
          <p:nvPr/>
        </p:nvSpPr>
        <p:spPr>
          <a:xfrm>
            <a:off x="3178629" y="4619757"/>
            <a:ext cx="769257" cy="3918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V3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2" name="شكل بيضاوي 31"/>
          <p:cNvSpPr/>
          <p:nvPr/>
        </p:nvSpPr>
        <p:spPr>
          <a:xfrm>
            <a:off x="3142343" y="2812728"/>
            <a:ext cx="769257" cy="3918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V2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3" name="شكل بيضاوي 32"/>
          <p:cNvSpPr/>
          <p:nvPr/>
        </p:nvSpPr>
        <p:spPr>
          <a:xfrm>
            <a:off x="798286" y="2849014"/>
            <a:ext cx="769257" cy="3918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V1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4" name="شكل بيضاوي 33"/>
          <p:cNvSpPr/>
          <p:nvPr/>
        </p:nvSpPr>
        <p:spPr>
          <a:xfrm>
            <a:off x="1574800" y="3233642"/>
            <a:ext cx="769257" cy="3918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e5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5" name="شكل بيضاوي 34"/>
          <p:cNvSpPr/>
          <p:nvPr/>
        </p:nvSpPr>
        <p:spPr>
          <a:xfrm>
            <a:off x="754742" y="3763414"/>
            <a:ext cx="769257" cy="3918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e4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6" name="شكل بيضاوي 35"/>
          <p:cNvSpPr/>
          <p:nvPr/>
        </p:nvSpPr>
        <p:spPr>
          <a:xfrm>
            <a:off x="1995714" y="4641528"/>
            <a:ext cx="769257" cy="3918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e3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7" name="شكل بيضاوي 36"/>
          <p:cNvSpPr/>
          <p:nvPr/>
        </p:nvSpPr>
        <p:spPr>
          <a:xfrm>
            <a:off x="3135084" y="3632785"/>
            <a:ext cx="769257" cy="3918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e2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8" name="شكل بيضاوي 37"/>
          <p:cNvSpPr/>
          <p:nvPr/>
        </p:nvSpPr>
        <p:spPr>
          <a:xfrm>
            <a:off x="1894114" y="2754671"/>
            <a:ext cx="769257" cy="3918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e1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9" name="شكل بيضاوي 38"/>
          <p:cNvSpPr/>
          <p:nvPr/>
        </p:nvSpPr>
        <p:spPr>
          <a:xfrm>
            <a:off x="5225142" y="3531185"/>
            <a:ext cx="769257" cy="3918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e4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0" name="شكل بيضاوي 39"/>
          <p:cNvSpPr/>
          <p:nvPr/>
        </p:nvSpPr>
        <p:spPr>
          <a:xfrm>
            <a:off x="6611256" y="4525414"/>
            <a:ext cx="769257" cy="3918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e3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1" name="شكل بيضاوي 40"/>
          <p:cNvSpPr/>
          <p:nvPr/>
        </p:nvSpPr>
        <p:spPr>
          <a:xfrm>
            <a:off x="7968342" y="3589242"/>
            <a:ext cx="769257" cy="3918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e2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2" name="شكل بيضاوي 41"/>
          <p:cNvSpPr/>
          <p:nvPr/>
        </p:nvSpPr>
        <p:spPr>
          <a:xfrm>
            <a:off x="6611258" y="2565985"/>
            <a:ext cx="769257" cy="3918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e1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4" name="مستطيل 43"/>
          <p:cNvSpPr/>
          <p:nvPr/>
        </p:nvSpPr>
        <p:spPr>
          <a:xfrm>
            <a:off x="5660571" y="4910044"/>
            <a:ext cx="2714171" cy="1037771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بيان غير تام </a:t>
            </a:r>
            <a:endParaRPr lang="ar-IQ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5" name="مستطيل 44"/>
          <p:cNvSpPr/>
          <p:nvPr/>
        </p:nvSpPr>
        <p:spPr>
          <a:xfrm>
            <a:off x="1277726" y="5187218"/>
            <a:ext cx="2235200" cy="86360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بيان تام </a:t>
            </a:r>
            <a:endParaRPr lang="ar-IQ" sz="28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3" name="سهم إلى اليسار 42">
            <a:hlinkClick r:id="rId2" action="ppaction://hlinksldjump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70" decel="100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770" decel="100000"/>
                                        <p:tgtEl>
                                          <p:spTgt spid="3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8" dur="77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2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3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4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5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0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770" decel="100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3" dur="770" decel="100000"/>
                                        <p:tgtEl>
                                          <p:spTgt spid="2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5" dur="77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7" dur="77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0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8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4" grpId="0"/>
      <p:bldP spid="4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قوس كبير أيمن 2"/>
          <p:cNvSpPr/>
          <p:nvPr/>
        </p:nvSpPr>
        <p:spPr>
          <a:xfrm rot="5400000">
            <a:off x="2185868" y="4145299"/>
            <a:ext cx="480317" cy="3421090"/>
          </a:xfrm>
          <a:prstGeom prst="rightBrace">
            <a:avLst>
              <a:gd name="adj1" fmla="val 8333"/>
              <a:gd name="adj2" fmla="val 43669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4" name="قوس كبير أيمن 3"/>
          <p:cNvSpPr/>
          <p:nvPr/>
        </p:nvSpPr>
        <p:spPr>
          <a:xfrm rot="5400000">
            <a:off x="5506475" y="5187160"/>
            <a:ext cx="379851" cy="1292685"/>
          </a:xfrm>
          <a:prstGeom prst="rightBrace">
            <a:avLst>
              <a:gd name="adj1" fmla="val 8333"/>
              <a:gd name="adj2" fmla="val 42546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6" name="مستطيل 5"/>
          <p:cNvSpPr/>
          <p:nvPr/>
        </p:nvSpPr>
        <p:spPr>
          <a:xfrm>
            <a:off x="2859314" y="341477"/>
            <a:ext cx="60152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وحسب مبرهنة التصافح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174172" y="924540"/>
            <a:ext cx="37636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d( V) = 2 (7) = 14;</a:t>
            </a:r>
          </a:p>
          <a:p>
            <a:pPr algn="ctr"/>
            <a:r>
              <a:rPr lang="en-US" sz="2400" b="1" dirty="0" smtClean="0"/>
              <a:t>  </a:t>
            </a:r>
            <a:r>
              <a:rPr lang="ar-IQ" sz="2400" b="1" dirty="0" smtClean="0"/>
              <a:t>عدد الحافات =</a:t>
            </a:r>
            <a:r>
              <a:rPr lang="en-US" sz="2400" b="1" dirty="0" smtClean="0"/>
              <a:t>7</a:t>
            </a:r>
            <a:endParaRPr lang="ar-IQ" sz="2400" b="1" dirty="0"/>
          </a:p>
        </p:txBody>
      </p:sp>
      <p:sp>
        <p:nvSpPr>
          <p:cNvPr id="15" name="مستطيل 14"/>
          <p:cNvSpPr/>
          <p:nvPr/>
        </p:nvSpPr>
        <p:spPr>
          <a:xfrm>
            <a:off x="428172" y="1001485"/>
            <a:ext cx="50074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/>
              <a:t>4</a:t>
            </a:r>
            <a:r>
              <a:rPr lang="ar-IQ" sz="2000" b="1" dirty="0" smtClean="0"/>
              <a:t/>
            </a:r>
            <a:br>
              <a:rPr lang="ar-IQ" sz="2000" b="1" dirty="0" smtClean="0"/>
            </a:br>
            <a:endParaRPr lang="ar-IQ" sz="2000" b="1" dirty="0"/>
          </a:p>
        </p:txBody>
      </p:sp>
      <p:sp>
        <p:nvSpPr>
          <p:cNvPr id="16" name="مستطيل 15"/>
          <p:cNvSpPr/>
          <p:nvPr/>
        </p:nvSpPr>
        <p:spPr>
          <a:xfrm>
            <a:off x="4274457" y="1117378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IQ" sz="2400" b="1" dirty="0" smtClean="0"/>
              <a:t>نتيجة المبرهنة   </a:t>
            </a:r>
            <a:r>
              <a:rPr lang="en-US" sz="2400" b="1" dirty="0" err="1" smtClean="0"/>
              <a:t>corallel</a:t>
            </a:r>
            <a:r>
              <a:rPr lang="en-US" sz="2400" b="1" dirty="0" smtClean="0"/>
              <a:t> </a:t>
            </a:r>
            <a:r>
              <a:rPr lang="ar-IQ" sz="2400" b="1" dirty="0" smtClean="0"/>
              <a:t> </a:t>
            </a:r>
            <a:br>
              <a:rPr lang="ar-IQ" sz="2400" b="1" dirty="0" smtClean="0"/>
            </a:br>
            <a:endParaRPr lang="ar-IQ" sz="2400" b="1" dirty="0"/>
          </a:p>
        </p:txBody>
      </p:sp>
      <p:sp>
        <p:nvSpPr>
          <p:cNvPr id="17" name="مستطيل 16"/>
          <p:cNvSpPr/>
          <p:nvPr/>
        </p:nvSpPr>
        <p:spPr>
          <a:xfrm>
            <a:off x="195943" y="1690077"/>
            <a:ext cx="894805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ليكن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G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بياناً فأن عدد الرؤوس الفردية الدرجة يكون زوجي </a:t>
            </a:r>
            <a:br>
              <a:rPr lang="ar-IQ" sz="2400" b="1" dirty="0" smtClean="0">
                <a:latin typeface="Arial" pitchFamily="34" charset="0"/>
                <a:cs typeface="Arial" pitchFamily="34" charset="0"/>
              </a:rPr>
            </a:b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0" y="2220464"/>
            <a:ext cx="8026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if g be graph then the number of add degree is even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مستطيل 18"/>
          <p:cNvSpPr/>
          <p:nvPr/>
        </p:nvSpPr>
        <p:spPr>
          <a:xfrm>
            <a:off x="0" y="2663061"/>
            <a:ext cx="26510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800" b="1" dirty="0" smtClean="0"/>
              <a:t>proof   :- </a:t>
            </a:r>
            <a:endParaRPr lang="ar-IQ" sz="2800" b="1" dirty="0"/>
          </a:p>
        </p:txBody>
      </p:sp>
      <p:sp>
        <p:nvSpPr>
          <p:cNvPr id="21" name="مستطيل 20"/>
          <p:cNvSpPr/>
          <p:nvPr/>
        </p:nvSpPr>
        <p:spPr>
          <a:xfrm>
            <a:off x="3937819" y="3497720"/>
            <a:ext cx="50174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000" b="1" dirty="0" smtClean="0"/>
              <a:t> نفرض أن </a:t>
            </a:r>
            <a:r>
              <a:rPr lang="en-US" sz="2000" b="1" dirty="0" smtClean="0"/>
              <a:t>=r </a:t>
            </a:r>
            <a:r>
              <a:rPr lang="ar-IQ" sz="2000" b="1" dirty="0" smtClean="0"/>
              <a:t>عدد الرؤوس الفردية الدرجة </a:t>
            </a:r>
            <a:br>
              <a:rPr lang="ar-IQ" sz="2000" b="1" dirty="0" smtClean="0"/>
            </a:br>
            <a:endParaRPr lang="ar-IQ" sz="2000" b="1" dirty="0"/>
          </a:p>
        </p:txBody>
      </p:sp>
      <p:sp>
        <p:nvSpPr>
          <p:cNvPr id="22" name="مستطيل 21"/>
          <p:cNvSpPr/>
          <p:nvPr/>
        </p:nvSpPr>
        <p:spPr>
          <a:xfrm>
            <a:off x="3628825" y="2852449"/>
            <a:ext cx="52100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IQ" sz="2000" b="1" dirty="0" smtClean="0"/>
              <a:t>نفرض </a:t>
            </a:r>
            <a:r>
              <a:rPr lang="ar-IQ" sz="2000" b="1" dirty="0" err="1" smtClean="0"/>
              <a:t>ان</a:t>
            </a:r>
            <a:r>
              <a:rPr lang="ar-IQ" sz="2000" b="1" dirty="0" smtClean="0"/>
              <a:t> </a:t>
            </a:r>
            <a:r>
              <a:rPr lang="en-US" sz="2000" b="1" dirty="0" smtClean="0"/>
              <a:t>k</a:t>
            </a:r>
            <a:r>
              <a:rPr lang="ar-IQ" sz="2000" b="1" dirty="0" smtClean="0"/>
              <a:t> = عدد الرؤوس الزوجية الدرجة </a:t>
            </a:r>
            <a:endParaRPr lang="ar-IQ" sz="2000" b="1" dirty="0"/>
          </a:p>
        </p:txBody>
      </p:sp>
      <p:sp>
        <p:nvSpPr>
          <p:cNvPr id="23" name="مستطيل 22"/>
          <p:cNvSpPr/>
          <p:nvPr/>
        </p:nvSpPr>
        <p:spPr>
          <a:xfrm flipH="1">
            <a:off x="9621671" y="4005550"/>
            <a:ext cx="457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000" b="1" dirty="0" smtClean="0"/>
              <a:t> </a:t>
            </a:r>
            <a:endParaRPr lang="ar-IQ" sz="2000" b="1" dirty="0"/>
          </a:p>
        </p:txBody>
      </p:sp>
      <p:sp>
        <p:nvSpPr>
          <p:cNvPr id="24" name="مستطيل 23"/>
          <p:cNvSpPr/>
          <p:nvPr/>
        </p:nvSpPr>
        <p:spPr>
          <a:xfrm>
            <a:off x="4470401" y="4434506"/>
            <a:ext cx="439273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000" b="1" dirty="0" smtClean="0"/>
              <a:t>نفرض </a:t>
            </a:r>
            <a:r>
              <a:rPr lang="ar-IQ" sz="2000" b="1" dirty="0" err="1" smtClean="0"/>
              <a:t>ان</a:t>
            </a:r>
            <a:r>
              <a:rPr lang="ar-IQ" sz="2000" b="1" dirty="0" smtClean="0"/>
              <a:t> </a:t>
            </a:r>
            <a:r>
              <a:rPr lang="en-US" sz="2000" b="1" dirty="0" smtClean="0"/>
              <a:t>d  </a:t>
            </a:r>
            <a:r>
              <a:rPr lang="ar-IQ" sz="2000" b="1" dirty="0" smtClean="0"/>
              <a:t> = درجة الرأس </a:t>
            </a:r>
            <a:endParaRPr lang="ar-IQ" sz="2000" b="1" dirty="0"/>
          </a:p>
        </p:txBody>
      </p:sp>
      <p:sp>
        <p:nvSpPr>
          <p:cNvPr id="25" name="مستطيل 24"/>
          <p:cNvSpPr/>
          <p:nvPr/>
        </p:nvSpPr>
        <p:spPr>
          <a:xfrm>
            <a:off x="0" y="4260333"/>
            <a:ext cx="381725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IQ" sz="2000" b="1" dirty="0" smtClean="0"/>
              <a:t>أي عدد فردي=</a:t>
            </a:r>
            <a:r>
              <a:rPr lang="en-US" sz="2000" b="1" dirty="0" smtClean="0"/>
              <a:t> 1±2h </a:t>
            </a:r>
            <a:endParaRPr lang="ar-IQ" sz="2000" b="1" dirty="0"/>
          </a:p>
        </p:txBody>
      </p:sp>
      <p:sp>
        <p:nvSpPr>
          <p:cNvPr id="26" name="مستطيل 25"/>
          <p:cNvSpPr/>
          <p:nvPr/>
        </p:nvSpPr>
        <p:spPr>
          <a:xfrm>
            <a:off x="246742" y="4927992"/>
            <a:ext cx="296091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000" b="1" dirty="0" smtClean="0"/>
              <a:t>أي عدد زوجي =</a:t>
            </a:r>
            <a:r>
              <a:rPr lang="en-US" sz="2000" b="1" dirty="0" smtClean="0"/>
              <a:t> 2h</a:t>
            </a:r>
            <a:endParaRPr lang="ar-IQ" sz="2000" b="1" dirty="0"/>
          </a:p>
        </p:txBody>
      </p:sp>
      <p:sp>
        <p:nvSpPr>
          <p:cNvPr id="27" name="مستطيل 26"/>
          <p:cNvSpPr/>
          <p:nvPr/>
        </p:nvSpPr>
        <p:spPr>
          <a:xfrm>
            <a:off x="0" y="5391220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000" b="1" dirty="0" smtClean="0"/>
              <a:t>حسب مبرهنة التصافح </a:t>
            </a:r>
            <a:r>
              <a:rPr lang="en-US" sz="2000" b="1" dirty="0" smtClean="0"/>
              <a:t>d1+d2+………………+dr+dr+1+ ………………+</a:t>
            </a:r>
            <a:r>
              <a:rPr lang="en-US" sz="2000" b="1" dirty="0" err="1" smtClean="0"/>
              <a:t>dn</a:t>
            </a:r>
            <a:r>
              <a:rPr lang="en-US" sz="2000" b="1" dirty="0" smtClean="0"/>
              <a:t> = 2m </a:t>
            </a:r>
            <a:endParaRPr lang="ar-IQ" sz="2000" b="1" dirty="0"/>
          </a:p>
        </p:txBody>
      </p:sp>
      <p:sp>
        <p:nvSpPr>
          <p:cNvPr id="28" name="شكل بيضاوي 27"/>
          <p:cNvSpPr/>
          <p:nvPr/>
        </p:nvSpPr>
        <p:spPr>
          <a:xfrm>
            <a:off x="1190171" y="6154057"/>
            <a:ext cx="2859315" cy="4572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000" b="1" dirty="0" smtClean="0">
                <a:solidFill>
                  <a:schemeClr val="tx1"/>
                </a:solidFill>
              </a:rPr>
              <a:t>فردي</a:t>
            </a:r>
            <a:endParaRPr lang="ar-IQ" sz="2000" b="1" dirty="0">
              <a:solidFill>
                <a:schemeClr val="tx1"/>
              </a:solidFill>
            </a:endParaRPr>
          </a:p>
        </p:txBody>
      </p:sp>
      <p:sp>
        <p:nvSpPr>
          <p:cNvPr id="29" name="شكل بيضاوي 28"/>
          <p:cNvSpPr/>
          <p:nvPr/>
        </p:nvSpPr>
        <p:spPr>
          <a:xfrm>
            <a:off x="4535714" y="6161315"/>
            <a:ext cx="2859315" cy="4572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000" b="1" dirty="0" smtClean="0">
                <a:solidFill>
                  <a:schemeClr val="tx1"/>
                </a:solidFill>
              </a:rPr>
              <a:t>زوجي</a:t>
            </a:r>
            <a:endParaRPr lang="ar-IQ" sz="2000" b="1" dirty="0">
              <a:solidFill>
                <a:schemeClr val="tx1"/>
              </a:solidFill>
            </a:endParaRPr>
          </a:p>
        </p:txBody>
      </p:sp>
      <p:sp>
        <p:nvSpPr>
          <p:cNvPr id="20" name="سهم إلى اليسار 19">
            <a:hlinkClick r:id="rId2" action="ppaction://hlinksldjump"/>
          </p:cNvPr>
          <p:cNvSpPr/>
          <p:nvPr/>
        </p:nvSpPr>
        <p:spPr>
          <a:xfrm>
            <a:off x="1" y="6000768"/>
            <a:ext cx="11503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0" name="سهم إلى اليمين 29">
            <a:hlinkClick r:id="rId3" action="ppaction://hlinksldjump"/>
          </p:cNvPr>
          <p:cNvSpPr/>
          <p:nvPr/>
        </p:nvSpPr>
        <p:spPr>
          <a:xfrm>
            <a:off x="7572364" y="6072206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2000" tmFilter="0,0; .5, 1; 1, 1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/>
      <p:bldP spid="15" grpId="0"/>
      <p:bldP spid="16" grpId="0"/>
      <p:bldP spid="17" grpId="0"/>
      <p:bldP spid="18" grpId="0"/>
      <p:bldP spid="19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 animBg="1"/>
      <p:bldP spid="2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70679" y="313899"/>
            <a:ext cx="61321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(1+2h)+(1+2h2)+…+(1+2hr)+2k=2m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0" y="924215"/>
            <a:ext cx="41665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(1+1+1+…+1)+2(h1+h2+…+hr)+2k=2m </a:t>
            </a:r>
            <a:endParaRPr lang="ar-IQ" dirty="0"/>
          </a:p>
        </p:txBody>
      </p:sp>
      <p:sp>
        <p:nvSpPr>
          <p:cNvPr id="4" name="Rectangle 3"/>
          <p:cNvSpPr/>
          <p:nvPr/>
        </p:nvSpPr>
        <p:spPr>
          <a:xfrm>
            <a:off x="5736742" y="1483773"/>
            <a:ext cx="27238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r+2(h1+h2+…+</a:t>
            </a:r>
            <a:r>
              <a:rPr lang="en-US" dirty="0" err="1"/>
              <a:t>hr</a:t>
            </a:r>
            <a:r>
              <a:rPr lang="en-US" dirty="0"/>
              <a:t>)=2m-2k</a:t>
            </a:r>
            <a:endParaRPr lang="ar-IQ" dirty="0"/>
          </a:p>
        </p:txBody>
      </p:sp>
      <p:sp>
        <p:nvSpPr>
          <p:cNvPr id="5" name="Rectangle 4"/>
          <p:cNvSpPr/>
          <p:nvPr/>
        </p:nvSpPr>
        <p:spPr>
          <a:xfrm>
            <a:off x="3288667" y="2047164"/>
            <a:ext cx="53230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r=2(m-k-(h1+h2+…+</a:t>
            </a:r>
            <a:r>
              <a:rPr lang="en-US" dirty="0" err="1"/>
              <a:t>hr</a:t>
            </a:r>
            <a:r>
              <a:rPr lang="en-US" dirty="0"/>
              <a:t> ))</a:t>
            </a:r>
            <a:endParaRPr lang="ar-IQ" dirty="0"/>
          </a:p>
        </p:txBody>
      </p:sp>
      <p:sp>
        <p:nvSpPr>
          <p:cNvPr id="6" name="Rectangle 5"/>
          <p:cNvSpPr/>
          <p:nvPr/>
        </p:nvSpPr>
        <p:spPr>
          <a:xfrm>
            <a:off x="4949292" y="2621213"/>
            <a:ext cx="34119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r=2w</a:t>
            </a:r>
            <a:endParaRPr lang="ar-IQ" dirty="0"/>
          </a:p>
        </p:txBody>
      </p:sp>
      <p:sp>
        <p:nvSpPr>
          <p:cNvPr id="7" name="Rectangle 6"/>
          <p:cNvSpPr/>
          <p:nvPr/>
        </p:nvSpPr>
        <p:spPr>
          <a:xfrm>
            <a:off x="3794078" y="3613665"/>
            <a:ext cx="49444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r =</a:t>
            </a:r>
            <a:r>
              <a:rPr lang="ar-IQ" dirty="0"/>
              <a:t>عدد زوجي </a:t>
            </a:r>
            <a:endParaRPr lang="ar-IQ" dirty="0" smtClean="0"/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4037067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رابط مستقيم 3"/>
          <p:cNvCxnSpPr/>
          <p:nvPr/>
        </p:nvCxnSpPr>
        <p:spPr>
          <a:xfrm>
            <a:off x="3686629" y="6107237"/>
            <a:ext cx="2037447" cy="137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رابط مستقيم 5"/>
          <p:cNvCxnSpPr/>
          <p:nvPr/>
        </p:nvCxnSpPr>
        <p:spPr>
          <a:xfrm rot="5400000" flipH="1" flipV="1">
            <a:off x="3116589" y="5571240"/>
            <a:ext cx="107157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رابط مستقيم 7"/>
          <p:cNvCxnSpPr/>
          <p:nvPr/>
        </p:nvCxnSpPr>
        <p:spPr>
          <a:xfrm>
            <a:off x="3652374" y="5035455"/>
            <a:ext cx="114300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رابط مستقيم 9"/>
          <p:cNvCxnSpPr/>
          <p:nvPr/>
        </p:nvCxnSpPr>
        <p:spPr>
          <a:xfrm rot="16200000" flipH="1">
            <a:off x="4709429" y="5092379"/>
            <a:ext cx="1071570" cy="92869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رابط مستقيم 11"/>
          <p:cNvCxnSpPr/>
          <p:nvPr/>
        </p:nvCxnSpPr>
        <p:spPr>
          <a:xfrm rot="10800000" flipV="1">
            <a:off x="3652374" y="5035455"/>
            <a:ext cx="1143008" cy="107157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شكل حر 12"/>
          <p:cNvSpPr/>
          <p:nvPr/>
        </p:nvSpPr>
        <p:spPr>
          <a:xfrm>
            <a:off x="3652384" y="4563961"/>
            <a:ext cx="2512441" cy="1645110"/>
          </a:xfrm>
          <a:custGeom>
            <a:avLst/>
            <a:gdLst>
              <a:gd name="connsiteX0" fmla="*/ 0 w 2450306"/>
              <a:gd name="connsiteY0" fmla="*/ 471487 h 1745456"/>
              <a:gd name="connsiteX1" fmla="*/ 1285875 w 2450306"/>
              <a:gd name="connsiteY1" fmla="*/ 57150 h 1745456"/>
              <a:gd name="connsiteX2" fmla="*/ 2000250 w 2450306"/>
              <a:gd name="connsiteY2" fmla="*/ 128587 h 1745456"/>
              <a:gd name="connsiteX3" fmla="*/ 2443162 w 2450306"/>
              <a:gd name="connsiteY3" fmla="*/ 671512 h 1745456"/>
              <a:gd name="connsiteX4" fmla="*/ 2043112 w 2450306"/>
              <a:gd name="connsiteY4" fmla="*/ 1600200 h 1745456"/>
              <a:gd name="connsiteX5" fmla="*/ 2028825 w 2450306"/>
              <a:gd name="connsiteY5" fmla="*/ 1543050 h 1745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50306" h="1745456">
                <a:moveTo>
                  <a:pt x="0" y="471487"/>
                </a:moveTo>
                <a:cubicBezTo>
                  <a:pt x="476250" y="292893"/>
                  <a:pt x="952500" y="114300"/>
                  <a:pt x="1285875" y="57150"/>
                </a:cubicBezTo>
                <a:cubicBezTo>
                  <a:pt x="1619250" y="0"/>
                  <a:pt x="1807369" y="26193"/>
                  <a:pt x="2000250" y="128587"/>
                </a:cubicBezTo>
                <a:cubicBezTo>
                  <a:pt x="2193131" y="230981"/>
                  <a:pt x="2436018" y="426243"/>
                  <a:pt x="2443162" y="671512"/>
                </a:cubicBezTo>
                <a:cubicBezTo>
                  <a:pt x="2450306" y="916781"/>
                  <a:pt x="2112168" y="1454944"/>
                  <a:pt x="2043112" y="1600200"/>
                </a:cubicBezTo>
                <a:cubicBezTo>
                  <a:pt x="1974056" y="1745456"/>
                  <a:pt x="2001440" y="1644253"/>
                  <a:pt x="2028825" y="1543050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9" name="مستطيل 8"/>
          <p:cNvSpPr/>
          <p:nvPr/>
        </p:nvSpPr>
        <p:spPr>
          <a:xfrm>
            <a:off x="4390572" y="0"/>
            <a:ext cx="4572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IQ" sz="2400" b="1" u="sng" dirty="0" smtClean="0"/>
              <a:t>مثال</a:t>
            </a:r>
            <a:r>
              <a:rPr lang="ar-IQ" sz="2400" b="1" dirty="0" smtClean="0"/>
              <a:t> :-</a:t>
            </a:r>
            <a:r>
              <a:rPr lang="ar-IQ" dirty="0" smtClean="0"/>
              <a:t/>
            </a:r>
            <a:br>
              <a:rPr lang="ar-IQ" dirty="0" smtClean="0"/>
            </a:br>
            <a:endParaRPr lang="ar-IQ" dirty="0"/>
          </a:p>
        </p:txBody>
      </p:sp>
      <p:sp>
        <p:nvSpPr>
          <p:cNvPr id="11" name="مستطيل 10"/>
          <p:cNvSpPr/>
          <p:nvPr/>
        </p:nvSpPr>
        <p:spPr>
          <a:xfrm>
            <a:off x="0" y="606923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في حفله يوجد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من الاشخاص تصافح عدد فردي من الحاضرين في نهاية الحفلة سوف يكون عدد التصافحات زوجي .مثال ثاني: خاصية قابلية القسمة بين العناصر المختلفة للمجموعة والتي لها عوامل مشتركة غير الواحد</a:t>
            </a:r>
            <a:br>
              <a:rPr lang="ar-IQ" sz="2400" b="1" dirty="0" smtClean="0">
                <a:latin typeface="Arial" pitchFamily="34" charset="0"/>
                <a:cs typeface="Arial" pitchFamily="34" charset="0"/>
              </a:rPr>
            </a:b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0" y="1589238"/>
            <a:ext cx="39968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A= [ 1,2,3,4,5.6.7.8.]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مستطيل 14"/>
          <p:cNvSpPr/>
          <p:nvPr/>
        </p:nvSpPr>
        <p:spPr>
          <a:xfrm>
            <a:off x="4223877" y="1487608"/>
            <a:ext cx="36645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مستطيل 15"/>
          <p:cNvSpPr/>
          <p:nvPr/>
        </p:nvSpPr>
        <p:spPr>
          <a:xfrm>
            <a:off x="239252" y="2148448"/>
            <a:ext cx="8686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drawing the graph where the element of edges the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quotion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division on the element [ 1,2,……………8]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مستطيل 16"/>
          <p:cNvSpPr/>
          <p:nvPr/>
        </p:nvSpPr>
        <p:spPr>
          <a:xfrm>
            <a:off x="421148" y="3020064"/>
            <a:ext cx="58782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sol:-   A= [ 1, ………………,8]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384629" y="3637012"/>
            <a:ext cx="87593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 (A) = [ 2,4 ] ,[ [ 2,8],[2,6],[3,6][4,8],[8,6],[ 6,4]]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1" name="رابط مستقيم 20"/>
          <p:cNvCxnSpPr/>
          <p:nvPr/>
        </p:nvCxnSpPr>
        <p:spPr>
          <a:xfrm rot="10800000" flipV="1">
            <a:off x="2554514" y="6121752"/>
            <a:ext cx="1117600" cy="1451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شكل بيضاوي 22"/>
          <p:cNvSpPr/>
          <p:nvPr/>
        </p:nvSpPr>
        <p:spPr>
          <a:xfrm>
            <a:off x="3213979" y="6069547"/>
            <a:ext cx="798286" cy="4934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6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24" name="شكل بيضاوي 23"/>
          <p:cNvSpPr/>
          <p:nvPr/>
        </p:nvSpPr>
        <p:spPr>
          <a:xfrm>
            <a:off x="1494972" y="4713866"/>
            <a:ext cx="798286" cy="4934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5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25" name="شكل بيضاوي 24"/>
          <p:cNvSpPr/>
          <p:nvPr/>
        </p:nvSpPr>
        <p:spPr>
          <a:xfrm>
            <a:off x="5580743" y="5911294"/>
            <a:ext cx="798286" cy="4934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4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26" name="شكل بيضاوي 25"/>
          <p:cNvSpPr/>
          <p:nvPr/>
        </p:nvSpPr>
        <p:spPr>
          <a:xfrm>
            <a:off x="1814286" y="5831466"/>
            <a:ext cx="798286" cy="4934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27" name="شكل بيضاوي 26"/>
          <p:cNvSpPr/>
          <p:nvPr/>
        </p:nvSpPr>
        <p:spPr>
          <a:xfrm>
            <a:off x="4593771" y="4721123"/>
            <a:ext cx="798286" cy="4934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28" name="شكل بيضاوي 27"/>
          <p:cNvSpPr/>
          <p:nvPr/>
        </p:nvSpPr>
        <p:spPr>
          <a:xfrm>
            <a:off x="6553200" y="4370673"/>
            <a:ext cx="798286" cy="422554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29" name="شكل بيضاوي 28"/>
          <p:cNvSpPr/>
          <p:nvPr/>
        </p:nvSpPr>
        <p:spPr>
          <a:xfrm>
            <a:off x="6925889" y="4794162"/>
            <a:ext cx="116114" cy="15965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0" name="شكل بيضاوي 29"/>
          <p:cNvSpPr/>
          <p:nvPr/>
        </p:nvSpPr>
        <p:spPr>
          <a:xfrm>
            <a:off x="2169885" y="4909809"/>
            <a:ext cx="116114" cy="15965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1" name="شكل بيضاوي 30"/>
          <p:cNvSpPr/>
          <p:nvPr/>
        </p:nvSpPr>
        <p:spPr>
          <a:xfrm>
            <a:off x="7598227" y="5363028"/>
            <a:ext cx="798286" cy="4934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7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32" name="شكل بيضاوي 31"/>
          <p:cNvSpPr/>
          <p:nvPr/>
        </p:nvSpPr>
        <p:spPr>
          <a:xfrm>
            <a:off x="3120572" y="4641294"/>
            <a:ext cx="798286" cy="493486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8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33" name="شكل بيضاوي 32"/>
          <p:cNvSpPr/>
          <p:nvPr/>
        </p:nvSpPr>
        <p:spPr>
          <a:xfrm>
            <a:off x="7656285" y="5537200"/>
            <a:ext cx="116114" cy="15965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4" name="سهم إلى اليسار 33">
            <a:hlinkClick r:id="rId2" action="ppaction://hlinksldjump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" name="سهم إلى اليمين 34">
            <a:hlinkClick r:id="" action="ppaction://noaction"/>
          </p:cNvPr>
          <p:cNvSpPr/>
          <p:nvPr/>
        </p:nvSpPr>
        <p:spPr>
          <a:xfrm>
            <a:off x="7572364" y="6072206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 tmFilter="0,0; .5, 1; 1, 1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 tmFilter="0,0; .5, 1; 1, 1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1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77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2" dur="770" decel="100000"/>
                                        <p:tgtEl>
                                          <p:spTgt spid="2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4" dur="77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6" dur="77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770" decel="100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1" dur="770" decel="100000"/>
                                        <p:tgtEl>
                                          <p:spTgt spid="2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3" dur="77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5" dur="77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9" grpId="0"/>
      <p:bldP spid="11" grpId="0"/>
      <p:bldP spid="14" grpId="0"/>
      <p:bldP spid="15" grpId="0"/>
      <p:bldP spid="16" grpId="0"/>
      <p:bldP spid="17" grpId="0"/>
      <p:bldP spid="18" grpId="0"/>
      <p:bldP spid="23" grpId="0"/>
      <p:bldP spid="24" grpId="0"/>
      <p:bldP spid="25" grpId="0"/>
      <p:bldP spid="26" grpId="0"/>
      <p:bldP spid="27" grpId="0"/>
      <p:bldP spid="28" grpId="0"/>
      <p:bldP spid="29" grpId="0" animBg="1"/>
      <p:bldP spid="30" grpId="0" animBg="1"/>
      <p:bldP spid="31" grpId="0"/>
      <p:bldP spid="32" grpId="0"/>
      <p:bldP spid="3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شكل بيضاوي 4"/>
          <p:cNvSpPr/>
          <p:nvPr/>
        </p:nvSpPr>
        <p:spPr>
          <a:xfrm>
            <a:off x="1558235" y="5439404"/>
            <a:ext cx="500066" cy="50006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6" name="شكل بيضاوي 5"/>
          <p:cNvSpPr/>
          <p:nvPr/>
        </p:nvSpPr>
        <p:spPr>
          <a:xfrm>
            <a:off x="3461641" y="3353028"/>
            <a:ext cx="500066" cy="50006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9" name="شكل بيضاوي 8"/>
          <p:cNvSpPr/>
          <p:nvPr/>
        </p:nvSpPr>
        <p:spPr>
          <a:xfrm>
            <a:off x="5821582" y="3861028"/>
            <a:ext cx="500066" cy="50006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" name="شكل بيضاوي 2"/>
          <p:cNvSpPr/>
          <p:nvPr/>
        </p:nvSpPr>
        <p:spPr>
          <a:xfrm>
            <a:off x="1558235" y="3439140"/>
            <a:ext cx="500066" cy="50006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4" name="شكل بيضاوي 3"/>
          <p:cNvSpPr/>
          <p:nvPr/>
        </p:nvSpPr>
        <p:spPr>
          <a:xfrm>
            <a:off x="1558235" y="4439272"/>
            <a:ext cx="500066" cy="50006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7" name="شكل بيضاوي 6"/>
          <p:cNvSpPr/>
          <p:nvPr/>
        </p:nvSpPr>
        <p:spPr>
          <a:xfrm>
            <a:off x="3461641" y="4281722"/>
            <a:ext cx="500066" cy="50006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8" name="شكل بيضاوي 7"/>
          <p:cNvSpPr/>
          <p:nvPr/>
        </p:nvSpPr>
        <p:spPr>
          <a:xfrm>
            <a:off x="3461641" y="5353292"/>
            <a:ext cx="500066" cy="50006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0" name="شكل بيضاوي 9"/>
          <p:cNvSpPr/>
          <p:nvPr/>
        </p:nvSpPr>
        <p:spPr>
          <a:xfrm>
            <a:off x="5821582" y="4861160"/>
            <a:ext cx="500066" cy="50006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12" name="رابط مستقيم 11"/>
          <p:cNvCxnSpPr>
            <a:stCxn id="4" idx="6"/>
            <a:endCxn id="5" idx="6"/>
          </p:cNvCxnSpPr>
          <p:nvPr/>
        </p:nvCxnSpPr>
        <p:spPr>
          <a:xfrm>
            <a:off x="2058301" y="4689305"/>
            <a:ext cx="1588" cy="10001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رابط مستقيم 13"/>
          <p:cNvCxnSpPr>
            <a:stCxn id="7" idx="6"/>
            <a:endCxn id="8" idx="6"/>
          </p:cNvCxnSpPr>
          <p:nvPr/>
        </p:nvCxnSpPr>
        <p:spPr>
          <a:xfrm>
            <a:off x="3961707" y="4531755"/>
            <a:ext cx="1588" cy="107157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رابط مستقيم 15"/>
          <p:cNvCxnSpPr>
            <a:stCxn id="9" idx="6"/>
            <a:endCxn id="10" idx="6"/>
          </p:cNvCxnSpPr>
          <p:nvPr/>
        </p:nvCxnSpPr>
        <p:spPr>
          <a:xfrm>
            <a:off x="6321648" y="4111061"/>
            <a:ext cx="1588" cy="10001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شكل حر 17"/>
          <p:cNvSpPr/>
          <p:nvPr/>
        </p:nvSpPr>
        <p:spPr>
          <a:xfrm>
            <a:off x="3933145" y="3595914"/>
            <a:ext cx="616743" cy="2057400"/>
          </a:xfrm>
          <a:custGeom>
            <a:avLst/>
            <a:gdLst>
              <a:gd name="connsiteX0" fmla="*/ 0 w 616743"/>
              <a:gd name="connsiteY0" fmla="*/ 0 h 2057400"/>
              <a:gd name="connsiteX1" fmla="*/ 614362 w 616743"/>
              <a:gd name="connsiteY1" fmla="*/ 1071563 h 2057400"/>
              <a:gd name="connsiteX2" fmla="*/ 14287 w 616743"/>
              <a:gd name="connsiteY2" fmla="*/ 2057400 h 205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16743" h="2057400">
                <a:moveTo>
                  <a:pt x="0" y="0"/>
                </a:moveTo>
                <a:cubicBezTo>
                  <a:pt x="305990" y="364331"/>
                  <a:pt x="611981" y="728663"/>
                  <a:pt x="614362" y="1071563"/>
                </a:cubicBezTo>
                <a:cubicBezTo>
                  <a:pt x="616743" y="1414463"/>
                  <a:pt x="315515" y="1735931"/>
                  <a:pt x="14287" y="2057400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9" name="شكل حر 18"/>
          <p:cNvSpPr/>
          <p:nvPr/>
        </p:nvSpPr>
        <p:spPr>
          <a:xfrm>
            <a:off x="2029747" y="3710602"/>
            <a:ext cx="559594" cy="2071687"/>
          </a:xfrm>
          <a:custGeom>
            <a:avLst/>
            <a:gdLst>
              <a:gd name="connsiteX0" fmla="*/ 0 w 559594"/>
              <a:gd name="connsiteY0" fmla="*/ 0 h 2071687"/>
              <a:gd name="connsiteX1" fmla="*/ 557213 w 559594"/>
              <a:gd name="connsiteY1" fmla="*/ 1071562 h 2071687"/>
              <a:gd name="connsiteX2" fmla="*/ 14288 w 559594"/>
              <a:gd name="connsiteY2" fmla="*/ 2071687 h 2071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59594" h="2071687">
                <a:moveTo>
                  <a:pt x="0" y="0"/>
                </a:moveTo>
                <a:cubicBezTo>
                  <a:pt x="277416" y="363140"/>
                  <a:pt x="554832" y="726281"/>
                  <a:pt x="557213" y="1071562"/>
                </a:cubicBezTo>
                <a:cubicBezTo>
                  <a:pt x="559594" y="1416843"/>
                  <a:pt x="14288" y="2071687"/>
                  <a:pt x="14288" y="2071687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20" name="مستطيل 19"/>
          <p:cNvSpPr/>
          <p:nvPr/>
        </p:nvSpPr>
        <p:spPr>
          <a:xfrm>
            <a:off x="0" y="174172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000" b="1" dirty="0" smtClean="0"/>
              <a:t>Ex : let v= [ v1 …………….,v8 ]  be vertex of 1- graph then v1 , </a:t>
            </a:r>
            <a:r>
              <a:rPr lang="en-US" sz="2000" b="1" dirty="0" err="1" smtClean="0"/>
              <a:t>vj</a:t>
            </a:r>
            <a:r>
              <a:rPr lang="en-US" sz="2000" b="1" dirty="0" smtClean="0"/>
              <a:t> is </a:t>
            </a:r>
            <a:r>
              <a:rPr lang="en-US" sz="2000" b="1" dirty="0" err="1" smtClean="0"/>
              <a:t>adja,cent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iff</a:t>
            </a:r>
            <a:r>
              <a:rPr lang="en-US" sz="2000" b="1" dirty="0" smtClean="0"/>
              <a:t> i= j( mod 3) then fin the edges of the graph G   . is the graph simple</a:t>
            </a:r>
            <a:endParaRPr lang="ar-IQ" sz="2000" b="1" dirty="0"/>
          </a:p>
        </p:txBody>
      </p:sp>
      <p:sp>
        <p:nvSpPr>
          <p:cNvPr id="22" name="مستطيل 21"/>
          <p:cNvSpPr/>
          <p:nvPr/>
        </p:nvSpPr>
        <p:spPr>
          <a:xfrm>
            <a:off x="333829" y="928692"/>
            <a:ext cx="8585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000" b="1" dirty="0" err="1" smtClean="0"/>
              <a:t>اذا</a:t>
            </a:r>
            <a:r>
              <a:rPr lang="ar-IQ" sz="2000" b="1" dirty="0" smtClean="0"/>
              <a:t> كان </a:t>
            </a:r>
            <a:r>
              <a:rPr lang="en-US" sz="2000" b="1" dirty="0" err="1" smtClean="0"/>
              <a:t>vj</a:t>
            </a:r>
            <a:r>
              <a:rPr lang="en-US" sz="2000" b="1" dirty="0" smtClean="0"/>
              <a:t> , vi</a:t>
            </a:r>
            <a:r>
              <a:rPr lang="ar-IQ" sz="2000" b="1" dirty="0" smtClean="0"/>
              <a:t> متجاورين </a:t>
            </a:r>
            <a:r>
              <a:rPr lang="ar-IQ" sz="2000" b="1" dirty="0" err="1" smtClean="0"/>
              <a:t>اذا</a:t>
            </a:r>
            <a:r>
              <a:rPr lang="ar-IQ" sz="2000" b="1" dirty="0" smtClean="0"/>
              <a:t> وفقط </a:t>
            </a:r>
            <a:r>
              <a:rPr lang="ar-IQ" sz="2000" b="1" dirty="0" err="1" smtClean="0"/>
              <a:t>اذا</a:t>
            </a:r>
            <a:r>
              <a:rPr lang="ar-IQ" sz="2000" b="1" dirty="0" smtClean="0"/>
              <a:t> </a:t>
            </a:r>
            <a:r>
              <a:rPr lang="en-US" sz="2000" b="1" dirty="0" smtClean="0"/>
              <a:t>I = j ( mod 3) </a:t>
            </a:r>
            <a:r>
              <a:rPr lang="ar-IQ" sz="2000" b="1" dirty="0" smtClean="0"/>
              <a:t>  اوجد حافات البيان </a:t>
            </a:r>
            <a:r>
              <a:rPr lang="en-US" sz="2000" b="1" dirty="0" smtClean="0"/>
              <a:t>G </a:t>
            </a:r>
            <a:r>
              <a:rPr lang="ar-IQ" sz="2000" b="1" dirty="0" smtClean="0"/>
              <a:t> وهل </a:t>
            </a:r>
            <a:r>
              <a:rPr lang="ar-IQ" sz="2000" b="1" dirty="0" err="1" smtClean="0"/>
              <a:t>ان</a:t>
            </a:r>
            <a:r>
              <a:rPr lang="ar-IQ" sz="2000" b="1" dirty="0" smtClean="0"/>
              <a:t> البيان بسيط </a:t>
            </a:r>
            <a:endParaRPr lang="ar-IQ" sz="2000" b="1" dirty="0"/>
          </a:p>
        </p:txBody>
      </p:sp>
      <p:sp>
        <p:nvSpPr>
          <p:cNvPr id="24" name="مستطيل 23"/>
          <p:cNvSpPr/>
          <p:nvPr/>
        </p:nvSpPr>
        <p:spPr>
          <a:xfrm>
            <a:off x="326571" y="1567321"/>
            <a:ext cx="478245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ar-IQ" sz="2000" b="1" dirty="0" smtClean="0"/>
              <a:t>مضاعفات </a:t>
            </a:r>
            <a:r>
              <a:rPr lang="en-US" sz="2000" b="1" dirty="0" smtClean="0"/>
              <a:t>3</a:t>
            </a:r>
            <a:r>
              <a:rPr lang="ar-IQ" sz="2000" b="1" dirty="0" smtClean="0"/>
              <a:t> </a:t>
            </a:r>
            <a:r>
              <a:rPr lang="en-US" sz="2400" b="1" dirty="0" smtClean="0"/>
              <a:t>proof</a:t>
            </a:r>
            <a:r>
              <a:rPr lang="en-US" sz="2000" b="1" dirty="0" smtClean="0"/>
              <a:t>:- I – j = 3k             </a:t>
            </a:r>
            <a:br>
              <a:rPr lang="en-US" sz="2000" b="1" dirty="0" smtClean="0"/>
            </a:br>
            <a:endParaRPr lang="ar-IQ" sz="2000" b="1" dirty="0"/>
          </a:p>
        </p:txBody>
      </p:sp>
      <p:sp>
        <p:nvSpPr>
          <p:cNvPr id="26" name="مستطيل 25"/>
          <p:cNvSpPr/>
          <p:nvPr/>
        </p:nvSpPr>
        <p:spPr>
          <a:xfrm>
            <a:off x="253999" y="2022679"/>
            <a:ext cx="855617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000" b="1" dirty="0" smtClean="0"/>
              <a:t>EG)=[[v1,1],[v1,v4],[v1,v7],[v2,v2],[v2,v5],[ v2,v8],[ v3,v3],[v3,v6],[v4,v4],[ v4,v7],[ v5,v5],[ v5,v8],[ v6,v6] ,[ v3,v3],[ v3,v6],[ v4,v4],[ v4,v7],[ v5,v5],[ v5,v8],[ v6,v6],[ v7.v7],[ v8 ,v8] </a:t>
            </a:r>
            <a:endParaRPr lang="ar-IQ" sz="2000" b="1" dirty="0"/>
          </a:p>
        </p:txBody>
      </p:sp>
      <p:sp>
        <p:nvSpPr>
          <p:cNvPr id="27" name="شكل بيضاوي 26"/>
          <p:cNvSpPr/>
          <p:nvPr/>
        </p:nvSpPr>
        <p:spPr>
          <a:xfrm>
            <a:off x="6342743" y="3875314"/>
            <a:ext cx="638629" cy="319314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V3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28" name="شكل بيضاوي 27"/>
          <p:cNvSpPr/>
          <p:nvPr/>
        </p:nvSpPr>
        <p:spPr>
          <a:xfrm>
            <a:off x="6349999" y="4927600"/>
            <a:ext cx="638629" cy="319314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V6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29" name="شكل بيضاوي 28"/>
          <p:cNvSpPr/>
          <p:nvPr/>
        </p:nvSpPr>
        <p:spPr>
          <a:xfrm>
            <a:off x="5805714" y="3483428"/>
            <a:ext cx="638629" cy="319314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e7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30" name="شكل بيضاوي 29"/>
          <p:cNvSpPr/>
          <p:nvPr/>
        </p:nvSpPr>
        <p:spPr>
          <a:xfrm>
            <a:off x="5675085" y="5544457"/>
            <a:ext cx="841829" cy="2612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e13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31" name="شكل بيضاوي 30"/>
          <p:cNvSpPr/>
          <p:nvPr/>
        </p:nvSpPr>
        <p:spPr>
          <a:xfrm>
            <a:off x="6458857" y="4412343"/>
            <a:ext cx="638629" cy="319314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e8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32" name="شكل بيضاوي 31"/>
          <p:cNvSpPr/>
          <p:nvPr/>
        </p:nvSpPr>
        <p:spPr>
          <a:xfrm>
            <a:off x="3962399" y="3425371"/>
            <a:ext cx="638629" cy="319314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V2</a:t>
            </a:r>
            <a:endParaRPr lang="ar-IQ" b="1" dirty="0">
              <a:solidFill>
                <a:schemeClr val="tx1"/>
              </a:solidFill>
            </a:endParaRPr>
          </a:p>
        </p:txBody>
      </p:sp>
      <p:cxnSp>
        <p:nvCxnSpPr>
          <p:cNvPr id="35" name="رابط مستقيم 34"/>
          <p:cNvCxnSpPr>
            <a:stCxn id="18" idx="0"/>
            <a:endCxn id="7" idx="6"/>
          </p:cNvCxnSpPr>
          <p:nvPr/>
        </p:nvCxnSpPr>
        <p:spPr>
          <a:xfrm>
            <a:off x="3933145" y="3595914"/>
            <a:ext cx="28562" cy="93584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شكل بيضاوي 35"/>
          <p:cNvSpPr/>
          <p:nvPr/>
        </p:nvSpPr>
        <p:spPr>
          <a:xfrm>
            <a:off x="3802743" y="4296229"/>
            <a:ext cx="638629" cy="319314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V5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37" name="شكل بيضاوي 36"/>
          <p:cNvSpPr/>
          <p:nvPr/>
        </p:nvSpPr>
        <p:spPr>
          <a:xfrm>
            <a:off x="4005942" y="5428343"/>
            <a:ext cx="638629" cy="319314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V8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38" name="شكل بيضاوي 37"/>
          <p:cNvSpPr/>
          <p:nvPr/>
        </p:nvSpPr>
        <p:spPr>
          <a:xfrm>
            <a:off x="2975428" y="3207658"/>
            <a:ext cx="638629" cy="319314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e4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39" name="شكل بيضاوي 38"/>
          <p:cNvSpPr/>
          <p:nvPr/>
        </p:nvSpPr>
        <p:spPr>
          <a:xfrm>
            <a:off x="3360056" y="3911600"/>
            <a:ext cx="638629" cy="319314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e5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40" name="شكل بيضاوي 39"/>
          <p:cNvSpPr/>
          <p:nvPr/>
        </p:nvSpPr>
        <p:spPr>
          <a:xfrm>
            <a:off x="3730171" y="4934856"/>
            <a:ext cx="914400" cy="275771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e12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42" name="شكل بيضاوي 41"/>
          <p:cNvSpPr/>
          <p:nvPr/>
        </p:nvSpPr>
        <p:spPr>
          <a:xfrm>
            <a:off x="3207657" y="5907315"/>
            <a:ext cx="1088572" cy="319314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e15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43" name="شكل بيضاوي 42"/>
          <p:cNvSpPr/>
          <p:nvPr/>
        </p:nvSpPr>
        <p:spPr>
          <a:xfrm>
            <a:off x="4223657" y="3904341"/>
            <a:ext cx="638629" cy="319314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e6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47" name="شكل بيضاوي 46"/>
          <p:cNvSpPr/>
          <p:nvPr/>
        </p:nvSpPr>
        <p:spPr>
          <a:xfrm>
            <a:off x="2419671" y="4557954"/>
            <a:ext cx="870857" cy="377372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e11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48" name="شكل بيضاوي 47"/>
          <p:cNvSpPr/>
          <p:nvPr/>
        </p:nvSpPr>
        <p:spPr>
          <a:xfrm>
            <a:off x="1386582" y="4003834"/>
            <a:ext cx="638629" cy="319314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e2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49" name="شكل بيضاوي 48"/>
          <p:cNvSpPr/>
          <p:nvPr/>
        </p:nvSpPr>
        <p:spPr>
          <a:xfrm>
            <a:off x="2046983" y="3474063"/>
            <a:ext cx="638629" cy="319314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V1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50" name="شكل بيضاوي 49"/>
          <p:cNvSpPr/>
          <p:nvPr/>
        </p:nvSpPr>
        <p:spPr>
          <a:xfrm>
            <a:off x="1299497" y="3132977"/>
            <a:ext cx="638629" cy="319314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e1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51" name="شكل بيضاوي 50"/>
          <p:cNvSpPr/>
          <p:nvPr/>
        </p:nvSpPr>
        <p:spPr>
          <a:xfrm>
            <a:off x="1916354" y="4373948"/>
            <a:ext cx="638629" cy="319314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V4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52" name="شكل بيضاوي 51"/>
          <p:cNvSpPr/>
          <p:nvPr/>
        </p:nvSpPr>
        <p:spPr>
          <a:xfrm>
            <a:off x="2300982" y="4003834"/>
            <a:ext cx="638629" cy="319314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e3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53" name="شكل بيضاوي 52"/>
          <p:cNvSpPr/>
          <p:nvPr/>
        </p:nvSpPr>
        <p:spPr>
          <a:xfrm>
            <a:off x="1045497" y="4461034"/>
            <a:ext cx="638629" cy="319314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e9</a:t>
            </a:r>
            <a:endParaRPr lang="ar-IQ" b="1" dirty="0">
              <a:solidFill>
                <a:schemeClr val="tx1"/>
              </a:solidFill>
            </a:endParaRPr>
          </a:p>
        </p:txBody>
      </p:sp>
      <p:cxnSp>
        <p:nvCxnSpPr>
          <p:cNvPr id="56" name="رابط مستقيم 55"/>
          <p:cNvCxnSpPr>
            <a:stCxn id="19" idx="0"/>
            <a:endCxn id="4" idx="6"/>
          </p:cNvCxnSpPr>
          <p:nvPr/>
        </p:nvCxnSpPr>
        <p:spPr>
          <a:xfrm>
            <a:off x="2029747" y="3710602"/>
            <a:ext cx="28554" cy="97870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7" name="شكل بيضاوي 56"/>
          <p:cNvSpPr/>
          <p:nvPr/>
        </p:nvSpPr>
        <p:spPr>
          <a:xfrm>
            <a:off x="1183382" y="5005320"/>
            <a:ext cx="1059543" cy="362858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e10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58" name="شكل بيضاوي 57"/>
          <p:cNvSpPr/>
          <p:nvPr/>
        </p:nvSpPr>
        <p:spPr>
          <a:xfrm>
            <a:off x="1433168" y="5948748"/>
            <a:ext cx="1146629" cy="333830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e14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59" name="شكل بيضاوي 58"/>
          <p:cNvSpPr/>
          <p:nvPr/>
        </p:nvSpPr>
        <p:spPr>
          <a:xfrm>
            <a:off x="1996183" y="5585892"/>
            <a:ext cx="638629" cy="319314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V7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44" name="مستطيل 43"/>
          <p:cNvSpPr/>
          <p:nvPr/>
        </p:nvSpPr>
        <p:spPr>
          <a:xfrm>
            <a:off x="7228114" y="4170984"/>
            <a:ext cx="191588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/>
              <a:t>البيان ليس بسيط </a:t>
            </a:r>
            <a:r>
              <a:rPr lang="ar-IQ" sz="2400" b="1" dirty="0" err="1" smtClean="0"/>
              <a:t>لانه</a:t>
            </a:r>
            <a:r>
              <a:rPr lang="ar-IQ" sz="2400" b="1" dirty="0" smtClean="0"/>
              <a:t> توجد فيه لفات </a:t>
            </a:r>
            <a:endParaRPr lang="ar-IQ" sz="2400" b="1" dirty="0"/>
          </a:p>
        </p:txBody>
      </p:sp>
      <p:sp>
        <p:nvSpPr>
          <p:cNvPr id="45" name="سهم لأعلى 44">
            <a:hlinkClick r:id="rId2" action="ppaction://hlinksldjump"/>
          </p:cNvPr>
          <p:cNvSpPr/>
          <p:nvPr/>
        </p:nvSpPr>
        <p:spPr>
          <a:xfrm>
            <a:off x="0" y="6072182"/>
            <a:ext cx="1928826" cy="785818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20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6" name="سهم إلى اليمين 45">
            <a:hlinkClick r:id="rId3" action="ppaction://hlinksldjump"/>
          </p:cNvPr>
          <p:cNvSpPr/>
          <p:nvPr/>
        </p:nvSpPr>
        <p:spPr>
          <a:xfrm>
            <a:off x="7215206" y="5857892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20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70" decel="100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770" decel="100000"/>
                                        <p:tgtEl>
                                          <p:spTgt spid="4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20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770" decel="100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770" decel="100000"/>
                                        <p:tgtEl>
                                          <p:spTgt spid="3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8" dur="77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0" dur="77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2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770" decel="100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6" dur="770" decel="100000"/>
                                        <p:tgtEl>
                                          <p:spTgt spid="2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8" dur="77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0" dur="77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0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770" decel="100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1" dur="770" decel="100000"/>
                                        <p:tgtEl>
                                          <p:spTgt spid="5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03" dur="77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5" dur="77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77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2" dur="770" decel="100000"/>
                                        <p:tgtEl>
                                          <p:spTgt spid="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24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26" dur="77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3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9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2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9" dur="5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0" dur="5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3" grpId="0" animBg="1"/>
      <p:bldP spid="4" grpId="0" animBg="1"/>
      <p:bldP spid="7" grpId="0" animBg="1"/>
      <p:bldP spid="8" grpId="0" animBg="1"/>
      <p:bldP spid="10" grpId="0" animBg="1"/>
      <p:bldP spid="18" grpId="0" animBg="1"/>
      <p:bldP spid="19" grpId="0" animBg="1"/>
      <p:bldP spid="24" grpId="0"/>
      <p:bldP spid="27" grpId="0"/>
      <p:bldP spid="28" grpId="0"/>
      <p:bldP spid="29" grpId="0"/>
      <p:bldP spid="30" grpId="0"/>
      <p:bldP spid="31" grpId="0"/>
      <p:bldP spid="32" grpId="0"/>
      <p:bldP spid="36" grpId="0"/>
      <p:bldP spid="37" grpId="0"/>
      <p:bldP spid="38" grpId="0"/>
      <p:bldP spid="39" grpId="0"/>
      <p:bldP spid="40" grpId="0"/>
      <p:bldP spid="42" grpId="0"/>
      <p:bldP spid="43" grpId="0"/>
      <p:bldP spid="47" grpId="0"/>
      <p:bldP spid="48" grpId="0"/>
      <p:bldP spid="49" grpId="0"/>
      <p:bldP spid="51" grpId="0"/>
      <p:bldP spid="52" grpId="0"/>
      <p:bldP spid="53" grpId="0"/>
      <p:bldP spid="57" grpId="0"/>
      <p:bldP spid="58" grpId="0"/>
      <p:bldP spid="5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ثلث متساوي الساقين 2"/>
          <p:cNvSpPr/>
          <p:nvPr/>
        </p:nvSpPr>
        <p:spPr>
          <a:xfrm>
            <a:off x="8072462" y="1500174"/>
            <a:ext cx="428628" cy="500066"/>
          </a:xfrm>
          <a:prstGeom prst="triangl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4" name="مستطيل 3"/>
          <p:cNvSpPr/>
          <p:nvPr/>
        </p:nvSpPr>
        <p:spPr>
          <a:xfrm>
            <a:off x="8072462" y="2000240"/>
            <a:ext cx="428628" cy="35719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6" name="رابط مستقيم 5"/>
          <p:cNvCxnSpPr>
            <a:stCxn id="3" idx="0"/>
          </p:cNvCxnSpPr>
          <p:nvPr/>
        </p:nvCxnSpPr>
        <p:spPr>
          <a:xfrm rot="16200000" flipH="1">
            <a:off x="7929586" y="1857364"/>
            <a:ext cx="857256" cy="14287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رابط مستقيم 9"/>
          <p:cNvCxnSpPr>
            <a:stCxn id="3" idx="0"/>
          </p:cNvCxnSpPr>
          <p:nvPr/>
        </p:nvCxnSpPr>
        <p:spPr>
          <a:xfrm rot="16200000" flipH="1" flipV="1">
            <a:off x="7750991" y="1821645"/>
            <a:ext cx="857256" cy="2143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رابط مستقيم 11"/>
          <p:cNvCxnSpPr/>
          <p:nvPr/>
        </p:nvCxnSpPr>
        <p:spPr>
          <a:xfrm rot="10800000">
            <a:off x="8072462" y="2000240"/>
            <a:ext cx="428628" cy="3571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مستطيل 13"/>
          <p:cNvSpPr/>
          <p:nvPr/>
        </p:nvSpPr>
        <p:spPr>
          <a:xfrm>
            <a:off x="6072198" y="1785926"/>
            <a:ext cx="857256" cy="64294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16" name="رابط مستقيم 15"/>
          <p:cNvCxnSpPr/>
          <p:nvPr/>
        </p:nvCxnSpPr>
        <p:spPr>
          <a:xfrm rot="10800000" flipV="1">
            <a:off x="6072198" y="1785926"/>
            <a:ext cx="857256" cy="64294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رابط مستقيم 17"/>
          <p:cNvCxnSpPr/>
          <p:nvPr/>
        </p:nvCxnSpPr>
        <p:spPr>
          <a:xfrm>
            <a:off x="6072198" y="1785926"/>
            <a:ext cx="857256" cy="64294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مثلث متساوي الساقين 18"/>
          <p:cNvSpPr/>
          <p:nvPr/>
        </p:nvSpPr>
        <p:spPr>
          <a:xfrm>
            <a:off x="4500562" y="1571612"/>
            <a:ext cx="785818" cy="928694"/>
          </a:xfrm>
          <a:prstGeom prst="triangl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21" name="رابط مستقيم 20"/>
          <p:cNvCxnSpPr/>
          <p:nvPr/>
        </p:nvCxnSpPr>
        <p:spPr>
          <a:xfrm rot="5400000">
            <a:off x="2928926" y="2000240"/>
            <a:ext cx="71438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شكل بيضاوي 21"/>
          <p:cNvSpPr/>
          <p:nvPr/>
        </p:nvSpPr>
        <p:spPr>
          <a:xfrm flipH="1" flipV="1">
            <a:off x="3207657" y="1524001"/>
            <a:ext cx="150338" cy="19366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5" name="مستطيل 14"/>
          <p:cNvSpPr/>
          <p:nvPr/>
        </p:nvSpPr>
        <p:spPr>
          <a:xfrm>
            <a:off x="0" y="1"/>
            <a:ext cx="9144000" cy="68217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ملاحظة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مستطيل 16"/>
          <p:cNvSpPr/>
          <p:nvPr/>
        </p:nvSpPr>
        <p:spPr>
          <a:xfrm>
            <a:off x="0" y="711200"/>
            <a:ext cx="9144000" cy="65314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البيان التام هو البيان الذي تكون كل من رؤوسه يرتبط بالرؤوس البقية </a:t>
            </a:r>
            <a:b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شكل بيضاوي 29"/>
          <p:cNvSpPr/>
          <p:nvPr/>
        </p:nvSpPr>
        <p:spPr>
          <a:xfrm flipH="1" flipV="1">
            <a:off x="3214914" y="2329544"/>
            <a:ext cx="150338" cy="19366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2" name="شكل بيضاوي 31"/>
          <p:cNvSpPr/>
          <p:nvPr/>
        </p:nvSpPr>
        <p:spPr>
          <a:xfrm flipH="1" flipV="1">
            <a:off x="8004629" y="2329544"/>
            <a:ext cx="150338" cy="19366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3" name="شكل بيضاوي 32"/>
          <p:cNvSpPr/>
          <p:nvPr/>
        </p:nvSpPr>
        <p:spPr>
          <a:xfrm flipH="1" flipV="1">
            <a:off x="6865258" y="1683659"/>
            <a:ext cx="150338" cy="19366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4" name="شكل بيضاوي 33"/>
          <p:cNvSpPr/>
          <p:nvPr/>
        </p:nvSpPr>
        <p:spPr>
          <a:xfrm flipH="1" flipV="1">
            <a:off x="6001657" y="1647372"/>
            <a:ext cx="150338" cy="19366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5" name="شكل بيضاوي 34"/>
          <p:cNvSpPr/>
          <p:nvPr/>
        </p:nvSpPr>
        <p:spPr>
          <a:xfrm flipH="1" flipV="1">
            <a:off x="5965371" y="2380344"/>
            <a:ext cx="150338" cy="19366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6" name="شكل بيضاوي 35"/>
          <p:cNvSpPr/>
          <p:nvPr/>
        </p:nvSpPr>
        <p:spPr>
          <a:xfrm flipH="1" flipV="1">
            <a:off x="6828971" y="2344058"/>
            <a:ext cx="150338" cy="19366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7" name="شكل بيضاوي 36"/>
          <p:cNvSpPr/>
          <p:nvPr/>
        </p:nvSpPr>
        <p:spPr>
          <a:xfrm flipH="1" flipV="1">
            <a:off x="4818743" y="1509487"/>
            <a:ext cx="150338" cy="19366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8" name="شكل بيضاوي 37"/>
          <p:cNvSpPr/>
          <p:nvPr/>
        </p:nvSpPr>
        <p:spPr>
          <a:xfrm flipH="1" flipV="1">
            <a:off x="5203371" y="2416629"/>
            <a:ext cx="150338" cy="19366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9" name="شكل بيضاوي 38"/>
          <p:cNvSpPr/>
          <p:nvPr/>
        </p:nvSpPr>
        <p:spPr>
          <a:xfrm flipH="1" flipV="1">
            <a:off x="4397829" y="2423887"/>
            <a:ext cx="150338" cy="19366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40" name="شكل بيضاوي 39"/>
          <p:cNvSpPr/>
          <p:nvPr/>
        </p:nvSpPr>
        <p:spPr>
          <a:xfrm flipH="1" flipV="1">
            <a:off x="8200571" y="1407887"/>
            <a:ext cx="150338" cy="19366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41" name="شكل بيضاوي 40"/>
          <p:cNvSpPr/>
          <p:nvPr/>
        </p:nvSpPr>
        <p:spPr>
          <a:xfrm flipH="1" flipV="1">
            <a:off x="1647371" y="1966687"/>
            <a:ext cx="150338" cy="19366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42" name="شكل بيضاوي 41"/>
          <p:cNvSpPr/>
          <p:nvPr/>
        </p:nvSpPr>
        <p:spPr>
          <a:xfrm flipH="1" flipV="1">
            <a:off x="8447315" y="2293258"/>
            <a:ext cx="150338" cy="19366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43" name="شكل بيضاوي 42"/>
          <p:cNvSpPr/>
          <p:nvPr/>
        </p:nvSpPr>
        <p:spPr>
          <a:xfrm flipH="1" flipV="1">
            <a:off x="8469085" y="1894115"/>
            <a:ext cx="150338" cy="19366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44" name="شكل بيضاوي 43"/>
          <p:cNvSpPr/>
          <p:nvPr/>
        </p:nvSpPr>
        <p:spPr>
          <a:xfrm flipH="1" flipV="1">
            <a:off x="7953829" y="1915886"/>
            <a:ext cx="150338" cy="19366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45" name="شكل بيضاوي 44"/>
          <p:cNvSpPr/>
          <p:nvPr/>
        </p:nvSpPr>
        <p:spPr>
          <a:xfrm>
            <a:off x="7910285" y="2685143"/>
            <a:ext cx="899886" cy="435429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K5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6" name="شكل بيضاوي 45"/>
          <p:cNvSpPr/>
          <p:nvPr/>
        </p:nvSpPr>
        <p:spPr>
          <a:xfrm>
            <a:off x="6161314" y="2764971"/>
            <a:ext cx="899886" cy="435429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K4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7" name="شكل بيضاوي 46"/>
          <p:cNvSpPr/>
          <p:nvPr/>
        </p:nvSpPr>
        <p:spPr>
          <a:xfrm>
            <a:off x="4412342" y="2714170"/>
            <a:ext cx="899886" cy="435429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K3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8" name="شكل بيضاوي 47"/>
          <p:cNvSpPr/>
          <p:nvPr/>
        </p:nvSpPr>
        <p:spPr>
          <a:xfrm>
            <a:off x="2910114" y="2692400"/>
            <a:ext cx="899886" cy="435429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K2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9" name="شكل بيضاوي 48"/>
          <p:cNvSpPr/>
          <p:nvPr/>
        </p:nvSpPr>
        <p:spPr>
          <a:xfrm>
            <a:off x="1320799" y="2598057"/>
            <a:ext cx="899886" cy="435429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K1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0" name="مستطيل 49"/>
          <p:cNvSpPr/>
          <p:nvPr/>
        </p:nvSpPr>
        <p:spPr>
          <a:xfrm>
            <a:off x="0" y="3497944"/>
            <a:ext cx="9144000" cy="638628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Completement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graph is the graph which every vertices sign by </a:t>
            </a:r>
            <a:r>
              <a:rPr lang="en-US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remaign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vertices</a:t>
            </a: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مستطيل 50"/>
          <p:cNvSpPr/>
          <p:nvPr/>
        </p:nvSpPr>
        <p:spPr>
          <a:xfrm>
            <a:off x="0" y="4034973"/>
            <a:ext cx="9144000" cy="653143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ملاحظة :</a:t>
            </a:r>
            <a:endParaRPr lang="ar-IQ" sz="2400" b="1" dirty="0">
              <a:solidFill>
                <a:srgbClr val="002060"/>
              </a:solidFill>
            </a:endParaRPr>
          </a:p>
        </p:txBody>
      </p:sp>
      <p:sp>
        <p:nvSpPr>
          <p:cNvPr id="52" name="مستطيل 51"/>
          <p:cNvSpPr/>
          <p:nvPr/>
        </p:nvSpPr>
        <p:spPr>
          <a:xfrm>
            <a:off x="0" y="4455886"/>
            <a:ext cx="9144000" cy="119017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البيان التام هو بيان منتظم درجة كل رأس من رؤوسه يساوي (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n-1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ar-IQ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و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= عدد الرؤوس </a:t>
            </a: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سهم لأعلى 53">
            <a:hlinkClick r:id="rId2" action="ppaction://hlinksldjump"/>
          </p:cNvPr>
          <p:cNvSpPr/>
          <p:nvPr/>
        </p:nvSpPr>
        <p:spPr>
          <a:xfrm>
            <a:off x="0" y="5857892"/>
            <a:ext cx="1928826" cy="785818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20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5" name="سهم إلى اليمين 54">
            <a:hlinkClick r:id="rId3" action="ppaction://hlinksldjump"/>
          </p:cNvPr>
          <p:cNvSpPr/>
          <p:nvPr/>
        </p:nvSpPr>
        <p:spPr>
          <a:xfrm>
            <a:off x="7215206" y="5857892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9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4" dur="1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7" dur="1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0" dur="1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3" dur="1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8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3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5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8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1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4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7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2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20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20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20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0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1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2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4" grpId="0" animBg="1"/>
      <p:bldP spid="19" grpId="0" animBg="1"/>
      <p:bldP spid="22" grpId="0" animBg="1"/>
      <p:bldP spid="30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رابط مستقيم 3"/>
          <p:cNvCxnSpPr/>
          <p:nvPr/>
        </p:nvCxnSpPr>
        <p:spPr>
          <a:xfrm rot="5400000">
            <a:off x="5155345" y="5282764"/>
            <a:ext cx="856462" cy="7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رابط مستقيم 5"/>
          <p:cNvCxnSpPr/>
          <p:nvPr/>
        </p:nvCxnSpPr>
        <p:spPr>
          <a:xfrm rot="5400000">
            <a:off x="6009993" y="5271189"/>
            <a:ext cx="870645" cy="976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رابط مستقيم 8"/>
          <p:cNvCxnSpPr/>
          <p:nvPr/>
        </p:nvCxnSpPr>
        <p:spPr>
          <a:xfrm rot="5400000">
            <a:off x="6691262" y="5104169"/>
            <a:ext cx="1070776" cy="7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رابط مستقيم 10"/>
          <p:cNvCxnSpPr/>
          <p:nvPr/>
        </p:nvCxnSpPr>
        <p:spPr>
          <a:xfrm flipV="1">
            <a:off x="5583179" y="4568384"/>
            <a:ext cx="428628" cy="2857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رابط مستقيم 12"/>
          <p:cNvCxnSpPr/>
          <p:nvPr/>
        </p:nvCxnSpPr>
        <p:spPr>
          <a:xfrm rot="10800000">
            <a:off x="5997293" y="4568385"/>
            <a:ext cx="428628" cy="2857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رابط مستقيم 14"/>
          <p:cNvCxnSpPr/>
          <p:nvPr/>
        </p:nvCxnSpPr>
        <p:spPr>
          <a:xfrm flipV="1">
            <a:off x="6440435" y="4568384"/>
            <a:ext cx="785818" cy="2857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رابط مستقيم 18"/>
          <p:cNvCxnSpPr/>
          <p:nvPr/>
        </p:nvCxnSpPr>
        <p:spPr>
          <a:xfrm>
            <a:off x="7226253" y="4568384"/>
            <a:ext cx="571504" cy="3571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رابط مستقيم 20"/>
          <p:cNvCxnSpPr/>
          <p:nvPr/>
        </p:nvCxnSpPr>
        <p:spPr>
          <a:xfrm rot="5400000" flipH="1" flipV="1">
            <a:off x="5762568" y="4318351"/>
            <a:ext cx="499272" cy="7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رابط مستقيم 22"/>
          <p:cNvCxnSpPr/>
          <p:nvPr/>
        </p:nvCxnSpPr>
        <p:spPr>
          <a:xfrm rot="16200000" flipV="1">
            <a:off x="6016919" y="4421985"/>
            <a:ext cx="872102" cy="234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رابط مستقيم 24"/>
          <p:cNvCxnSpPr/>
          <p:nvPr/>
        </p:nvCxnSpPr>
        <p:spPr>
          <a:xfrm rot="5400000" flipH="1" flipV="1">
            <a:off x="6976220" y="4318351"/>
            <a:ext cx="50006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شكل بيضاوي 17"/>
          <p:cNvSpPr/>
          <p:nvPr/>
        </p:nvSpPr>
        <p:spPr>
          <a:xfrm>
            <a:off x="5521281" y="4811719"/>
            <a:ext cx="130628" cy="11611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20" name="شكل بيضاوي 19"/>
          <p:cNvSpPr/>
          <p:nvPr/>
        </p:nvSpPr>
        <p:spPr>
          <a:xfrm>
            <a:off x="5934938" y="4543204"/>
            <a:ext cx="130628" cy="11611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22" name="شكل بيضاوي 21"/>
          <p:cNvSpPr/>
          <p:nvPr/>
        </p:nvSpPr>
        <p:spPr>
          <a:xfrm>
            <a:off x="5506767" y="5610004"/>
            <a:ext cx="130628" cy="11611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24" name="شكل بيضاوي 23"/>
          <p:cNvSpPr/>
          <p:nvPr/>
        </p:nvSpPr>
        <p:spPr>
          <a:xfrm>
            <a:off x="6442938" y="5660804"/>
            <a:ext cx="130628" cy="11611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26" name="شكل بيضاوي 25"/>
          <p:cNvSpPr/>
          <p:nvPr/>
        </p:nvSpPr>
        <p:spPr>
          <a:xfrm>
            <a:off x="7727453" y="4855262"/>
            <a:ext cx="130628" cy="11611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27" name="شكل بيضاوي 26"/>
          <p:cNvSpPr/>
          <p:nvPr/>
        </p:nvSpPr>
        <p:spPr>
          <a:xfrm>
            <a:off x="7168653" y="5588232"/>
            <a:ext cx="130628" cy="11611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28" name="شكل بيضاوي 27"/>
          <p:cNvSpPr/>
          <p:nvPr/>
        </p:nvSpPr>
        <p:spPr>
          <a:xfrm>
            <a:off x="7175910" y="4013433"/>
            <a:ext cx="130628" cy="11611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29" name="شكل بيضاوي 28"/>
          <p:cNvSpPr/>
          <p:nvPr/>
        </p:nvSpPr>
        <p:spPr>
          <a:xfrm>
            <a:off x="5963967" y="4020690"/>
            <a:ext cx="130628" cy="11611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0" name="شكل بيضاوي 29"/>
          <p:cNvSpPr/>
          <p:nvPr/>
        </p:nvSpPr>
        <p:spPr>
          <a:xfrm>
            <a:off x="6377624" y="3897318"/>
            <a:ext cx="130628" cy="11611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1" name="شكل بيضاوي 30"/>
          <p:cNvSpPr/>
          <p:nvPr/>
        </p:nvSpPr>
        <p:spPr>
          <a:xfrm>
            <a:off x="6384882" y="4789948"/>
            <a:ext cx="130628" cy="11611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2" name="شكل بيضاوي 31"/>
          <p:cNvSpPr/>
          <p:nvPr/>
        </p:nvSpPr>
        <p:spPr>
          <a:xfrm>
            <a:off x="7175910" y="4521433"/>
            <a:ext cx="130628" cy="116114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3" name="مستطيل 32"/>
          <p:cNvSpPr/>
          <p:nvPr/>
        </p:nvSpPr>
        <p:spPr>
          <a:xfrm>
            <a:off x="0" y="1"/>
            <a:ext cx="9144000" cy="71120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البيان التافه </a:t>
            </a:r>
            <a:r>
              <a:rPr lang="en-US" sz="2400" b="1" dirty="0" smtClean="0">
                <a:solidFill>
                  <a:srgbClr val="002060"/>
                </a:solidFill>
              </a:rPr>
              <a:t>Null graph    </a:t>
            </a:r>
            <a:endParaRPr lang="ar-IQ" sz="2400" b="1" dirty="0">
              <a:solidFill>
                <a:srgbClr val="002060"/>
              </a:solidFill>
            </a:endParaRPr>
          </a:p>
        </p:txBody>
      </p:sp>
      <p:sp>
        <p:nvSpPr>
          <p:cNvPr id="34" name="مستطيل 33"/>
          <p:cNvSpPr/>
          <p:nvPr/>
        </p:nvSpPr>
        <p:spPr>
          <a:xfrm>
            <a:off x="0" y="711202"/>
            <a:ext cx="9144000" cy="798284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هو بيان منتظم درجة كل رأس من </a:t>
            </a:r>
            <a:r>
              <a:rPr lang="ar-IQ" sz="24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رؤسه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يساوي صفر </a:t>
            </a:r>
            <a:b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مستطيل 34"/>
          <p:cNvSpPr/>
          <p:nvPr/>
        </p:nvSpPr>
        <p:spPr>
          <a:xfrm>
            <a:off x="0" y="1146629"/>
            <a:ext cx="9144000" cy="638628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is the regular graph which the degree of each vertex equal zero </a:t>
            </a: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مستطيل 36"/>
          <p:cNvSpPr/>
          <p:nvPr/>
        </p:nvSpPr>
        <p:spPr>
          <a:xfrm>
            <a:off x="1233715" y="2307772"/>
            <a:ext cx="957943" cy="69668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V1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8" name="شكل بيضاوي 37"/>
          <p:cNvSpPr/>
          <p:nvPr/>
        </p:nvSpPr>
        <p:spPr>
          <a:xfrm>
            <a:off x="1161143" y="1799771"/>
            <a:ext cx="885371" cy="464458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X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9" name="شكل بيضاوي 38"/>
          <p:cNvSpPr/>
          <p:nvPr/>
        </p:nvSpPr>
        <p:spPr>
          <a:xfrm>
            <a:off x="3004458" y="1843314"/>
            <a:ext cx="682171" cy="3628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X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0" name="شكل بيضاوي 39"/>
          <p:cNvSpPr/>
          <p:nvPr/>
        </p:nvSpPr>
        <p:spPr>
          <a:xfrm>
            <a:off x="4601028" y="1857829"/>
            <a:ext cx="754742" cy="420914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X</a:t>
            </a:r>
            <a:endParaRPr lang="ar-IQ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1" name="مستطيل 40"/>
          <p:cNvSpPr/>
          <p:nvPr/>
        </p:nvSpPr>
        <p:spPr>
          <a:xfrm>
            <a:off x="2815771" y="2336800"/>
            <a:ext cx="1117600" cy="783771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V2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2" name="مستطيل 41"/>
          <p:cNvSpPr/>
          <p:nvPr/>
        </p:nvSpPr>
        <p:spPr>
          <a:xfrm>
            <a:off x="4557485" y="2351315"/>
            <a:ext cx="870858" cy="638628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V3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6560457" y="1698172"/>
            <a:ext cx="2583543" cy="1480457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d(v1) =0 </a:t>
            </a:r>
            <a:b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d(v2)=0</a:t>
            </a:r>
            <a: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              </a:t>
            </a:r>
            <a:br>
              <a:rPr lang="ar-IQ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d(v2)=0</a:t>
            </a: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مستطيل 43"/>
          <p:cNvSpPr/>
          <p:nvPr/>
        </p:nvSpPr>
        <p:spPr>
          <a:xfrm>
            <a:off x="294968" y="3105355"/>
            <a:ext cx="5014452" cy="89988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ex : find degree of the graph</a:t>
            </a:r>
            <a:endParaRPr lang="ar-IQ" sz="24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شكل بيضاوي 44"/>
          <p:cNvSpPr/>
          <p:nvPr/>
        </p:nvSpPr>
        <p:spPr>
          <a:xfrm>
            <a:off x="5361625" y="3534463"/>
            <a:ext cx="841828" cy="406400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V1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9" name="شكل بيضاوي 48"/>
          <p:cNvSpPr/>
          <p:nvPr/>
        </p:nvSpPr>
        <p:spPr>
          <a:xfrm>
            <a:off x="4940710" y="5697090"/>
            <a:ext cx="841828" cy="406400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V11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0" name="شكل بيضاوي 49"/>
          <p:cNvSpPr/>
          <p:nvPr/>
        </p:nvSpPr>
        <p:spPr>
          <a:xfrm>
            <a:off x="4657682" y="4760919"/>
            <a:ext cx="841828" cy="406400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V10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1" name="شكل بيضاوي 50"/>
          <p:cNvSpPr/>
          <p:nvPr/>
        </p:nvSpPr>
        <p:spPr>
          <a:xfrm>
            <a:off x="5390653" y="4202118"/>
            <a:ext cx="624114" cy="406400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V9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2" name="شكل بيضاوي 51"/>
          <p:cNvSpPr/>
          <p:nvPr/>
        </p:nvSpPr>
        <p:spPr>
          <a:xfrm>
            <a:off x="6210710" y="4310977"/>
            <a:ext cx="841828" cy="406400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V8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3" name="شكل بيضاوي 52"/>
          <p:cNvSpPr/>
          <p:nvPr/>
        </p:nvSpPr>
        <p:spPr>
          <a:xfrm>
            <a:off x="6087338" y="5798691"/>
            <a:ext cx="841828" cy="406400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V7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4" name="شكل بيضاوي 53"/>
          <p:cNvSpPr/>
          <p:nvPr/>
        </p:nvSpPr>
        <p:spPr>
          <a:xfrm>
            <a:off x="6965453" y="5689833"/>
            <a:ext cx="841828" cy="406400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V6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5" name="شكل بيضاوي 54"/>
          <p:cNvSpPr/>
          <p:nvPr/>
        </p:nvSpPr>
        <p:spPr>
          <a:xfrm>
            <a:off x="7741967" y="4898804"/>
            <a:ext cx="841828" cy="406400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V5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6" name="شكل بيضاوي 55"/>
          <p:cNvSpPr/>
          <p:nvPr/>
        </p:nvSpPr>
        <p:spPr>
          <a:xfrm>
            <a:off x="7110595" y="4267434"/>
            <a:ext cx="841828" cy="406400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V4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7" name="شكل بيضاوي 56"/>
          <p:cNvSpPr/>
          <p:nvPr/>
        </p:nvSpPr>
        <p:spPr>
          <a:xfrm>
            <a:off x="6958196" y="3563490"/>
            <a:ext cx="841828" cy="406400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V3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8" name="شكل بيضاوي 57"/>
          <p:cNvSpPr/>
          <p:nvPr/>
        </p:nvSpPr>
        <p:spPr>
          <a:xfrm>
            <a:off x="6138139" y="3461892"/>
            <a:ext cx="841828" cy="406400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V2</a:t>
            </a:r>
            <a:endParaRPr lang="ar-IQ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6" name="سهم لأعلى 45">
            <a:hlinkClick r:id="rId2" action="ppaction://hlinksldjump"/>
          </p:cNvPr>
          <p:cNvSpPr/>
          <p:nvPr/>
        </p:nvSpPr>
        <p:spPr>
          <a:xfrm>
            <a:off x="0" y="5857892"/>
            <a:ext cx="1928826" cy="785818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20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70" decel="100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770" decel="100000"/>
                                        <p:tgtEl>
                                          <p:spTgt spid="3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70" decel="100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770" decel="100000"/>
                                        <p:tgtEl>
                                          <p:spTgt spid="3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1" dur="77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770" decel="100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770" decel="100000"/>
                                        <p:tgtEl>
                                          <p:spTgt spid="4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0" dur="77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2" dur="77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770" decel="100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770" decel="100000"/>
                                        <p:tgtEl>
                                          <p:spTgt spid="4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1" dur="77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3" dur="77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5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4" dur="1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7" dur="1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5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6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2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8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6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9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9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animBg="1"/>
      <p:bldP spid="22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5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5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sp>
        <p:nvSpPr>
          <p:cNvPr id="55" name="مستطيل 54"/>
          <p:cNvSpPr/>
          <p:nvPr/>
        </p:nvSpPr>
        <p:spPr>
          <a:xfrm>
            <a:off x="3596500" y="196645"/>
            <a:ext cx="5355771" cy="841829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البيان الجزئي </a:t>
            </a:r>
            <a:r>
              <a:rPr lang="en-US" sz="2400" b="1" dirty="0" err="1" smtClean="0">
                <a:solidFill>
                  <a:srgbClr val="002060"/>
                </a:solidFill>
              </a:rPr>
              <a:t>subgraph</a:t>
            </a:r>
            <a:r>
              <a:rPr lang="en-US" sz="2400" b="1" dirty="0" smtClean="0">
                <a:solidFill>
                  <a:srgbClr val="002060"/>
                </a:solidFill>
              </a:rPr>
              <a:t>    </a:t>
            </a:r>
            <a:r>
              <a:rPr lang="ar-IQ" sz="2400" b="1" dirty="0" smtClean="0">
                <a:solidFill>
                  <a:srgbClr val="002060"/>
                </a:solidFill>
              </a:rPr>
              <a:t/>
            </a:r>
            <a:br>
              <a:rPr lang="ar-IQ" sz="2400" b="1" dirty="0" smtClean="0">
                <a:solidFill>
                  <a:srgbClr val="002060"/>
                </a:solidFill>
              </a:rPr>
            </a:br>
            <a:endParaRPr lang="ar-IQ" sz="24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مستطيل 55"/>
              <p:cNvSpPr/>
              <p:nvPr/>
            </p:nvSpPr>
            <p:spPr>
              <a:xfrm>
                <a:off x="0" y="910420"/>
                <a:ext cx="8952271" cy="1146628"/>
              </a:xfrm>
              <a:prstGeom prst="rect">
                <a:avLst/>
              </a:prstGeom>
              <a:noFill/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r>
                  <a:rPr lang="ar-IQ" sz="24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ليكن </a:t>
                </a:r>
                <a:r>
                  <a:rPr lang="en-US" sz="24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G2=(V2,E2)  , G1=(V1,E1)    </a:t>
                </a:r>
                <a:r>
                  <a:rPr lang="ar-IQ" sz="24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بيانين </a:t>
                </a:r>
                <a:r>
                  <a:rPr lang="ar-IQ" sz="24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اذا</a:t>
                </a:r>
                <a:r>
                  <a:rPr lang="ar-IQ" sz="24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كان </a:t>
                </a:r>
                <a:r>
                  <a:rPr lang="en-US" sz="24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E1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⊆</m:t>
                    </m:r>
                  </m:oMath>
                </a14:m>
                <a:r>
                  <a:rPr lang="en-US" sz="24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E2  ,   V1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⊆</m:t>
                    </m:r>
                  </m:oMath>
                </a14:m>
                <a:r>
                  <a:rPr lang="en-US" sz="24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V2</a:t>
                </a:r>
                <a:r>
                  <a:rPr lang="ar-IQ" sz="24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عندئذ نقول </a:t>
                </a:r>
                <a:r>
                  <a:rPr lang="ar-IQ" sz="2400" b="1" dirty="0" err="1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ان</a:t>
                </a:r>
                <a:r>
                  <a:rPr lang="ar-IQ" sz="24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4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G1</a:t>
                </a:r>
                <a:r>
                  <a:rPr lang="ar-IQ" sz="24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بيان جزئي من </a:t>
                </a:r>
                <a:r>
                  <a:rPr lang="en-US" sz="24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G2</a:t>
                </a:r>
                <a:r>
                  <a:rPr lang="ar-IQ" sz="24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br>
                  <a:rPr lang="ar-IQ" sz="2400" b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itchFamily="34" charset="0"/>
                    <a:cs typeface="Arial" pitchFamily="34" charset="0"/>
                  </a:rPr>
                </a:br>
                <a:endParaRPr lang="ar-IQ" sz="24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6" name="مستطيل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910420"/>
                <a:ext cx="8952271" cy="1146628"/>
              </a:xfrm>
              <a:prstGeom prst="rect">
                <a:avLst/>
              </a:prstGeom>
              <a:blipFill rotWithShape="1">
                <a:blip r:embed="rId2"/>
                <a:stretch>
                  <a:fillRect t="-4145" r="-882"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ar-IQ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مستطيل 31"/>
          <p:cNvSpPr/>
          <p:nvPr/>
        </p:nvSpPr>
        <p:spPr>
          <a:xfrm>
            <a:off x="3097161" y="1991032"/>
            <a:ext cx="5855110" cy="91440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البيان الجزئي الفعلي : </a:t>
            </a:r>
            <a:endParaRPr lang="ar-IQ" sz="2400" b="1" dirty="0">
              <a:solidFill>
                <a:srgbClr val="002060"/>
              </a:solidFill>
            </a:endParaRPr>
          </a:p>
        </p:txBody>
      </p:sp>
      <p:sp>
        <p:nvSpPr>
          <p:cNvPr id="33" name="مستطيل 32"/>
          <p:cNvSpPr/>
          <p:nvPr/>
        </p:nvSpPr>
        <p:spPr>
          <a:xfrm>
            <a:off x="0" y="2994860"/>
            <a:ext cx="8922774" cy="58057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اذا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لم تكن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المساواتان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متحققتان في نفس الوقت 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ar-IQ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مستطيل 33"/>
          <p:cNvSpPr/>
          <p:nvPr/>
        </p:nvSpPr>
        <p:spPr>
          <a:xfrm>
            <a:off x="265471" y="3477577"/>
            <a:ext cx="8672052" cy="59508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e1=e2,v1=v2 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تسمى </a:t>
            </a:r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G1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بيان جزئي فعلي </a:t>
            </a:r>
            <a:endParaRPr lang="ar-IQ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سهم إلى اليسار 7">
            <a:hlinkClick r:id="rId3" action="ppaction://hlinksldjump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سهم إلى اليمين 2"/>
          <p:cNvSpPr/>
          <p:nvPr/>
        </p:nvSpPr>
        <p:spPr>
          <a:xfrm>
            <a:off x="5871747" y="2798763"/>
            <a:ext cx="1285884" cy="71438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4" name="سهم إلى اليمين 3"/>
          <p:cNvSpPr/>
          <p:nvPr/>
        </p:nvSpPr>
        <p:spPr>
          <a:xfrm flipV="1">
            <a:off x="6104195" y="3579644"/>
            <a:ext cx="1204938" cy="87086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8" name="مستطيل 7"/>
          <p:cNvSpPr/>
          <p:nvPr/>
        </p:nvSpPr>
        <p:spPr>
          <a:xfrm>
            <a:off x="1194619" y="438939"/>
            <a:ext cx="7772400" cy="493487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dirty="0" smtClean="0">
                <a:solidFill>
                  <a:srgbClr val="002060"/>
                </a:solidFill>
              </a:rPr>
              <a:t>البيان الجزئي يحقق الشروط </a:t>
            </a:r>
            <a:r>
              <a:rPr lang="ar-IQ" sz="2400" b="1" dirty="0" err="1" smtClean="0">
                <a:solidFill>
                  <a:srgbClr val="002060"/>
                </a:solidFill>
              </a:rPr>
              <a:t>الاتية</a:t>
            </a:r>
            <a:r>
              <a:rPr lang="ar-IQ" sz="2400" b="1" dirty="0" smtClean="0">
                <a:solidFill>
                  <a:srgbClr val="002060"/>
                </a:solidFill>
              </a:rPr>
              <a:t> </a:t>
            </a:r>
            <a:br>
              <a:rPr lang="ar-IQ" sz="2400" b="1" dirty="0" smtClean="0">
                <a:solidFill>
                  <a:srgbClr val="002060"/>
                </a:solidFill>
              </a:rPr>
            </a:b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0" y="1166294"/>
            <a:ext cx="8926286" cy="60960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ar-IQ" sz="24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اي</a:t>
            </a:r>
            <a: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بيان هو بيان جزئي من نفسه </a:t>
            </a:r>
            <a:br>
              <a:rPr lang="ar-IQ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ar-IQ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مستطيل 12"/>
          <p:cNvSpPr/>
          <p:nvPr/>
        </p:nvSpPr>
        <p:spPr>
          <a:xfrm>
            <a:off x="206478" y="1677436"/>
            <a:ext cx="87310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اذا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كان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.H 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بيان جزئي من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G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وكانت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k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بيان جزئي من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فأن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k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بيان جزئي من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G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ar-IQ" sz="2400" b="1" dirty="0" smtClean="0">
                <a:latin typeface="Arial" pitchFamily="34" charset="0"/>
                <a:cs typeface="Arial" pitchFamily="34" charset="0"/>
              </a:rPr>
            </a:b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2554838" y="2568951"/>
            <a:ext cx="57310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if H ≤ G a      K ≤ H                        K ≤ G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مستطيل 15"/>
          <p:cNvSpPr/>
          <p:nvPr/>
        </p:nvSpPr>
        <p:spPr>
          <a:xfrm>
            <a:off x="2681865" y="3357933"/>
            <a:ext cx="56605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i-e         K ≤H ≤G                  K ≤ G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مستطيل 16"/>
          <p:cNvSpPr/>
          <p:nvPr/>
        </p:nvSpPr>
        <p:spPr>
          <a:xfrm>
            <a:off x="714478" y="4207505"/>
            <a:ext cx="8178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3. اي رأس من رؤوس البيان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G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هو بيان جزئي من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G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941086" y="4883044"/>
            <a:ext cx="78812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اي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حافة مع نهايتها تكون بيان جزئي من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G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سهم إلى اليسار 10">
            <a:hlinkClick r:id="rId2" action="ppaction://hlinksldjump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" name="سهم إلى اليمين 11">
            <a:hlinkClick r:id="rId3" action="ppaction://hlinksldjump"/>
          </p:cNvPr>
          <p:cNvSpPr/>
          <p:nvPr/>
        </p:nvSpPr>
        <p:spPr>
          <a:xfrm>
            <a:off x="7288948" y="6072206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سهم لأعلى 14">
            <a:hlinkClick r:id="rId4" action="ppaction://hlinksldjump"/>
          </p:cNvPr>
          <p:cNvSpPr/>
          <p:nvPr/>
        </p:nvSpPr>
        <p:spPr>
          <a:xfrm>
            <a:off x="3834580" y="6223819"/>
            <a:ext cx="1489587" cy="634181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1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1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8" grpId="0"/>
      <p:bldP spid="10" grpId="0"/>
      <p:bldP spid="13" grpId="0"/>
      <p:bldP spid="14" grpId="0"/>
      <p:bldP spid="16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جدول 2"/>
          <p:cNvGraphicFramePr>
            <a:graphicFrameLocks noGrp="1"/>
          </p:cNvGraphicFramePr>
          <p:nvPr/>
        </p:nvGraphicFramePr>
        <p:xfrm>
          <a:off x="1320800" y="1335312"/>
          <a:ext cx="6299200" cy="4093952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574800"/>
                <a:gridCol w="1574800"/>
                <a:gridCol w="1574800"/>
                <a:gridCol w="1574800"/>
              </a:tblGrid>
              <a:tr h="1023488">
                <a:tc>
                  <a:txBody>
                    <a:bodyPr/>
                    <a:lstStyle/>
                    <a:p>
                      <a:pPr rtl="1"/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IQ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IQ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IQ" dirty="0"/>
                    </a:p>
                  </a:txBody>
                  <a:tcPr/>
                </a:tc>
              </a:tr>
              <a:tr h="1023488">
                <a:tc>
                  <a:txBody>
                    <a:bodyPr/>
                    <a:lstStyle/>
                    <a:p>
                      <a:pPr rtl="1"/>
                      <a:endParaRPr lang="ar-IQ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IQ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IQ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IQ"/>
                    </a:p>
                  </a:txBody>
                  <a:tcPr/>
                </a:tc>
              </a:tr>
              <a:tr h="1023488">
                <a:tc>
                  <a:txBody>
                    <a:bodyPr/>
                    <a:lstStyle/>
                    <a:p>
                      <a:pPr rtl="1"/>
                      <a:endParaRPr lang="ar-IQ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IQ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IQ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IQ"/>
                    </a:p>
                  </a:txBody>
                  <a:tcPr/>
                </a:tc>
              </a:tr>
              <a:tr h="1023488">
                <a:tc>
                  <a:txBody>
                    <a:bodyPr/>
                    <a:lstStyle/>
                    <a:p>
                      <a:pPr rtl="1"/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IQ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IQ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مثلث متساوي الساقين 3"/>
          <p:cNvSpPr/>
          <p:nvPr/>
        </p:nvSpPr>
        <p:spPr>
          <a:xfrm rot="10800000">
            <a:off x="1714480" y="1571612"/>
            <a:ext cx="785818" cy="642942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6" name="رابط مستقيم 5"/>
          <p:cNvCxnSpPr>
            <a:stCxn id="4" idx="0"/>
          </p:cNvCxnSpPr>
          <p:nvPr/>
        </p:nvCxnSpPr>
        <p:spPr>
          <a:xfrm rot="16200000" flipH="1">
            <a:off x="2411000" y="1910942"/>
            <a:ext cx="1588" cy="6072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رابط مستقيم 7"/>
          <p:cNvCxnSpPr/>
          <p:nvPr/>
        </p:nvCxnSpPr>
        <p:spPr>
          <a:xfrm rot="5400000">
            <a:off x="3821901" y="1750207"/>
            <a:ext cx="428628" cy="2143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رابط مستقيم 9"/>
          <p:cNvCxnSpPr/>
          <p:nvPr/>
        </p:nvCxnSpPr>
        <p:spPr>
          <a:xfrm rot="16200000" flipV="1">
            <a:off x="3571868" y="1714488"/>
            <a:ext cx="428628" cy="2857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رابط مستقيم 11"/>
          <p:cNvCxnSpPr/>
          <p:nvPr/>
        </p:nvCxnSpPr>
        <p:spPr>
          <a:xfrm rot="5400000">
            <a:off x="3786182" y="2214554"/>
            <a:ext cx="28575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رابط مستقيم 13"/>
          <p:cNvCxnSpPr/>
          <p:nvPr/>
        </p:nvCxnSpPr>
        <p:spPr>
          <a:xfrm>
            <a:off x="4872267" y="1715622"/>
            <a:ext cx="85725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رابط مستقيم 15"/>
          <p:cNvCxnSpPr/>
          <p:nvPr/>
        </p:nvCxnSpPr>
        <p:spPr>
          <a:xfrm rot="5400000">
            <a:off x="5393537" y="1750207"/>
            <a:ext cx="357190" cy="2857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رابط مستقيم 17"/>
          <p:cNvCxnSpPr/>
          <p:nvPr/>
        </p:nvCxnSpPr>
        <p:spPr>
          <a:xfrm rot="5400000">
            <a:off x="5286380" y="2214554"/>
            <a:ext cx="28575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رابط مستقيم 19"/>
          <p:cNvCxnSpPr/>
          <p:nvPr/>
        </p:nvCxnSpPr>
        <p:spPr>
          <a:xfrm rot="10800000">
            <a:off x="6500826" y="1643050"/>
            <a:ext cx="85725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رابط مستقيم 21"/>
          <p:cNvCxnSpPr/>
          <p:nvPr/>
        </p:nvCxnSpPr>
        <p:spPr>
          <a:xfrm rot="16200000" flipH="1">
            <a:off x="6500826" y="1643050"/>
            <a:ext cx="357190" cy="3571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رابط مستقيم 23"/>
          <p:cNvCxnSpPr/>
          <p:nvPr/>
        </p:nvCxnSpPr>
        <p:spPr>
          <a:xfrm rot="5400000">
            <a:off x="6679421" y="2178835"/>
            <a:ext cx="35719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رابط مستقيم 25"/>
          <p:cNvCxnSpPr/>
          <p:nvPr/>
        </p:nvCxnSpPr>
        <p:spPr>
          <a:xfrm>
            <a:off x="2000232" y="2714620"/>
            <a:ext cx="71438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رابط مستقيم 27"/>
          <p:cNvCxnSpPr/>
          <p:nvPr/>
        </p:nvCxnSpPr>
        <p:spPr>
          <a:xfrm rot="5400000">
            <a:off x="2250265" y="2821777"/>
            <a:ext cx="571504" cy="3571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رابط مستقيم 29"/>
          <p:cNvCxnSpPr/>
          <p:nvPr/>
        </p:nvCxnSpPr>
        <p:spPr>
          <a:xfrm rot="16200000" flipH="1">
            <a:off x="1893075" y="2821777"/>
            <a:ext cx="571504" cy="3571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رابط مستقيم 31"/>
          <p:cNvCxnSpPr/>
          <p:nvPr/>
        </p:nvCxnSpPr>
        <p:spPr>
          <a:xfrm rot="16200000" flipH="1">
            <a:off x="3643306" y="2643182"/>
            <a:ext cx="357190" cy="3571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رابط مستقيم 33"/>
          <p:cNvCxnSpPr/>
          <p:nvPr/>
        </p:nvCxnSpPr>
        <p:spPr>
          <a:xfrm rot="5400000">
            <a:off x="3822695" y="3178967"/>
            <a:ext cx="356396" cy="79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رابط مستقيم 38"/>
          <p:cNvCxnSpPr/>
          <p:nvPr/>
        </p:nvCxnSpPr>
        <p:spPr>
          <a:xfrm rot="5400000">
            <a:off x="5286380" y="2571744"/>
            <a:ext cx="285752" cy="2857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رابط مستقيم 40"/>
          <p:cNvCxnSpPr/>
          <p:nvPr/>
        </p:nvCxnSpPr>
        <p:spPr>
          <a:xfrm rot="5400000">
            <a:off x="5036347" y="3107529"/>
            <a:ext cx="500066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رابط مستقيم 42"/>
          <p:cNvCxnSpPr/>
          <p:nvPr/>
        </p:nvCxnSpPr>
        <p:spPr>
          <a:xfrm rot="5400000">
            <a:off x="6893735" y="2607463"/>
            <a:ext cx="428628" cy="3571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رابط مستقيم 44"/>
          <p:cNvCxnSpPr/>
          <p:nvPr/>
        </p:nvCxnSpPr>
        <p:spPr>
          <a:xfrm rot="16200000" flipV="1">
            <a:off x="6500826" y="2571744"/>
            <a:ext cx="428628" cy="42862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رابط مستقيم 46"/>
          <p:cNvCxnSpPr/>
          <p:nvPr/>
        </p:nvCxnSpPr>
        <p:spPr>
          <a:xfrm rot="10800000">
            <a:off x="6572264" y="3643314"/>
            <a:ext cx="71438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رابط مستقيم 48"/>
          <p:cNvCxnSpPr/>
          <p:nvPr/>
        </p:nvCxnSpPr>
        <p:spPr>
          <a:xfrm rot="10800000">
            <a:off x="4929190" y="3714752"/>
            <a:ext cx="928694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رابط مستقيم 50"/>
          <p:cNvCxnSpPr/>
          <p:nvPr/>
        </p:nvCxnSpPr>
        <p:spPr>
          <a:xfrm rot="5400000">
            <a:off x="5179223" y="4179099"/>
            <a:ext cx="35719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رابط مستقيم 52"/>
          <p:cNvCxnSpPr/>
          <p:nvPr/>
        </p:nvCxnSpPr>
        <p:spPr>
          <a:xfrm>
            <a:off x="3286116" y="3714752"/>
            <a:ext cx="71438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رابط مستقيم 54"/>
          <p:cNvCxnSpPr/>
          <p:nvPr/>
        </p:nvCxnSpPr>
        <p:spPr>
          <a:xfrm rot="5400000">
            <a:off x="3679025" y="3750471"/>
            <a:ext cx="357190" cy="2857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رابط مستقيم 56"/>
          <p:cNvCxnSpPr/>
          <p:nvPr/>
        </p:nvCxnSpPr>
        <p:spPr>
          <a:xfrm rot="5400000">
            <a:off x="3571868" y="4214818"/>
            <a:ext cx="28575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رابط مستقيم 58"/>
          <p:cNvCxnSpPr/>
          <p:nvPr/>
        </p:nvCxnSpPr>
        <p:spPr>
          <a:xfrm rot="10800000">
            <a:off x="1857356" y="3714752"/>
            <a:ext cx="785818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رابط مستقيم 60"/>
          <p:cNvCxnSpPr/>
          <p:nvPr/>
        </p:nvCxnSpPr>
        <p:spPr>
          <a:xfrm rot="16200000" flipH="1">
            <a:off x="1821637" y="3750471"/>
            <a:ext cx="428628" cy="3571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رابط مستقيم 62"/>
          <p:cNvCxnSpPr/>
          <p:nvPr/>
        </p:nvCxnSpPr>
        <p:spPr>
          <a:xfrm>
            <a:off x="2000232" y="4714884"/>
            <a:ext cx="428628" cy="2857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رابط مستقيم 66"/>
          <p:cNvCxnSpPr/>
          <p:nvPr/>
        </p:nvCxnSpPr>
        <p:spPr>
          <a:xfrm rot="5400000">
            <a:off x="3643306" y="4643446"/>
            <a:ext cx="500066" cy="35719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رابط مستقيم 68"/>
          <p:cNvCxnSpPr/>
          <p:nvPr/>
        </p:nvCxnSpPr>
        <p:spPr>
          <a:xfrm rot="5400000">
            <a:off x="4964909" y="4893479"/>
            <a:ext cx="64294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شكل بيضاوي 69"/>
          <p:cNvSpPr/>
          <p:nvPr/>
        </p:nvSpPr>
        <p:spPr>
          <a:xfrm>
            <a:off x="6357950" y="4572008"/>
            <a:ext cx="45719" cy="1428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71" name="شكل بيضاوي 70"/>
          <p:cNvSpPr/>
          <p:nvPr/>
        </p:nvSpPr>
        <p:spPr>
          <a:xfrm>
            <a:off x="7215206" y="4572008"/>
            <a:ext cx="45719" cy="1428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72" name="شكل بيضاوي 71"/>
          <p:cNvSpPr/>
          <p:nvPr/>
        </p:nvSpPr>
        <p:spPr>
          <a:xfrm>
            <a:off x="6929454" y="4929198"/>
            <a:ext cx="45719" cy="1428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73" name="شكل بيضاوي 72"/>
          <p:cNvSpPr/>
          <p:nvPr/>
        </p:nvSpPr>
        <p:spPr>
          <a:xfrm>
            <a:off x="6929454" y="5286388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40" name="شكل بيضاوي 39"/>
          <p:cNvSpPr/>
          <p:nvPr/>
        </p:nvSpPr>
        <p:spPr>
          <a:xfrm>
            <a:off x="4397829" y="1523999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42" name="شكل بيضاوي 41"/>
          <p:cNvSpPr/>
          <p:nvPr/>
        </p:nvSpPr>
        <p:spPr>
          <a:xfrm>
            <a:off x="6248400" y="1357085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44" name="شكل بيضاوي 43"/>
          <p:cNvSpPr/>
          <p:nvPr/>
        </p:nvSpPr>
        <p:spPr>
          <a:xfrm>
            <a:off x="3265714" y="1393370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46" name="شكل بيضاوي 45"/>
          <p:cNvSpPr/>
          <p:nvPr/>
        </p:nvSpPr>
        <p:spPr>
          <a:xfrm>
            <a:off x="1371600" y="1299028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48" name="شكل بيضاوي 47"/>
          <p:cNvSpPr/>
          <p:nvPr/>
        </p:nvSpPr>
        <p:spPr>
          <a:xfrm>
            <a:off x="1436914" y="3483428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50" name="شكل بيضاوي 49"/>
          <p:cNvSpPr/>
          <p:nvPr/>
        </p:nvSpPr>
        <p:spPr>
          <a:xfrm>
            <a:off x="6161315" y="2358571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52" name="شكل بيضاوي 51"/>
          <p:cNvSpPr/>
          <p:nvPr/>
        </p:nvSpPr>
        <p:spPr>
          <a:xfrm>
            <a:off x="4484915" y="2438399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54" name="شكل بيضاوي 53"/>
          <p:cNvSpPr/>
          <p:nvPr/>
        </p:nvSpPr>
        <p:spPr>
          <a:xfrm>
            <a:off x="3026229" y="2445657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56" name="شكل بيضاوي 55"/>
          <p:cNvSpPr/>
          <p:nvPr/>
        </p:nvSpPr>
        <p:spPr>
          <a:xfrm>
            <a:off x="1625601" y="2467428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58" name="شكل بيضاوي 57"/>
          <p:cNvSpPr/>
          <p:nvPr/>
        </p:nvSpPr>
        <p:spPr>
          <a:xfrm>
            <a:off x="1582057" y="4441370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60" name="شكل بيضاوي 59"/>
          <p:cNvSpPr/>
          <p:nvPr/>
        </p:nvSpPr>
        <p:spPr>
          <a:xfrm>
            <a:off x="6175829" y="3476171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62" name="شكل بيضاوي 61"/>
          <p:cNvSpPr/>
          <p:nvPr/>
        </p:nvSpPr>
        <p:spPr>
          <a:xfrm>
            <a:off x="4542972" y="3497942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64" name="شكل بيضاوي 63"/>
          <p:cNvSpPr/>
          <p:nvPr/>
        </p:nvSpPr>
        <p:spPr>
          <a:xfrm>
            <a:off x="2924629" y="3476171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65" name="شكل بيضاوي 64"/>
          <p:cNvSpPr/>
          <p:nvPr/>
        </p:nvSpPr>
        <p:spPr>
          <a:xfrm>
            <a:off x="3947886" y="1422400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66" name="شكل بيضاوي 65"/>
          <p:cNvSpPr/>
          <p:nvPr/>
        </p:nvSpPr>
        <p:spPr>
          <a:xfrm>
            <a:off x="6277429" y="4463142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68" name="شكل بيضاوي 67"/>
          <p:cNvSpPr/>
          <p:nvPr/>
        </p:nvSpPr>
        <p:spPr>
          <a:xfrm>
            <a:off x="4499429" y="4484914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74" name="شكل بيضاوي 73"/>
          <p:cNvSpPr/>
          <p:nvPr/>
        </p:nvSpPr>
        <p:spPr>
          <a:xfrm>
            <a:off x="2982686" y="4506686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75" name="شكل بيضاوي 74"/>
          <p:cNvSpPr/>
          <p:nvPr/>
        </p:nvSpPr>
        <p:spPr>
          <a:xfrm>
            <a:off x="2402115" y="2431142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76" name="شكل بيضاوي 75"/>
          <p:cNvSpPr/>
          <p:nvPr/>
        </p:nvSpPr>
        <p:spPr>
          <a:xfrm>
            <a:off x="7228114" y="1407885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77" name="شكل بيضاوي 76"/>
          <p:cNvSpPr/>
          <p:nvPr/>
        </p:nvSpPr>
        <p:spPr>
          <a:xfrm>
            <a:off x="5566229" y="1502228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78" name="شكل بيضاوي 77"/>
          <p:cNvSpPr/>
          <p:nvPr/>
        </p:nvSpPr>
        <p:spPr>
          <a:xfrm>
            <a:off x="2322286" y="1407885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83" name="شكل بيضاوي 82"/>
          <p:cNvSpPr/>
          <p:nvPr/>
        </p:nvSpPr>
        <p:spPr>
          <a:xfrm>
            <a:off x="3904344" y="3483428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84" name="شكل بيضاوي 83"/>
          <p:cNvSpPr/>
          <p:nvPr/>
        </p:nvSpPr>
        <p:spPr>
          <a:xfrm>
            <a:off x="2518229" y="3519714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85" name="شكل بيضاوي 84"/>
          <p:cNvSpPr/>
          <p:nvPr/>
        </p:nvSpPr>
        <p:spPr>
          <a:xfrm>
            <a:off x="7155543" y="2365828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86" name="شكل بيضاوي 85"/>
          <p:cNvSpPr/>
          <p:nvPr/>
        </p:nvSpPr>
        <p:spPr>
          <a:xfrm>
            <a:off x="5479143" y="2358571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87" name="شكل بيضاوي 86"/>
          <p:cNvSpPr/>
          <p:nvPr/>
        </p:nvSpPr>
        <p:spPr>
          <a:xfrm>
            <a:off x="2409372" y="4470399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88" name="شكل بيضاوي 87"/>
          <p:cNvSpPr/>
          <p:nvPr/>
        </p:nvSpPr>
        <p:spPr>
          <a:xfrm>
            <a:off x="4013200" y="4405086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89" name="شكل بيضاوي 88"/>
          <p:cNvSpPr/>
          <p:nvPr/>
        </p:nvSpPr>
        <p:spPr>
          <a:xfrm>
            <a:off x="7213601" y="3454399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90" name="شكل بيضاوي 89"/>
          <p:cNvSpPr/>
          <p:nvPr/>
        </p:nvSpPr>
        <p:spPr>
          <a:xfrm>
            <a:off x="5653315" y="3418114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91" name="شكل بيضاوي 90"/>
          <p:cNvSpPr/>
          <p:nvPr/>
        </p:nvSpPr>
        <p:spPr>
          <a:xfrm>
            <a:off x="7228115" y="4397828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92" name="شكل بيضاوي 91"/>
          <p:cNvSpPr/>
          <p:nvPr/>
        </p:nvSpPr>
        <p:spPr>
          <a:xfrm>
            <a:off x="5595258" y="4434114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93" name="شكل بيضاوي 92"/>
          <p:cNvSpPr/>
          <p:nvPr/>
        </p:nvSpPr>
        <p:spPr>
          <a:xfrm>
            <a:off x="5558971" y="1959428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94" name="شكل بيضاوي 93"/>
          <p:cNvSpPr/>
          <p:nvPr/>
        </p:nvSpPr>
        <p:spPr>
          <a:xfrm>
            <a:off x="3911600" y="1952170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95" name="شكل بيضاوي 94"/>
          <p:cNvSpPr/>
          <p:nvPr/>
        </p:nvSpPr>
        <p:spPr>
          <a:xfrm>
            <a:off x="1973943" y="3106056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96" name="شكل بيضاوي 95"/>
          <p:cNvSpPr/>
          <p:nvPr/>
        </p:nvSpPr>
        <p:spPr>
          <a:xfrm>
            <a:off x="6887029" y="1879600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97" name="شكل بيضاوي 96"/>
          <p:cNvSpPr/>
          <p:nvPr/>
        </p:nvSpPr>
        <p:spPr>
          <a:xfrm>
            <a:off x="1611086" y="2104570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98" name="شكل بيضاوي 97"/>
          <p:cNvSpPr/>
          <p:nvPr/>
        </p:nvSpPr>
        <p:spPr>
          <a:xfrm>
            <a:off x="2351315" y="4093027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99" name="شكل بيضاوي 98"/>
          <p:cNvSpPr/>
          <p:nvPr/>
        </p:nvSpPr>
        <p:spPr>
          <a:xfrm>
            <a:off x="6872515" y="2939142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00" name="شكل بيضاوي 99"/>
          <p:cNvSpPr/>
          <p:nvPr/>
        </p:nvSpPr>
        <p:spPr>
          <a:xfrm>
            <a:off x="5399314" y="2786742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01" name="شكل بيضاوي 100"/>
          <p:cNvSpPr/>
          <p:nvPr/>
        </p:nvSpPr>
        <p:spPr>
          <a:xfrm>
            <a:off x="3955144" y="2489199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02" name="شكل بيضاوي 101"/>
          <p:cNvSpPr/>
          <p:nvPr/>
        </p:nvSpPr>
        <p:spPr>
          <a:xfrm>
            <a:off x="3918857" y="2859313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03" name="شكل بيضاوي 102"/>
          <p:cNvSpPr/>
          <p:nvPr/>
        </p:nvSpPr>
        <p:spPr>
          <a:xfrm>
            <a:off x="6923315" y="3860800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04" name="شكل بيضاوي 103"/>
          <p:cNvSpPr/>
          <p:nvPr/>
        </p:nvSpPr>
        <p:spPr>
          <a:xfrm>
            <a:off x="5348515" y="3853542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05" name="شكل بيضاوي 104"/>
          <p:cNvSpPr/>
          <p:nvPr/>
        </p:nvSpPr>
        <p:spPr>
          <a:xfrm>
            <a:off x="2249714" y="5021943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06" name="شكل بيضاوي 105"/>
          <p:cNvSpPr/>
          <p:nvPr/>
        </p:nvSpPr>
        <p:spPr>
          <a:xfrm>
            <a:off x="3824515" y="3969657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07" name="شكل بيضاوي 106"/>
          <p:cNvSpPr/>
          <p:nvPr/>
        </p:nvSpPr>
        <p:spPr>
          <a:xfrm>
            <a:off x="6966857" y="4833257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08" name="شكل بيضاوي 107"/>
          <p:cNvSpPr/>
          <p:nvPr/>
        </p:nvSpPr>
        <p:spPr>
          <a:xfrm>
            <a:off x="5261428" y="4448628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09" name="شكل بيضاوي 108"/>
          <p:cNvSpPr/>
          <p:nvPr/>
        </p:nvSpPr>
        <p:spPr>
          <a:xfrm>
            <a:off x="3381829" y="5021942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10" name="شكل بيضاوي 109"/>
          <p:cNvSpPr/>
          <p:nvPr/>
        </p:nvSpPr>
        <p:spPr>
          <a:xfrm>
            <a:off x="6183086" y="3004457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11" name="شكل بيضاوي 110"/>
          <p:cNvSpPr/>
          <p:nvPr/>
        </p:nvSpPr>
        <p:spPr>
          <a:xfrm>
            <a:off x="6335486" y="2082799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12" name="شكل بيضاوي 111"/>
          <p:cNvSpPr/>
          <p:nvPr/>
        </p:nvSpPr>
        <p:spPr>
          <a:xfrm>
            <a:off x="4876800" y="2104571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13" name="شكل بيضاوي 112"/>
          <p:cNvSpPr/>
          <p:nvPr/>
        </p:nvSpPr>
        <p:spPr>
          <a:xfrm>
            <a:off x="3519715" y="2111828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14" name="شكل بيضاوي 113"/>
          <p:cNvSpPr/>
          <p:nvPr/>
        </p:nvSpPr>
        <p:spPr>
          <a:xfrm>
            <a:off x="2452914" y="1973942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17" name="شكل بيضاوي 116"/>
          <p:cNvSpPr/>
          <p:nvPr/>
        </p:nvSpPr>
        <p:spPr>
          <a:xfrm>
            <a:off x="4753429" y="3113314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18" name="شكل بيضاوي 117"/>
          <p:cNvSpPr/>
          <p:nvPr/>
        </p:nvSpPr>
        <p:spPr>
          <a:xfrm>
            <a:off x="3396343" y="3062513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19" name="شكل بيضاوي 118"/>
          <p:cNvSpPr/>
          <p:nvPr/>
        </p:nvSpPr>
        <p:spPr>
          <a:xfrm>
            <a:off x="1328057" y="2982685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20" name="شكل بيضاوي 119"/>
          <p:cNvSpPr/>
          <p:nvPr/>
        </p:nvSpPr>
        <p:spPr>
          <a:xfrm>
            <a:off x="6255657" y="4020457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21" name="شكل بيضاوي 120"/>
          <p:cNvSpPr/>
          <p:nvPr/>
        </p:nvSpPr>
        <p:spPr>
          <a:xfrm>
            <a:off x="4811486" y="4114799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22" name="شكل بيضاوي 121"/>
          <p:cNvSpPr/>
          <p:nvPr/>
        </p:nvSpPr>
        <p:spPr>
          <a:xfrm>
            <a:off x="3164114" y="4122057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23" name="شكل بيضاوي 122"/>
          <p:cNvSpPr/>
          <p:nvPr/>
        </p:nvSpPr>
        <p:spPr>
          <a:xfrm>
            <a:off x="1473201" y="4056742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24" name="شكل بيضاوي 123"/>
          <p:cNvSpPr/>
          <p:nvPr/>
        </p:nvSpPr>
        <p:spPr>
          <a:xfrm>
            <a:off x="6342743" y="5094513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25" name="شكل بيضاوي 124"/>
          <p:cNvSpPr/>
          <p:nvPr/>
        </p:nvSpPr>
        <p:spPr>
          <a:xfrm>
            <a:off x="5232401" y="5101771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26" name="شكل بيضاوي 125"/>
          <p:cNvSpPr/>
          <p:nvPr/>
        </p:nvSpPr>
        <p:spPr>
          <a:xfrm>
            <a:off x="3918858" y="4992914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27" name="شكل بيضاوي 126"/>
          <p:cNvSpPr/>
          <p:nvPr/>
        </p:nvSpPr>
        <p:spPr>
          <a:xfrm>
            <a:off x="1531258" y="5014685"/>
            <a:ext cx="478971" cy="290285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128" name="شكل بيضاوي 127"/>
          <p:cNvSpPr/>
          <p:nvPr/>
        </p:nvSpPr>
        <p:spPr>
          <a:xfrm>
            <a:off x="3612940" y="1621531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29" name="شكل بيضاوي 128"/>
          <p:cNvSpPr/>
          <p:nvPr/>
        </p:nvSpPr>
        <p:spPr>
          <a:xfrm>
            <a:off x="3895968" y="2006159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30" name="شكل بيضاوي 129"/>
          <p:cNvSpPr/>
          <p:nvPr/>
        </p:nvSpPr>
        <p:spPr>
          <a:xfrm>
            <a:off x="3888711" y="2260160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31" name="شكل بيضاوي 130"/>
          <p:cNvSpPr/>
          <p:nvPr/>
        </p:nvSpPr>
        <p:spPr>
          <a:xfrm>
            <a:off x="4839397" y="1686845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32" name="شكل بيضاوي 131"/>
          <p:cNvSpPr/>
          <p:nvPr/>
        </p:nvSpPr>
        <p:spPr>
          <a:xfrm>
            <a:off x="5732026" y="1737645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33" name="شكل بيضاوي 132"/>
          <p:cNvSpPr/>
          <p:nvPr/>
        </p:nvSpPr>
        <p:spPr>
          <a:xfrm>
            <a:off x="5419968" y="2093245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34" name="شكل بيضاوي 133"/>
          <p:cNvSpPr/>
          <p:nvPr/>
        </p:nvSpPr>
        <p:spPr>
          <a:xfrm>
            <a:off x="5383682" y="2260159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35" name="شكل بيضاوي 134"/>
          <p:cNvSpPr/>
          <p:nvPr/>
        </p:nvSpPr>
        <p:spPr>
          <a:xfrm>
            <a:off x="6494025" y="1614273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36" name="شكل بيضاوي 135"/>
          <p:cNvSpPr/>
          <p:nvPr/>
        </p:nvSpPr>
        <p:spPr>
          <a:xfrm>
            <a:off x="7357625" y="1577988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37" name="شكل بيضاوي 136"/>
          <p:cNvSpPr/>
          <p:nvPr/>
        </p:nvSpPr>
        <p:spPr>
          <a:xfrm>
            <a:off x="6798825" y="2035188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38" name="شكل بيضاوي 137"/>
          <p:cNvSpPr/>
          <p:nvPr/>
        </p:nvSpPr>
        <p:spPr>
          <a:xfrm>
            <a:off x="6791568" y="2260159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39" name="شكل بيضاوي 138"/>
          <p:cNvSpPr/>
          <p:nvPr/>
        </p:nvSpPr>
        <p:spPr>
          <a:xfrm>
            <a:off x="1747854" y="3152788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40" name="شكل بيضاوي 139"/>
          <p:cNvSpPr/>
          <p:nvPr/>
        </p:nvSpPr>
        <p:spPr>
          <a:xfrm>
            <a:off x="3641968" y="2593988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41" name="شكل بيضاوي 140"/>
          <p:cNvSpPr/>
          <p:nvPr/>
        </p:nvSpPr>
        <p:spPr>
          <a:xfrm>
            <a:off x="3961283" y="2942331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42" name="شكل بيضاوي 141"/>
          <p:cNvSpPr/>
          <p:nvPr/>
        </p:nvSpPr>
        <p:spPr>
          <a:xfrm>
            <a:off x="4070139" y="2731874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43" name="شكل بيضاوي 142"/>
          <p:cNvSpPr/>
          <p:nvPr/>
        </p:nvSpPr>
        <p:spPr>
          <a:xfrm>
            <a:off x="3975797" y="3247131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44" name="شكل بيضاوي 143"/>
          <p:cNvSpPr/>
          <p:nvPr/>
        </p:nvSpPr>
        <p:spPr>
          <a:xfrm>
            <a:off x="4897454" y="2644788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45" name="شكل بيضاوي 144"/>
          <p:cNvSpPr/>
          <p:nvPr/>
        </p:nvSpPr>
        <p:spPr>
          <a:xfrm>
            <a:off x="5615911" y="2550445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46" name="شكل بيضاوي 145"/>
          <p:cNvSpPr/>
          <p:nvPr/>
        </p:nvSpPr>
        <p:spPr>
          <a:xfrm>
            <a:off x="5274826" y="2818960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47" name="شكل بيضاوي 146"/>
          <p:cNvSpPr/>
          <p:nvPr/>
        </p:nvSpPr>
        <p:spPr>
          <a:xfrm>
            <a:off x="5238540" y="3319703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48" name="شكل بيضاوي 147"/>
          <p:cNvSpPr/>
          <p:nvPr/>
        </p:nvSpPr>
        <p:spPr>
          <a:xfrm>
            <a:off x="5652197" y="3109245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49" name="شكل بيضاوي 148"/>
          <p:cNvSpPr/>
          <p:nvPr/>
        </p:nvSpPr>
        <p:spPr>
          <a:xfrm>
            <a:off x="6588369" y="3109245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50" name="شكل بيضاوي 149"/>
          <p:cNvSpPr/>
          <p:nvPr/>
        </p:nvSpPr>
        <p:spPr>
          <a:xfrm>
            <a:off x="1885739" y="4205074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51" name="شكل بيضاوي 150"/>
          <p:cNvSpPr/>
          <p:nvPr/>
        </p:nvSpPr>
        <p:spPr>
          <a:xfrm>
            <a:off x="3170254" y="3646273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52" name="شكل بيضاوي 151"/>
          <p:cNvSpPr/>
          <p:nvPr/>
        </p:nvSpPr>
        <p:spPr>
          <a:xfrm>
            <a:off x="3961282" y="3682559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53" name="شكل بيضاوي 152"/>
          <p:cNvSpPr/>
          <p:nvPr/>
        </p:nvSpPr>
        <p:spPr>
          <a:xfrm>
            <a:off x="3692768" y="4067188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54" name="شكل بيضاوي 153"/>
          <p:cNvSpPr/>
          <p:nvPr/>
        </p:nvSpPr>
        <p:spPr>
          <a:xfrm>
            <a:off x="3714540" y="4335703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55" name="شكل بيضاوي 154"/>
          <p:cNvSpPr/>
          <p:nvPr/>
        </p:nvSpPr>
        <p:spPr>
          <a:xfrm>
            <a:off x="4868426" y="3718845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56" name="شكل بيضاوي 155"/>
          <p:cNvSpPr/>
          <p:nvPr/>
        </p:nvSpPr>
        <p:spPr>
          <a:xfrm>
            <a:off x="5790083" y="3639016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57" name="شكل بيضاوي 156"/>
          <p:cNvSpPr/>
          <p:nvPr/>
        </p:nvSpPr>
        <p:spPr>
          <a:xfrm>
            <a:off x="5347397" y="4023645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58" name="شكل بيضاوي 157"/>
          <p:cNvSpPr/>
          <p:nvPr/>
        </p:nvSpPr>
        <p:spPr>
          <a:xfrm>
            <a:off x="5340139" y="4313931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59" name="شكل بيضاوي 158"/>
          <p:cNvSpPr/>
          <p:nvPr/>
        </p:nvSpPr>
        <p:spPr>
          <a:xfrm>
            <a:off x="6660939" y="4190559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60" name="شكل بيضاوي 159"/>
          <p:cNvSpPr/>
          <p:nvPr/>
        </p:nvSpPr>
        <p:spPr>
          <a:xfrm>
            <a:off x="7292311" y="3573702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61" name="شكل بيضاوي 160"/>
          <p:cNvSpPr/>
          <p:nvPr/>
        </p:nvSpPr>
        <p:spPr>
          <a:xfrm>
            <a:off x="6530311" y="3624502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62" name="شكل بيضاوي 161"/>
          <p:cNvSpPr/>
          <p:nvPr/>
        </p:nvSpPr>
        <p:spPr>
          <a:xfrm>
            <a:off x="6943968" y="3965588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63" name="شكل بيضاوي 162"/>
          <p:cNvSpPr/>
          <p:nvPr/>
        </p:nvSpPr>
        <p:spPr>
          <a:xfrm>
            <a:off x="2016368" y="5192045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64" name="شكل بيضاوي 163"/>
          <p:cNvSpPr/>
          <p:nvPr/>
        </p:nvSpPr>
        <p:spPr>
          <a:xfrm>
            <a:off x="2473569" y="4618731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65" name="شكل بيضاوي 164"/>
          <p:cNvSpPr/>
          <p:nvPr/>
        </p:nvSpPr>
        <p:spPr>
          <a:xfrm>
            <a:off x="2016369" y="4684045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66" name="شكل بيضاوي 165"/>
          <p:cNvSpPr/>
          <p:nvPr/>
        </p:nvSpPr>
        <p:spPr>
          <a:xfrm>
            <a:off x="2371968" y="5010616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67" name="شكل بيضاوي 166"/>
          <p:cNvSpPr/>
          <p:nvPr/>
        </p:nvSpPr>
        <p:spPr>
          <a:xfrm>
            <a:off x="3409740" y="4611473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68" name="شكل بيضاوي 167"/>
          <p:cNvSpPr/>
          <p:nvPr/>
        </p:nvSpPr>
        <p:spPr>
          <a:xfrm>
            <a:off x="3997568" y="5184788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69" name="شكل بيضاوي 168"/>
          <p:cNvSpPr/>
          <p:nvPr/>
        </p:nvSpPr>
        <p:spPr>
          <a:xfrm>
            <a:off x="4919225" y="4684045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70" name="شكل بيضاوي 169"/>
          <p:cNvSpPr/>
          <p:nvPr/>
        </p:nvSpPr>
        <p:spPr>
          <a:xfrm>
            <a:off x="5260311" y="5228331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71" name="شكل بيضاوي 170"/>
          <p:cNvSpPr/>
          <p:nvPr/>
        </p:nvSpPr>
        <p:spPr>
          <a:xfrm>
            <a:off x="5804597" y="4713074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72" name="شكل بيضاوي 171"/>
          <p:cNvSpPr/>
          <p:nvPr/>
        </p:nvSpPr>
        <p:spPr>
          <a:xfrm>
            <a:off x="5282083" y="4524388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73" name="شكل بيضاوي 172"/>
          <p:cNvSpPr/>
          <p:nvPr/>
        </p:nvSpPr>
        <p:spPr>
          <a:xfrm>
            <a:off x="6479511" y="2572216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74" name="شكل بيضاوي 173"/>
          <p:cNvSpPr/>
          <p:nvPr/>
        </p:nvSpPr>
        <p:spPr>
          <a:xfrm>
            <a:off x="7226997" y="2521417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75" name="شكل بيضاوي 174"/>
          <p:cNvSpPr/>
          <p:nvPr/>
        </p:nvSpPr>
        <p:spPr>
          <a:xfrm>
            <a:off x="6929454" y="3007645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77" name="شكل بيضاوي 176"/>
          <p:cNvSpPr/>
          <p:nvPr/>
        </p:nvSpPr>
        <p:spPr>
          <a:xfrm>
            <a:off x="1827683" y="3668045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78" name="شكل بيضاوي 177"/>
          <p:cNvSpPr/>
          <p:nvPr/>
        </p:nvSpPr>
        <p:spPr>
          <a:xfrm>
            <a:off x="2589683" y="3704331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79" name="شكل بيضاوي 178"/>
          <p:cNvSpPr/>
          <p:nvPr/>
        </p:nvSpPr>
        <p:spPr>
          <a:xfrm>
            <a:off x="2205054" y="4161531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80" name="شكل بيضاوي 179"/>
          <p:cNvSpPr/>
          <p:nvPr/>
        </p:nvSpPr>
        <p:spPr>
          <a:xfrm>
            <a:off x="3678254" y="5025131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81" name="شكل بيضاوي 180"/>
          <p:cNvSpPr/>
          <p:nvPr/>
        </p:nvSpPr>
        <p:spPr>
          <a:xfrm>
            <a:off x="4077396" y="4480845"/>
            <a:ext cx="45719" cy="71438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85" name="مستطيل 184"/>
          <p:cNvSpPr/>
          <p:nvPr/>
        </p:nvSpPr>
        <p:spPr>
          <a:xfrm>
            <a:off x="754743" y="188686"/>
            <a:ext cx="8389257" cy="1088571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rgbClr val="002060"/>
                </a:solidFill>
              </a:rPr>
              <a:t>البيان الجزئي</a:t>
            </a:r>
            <a:endParaRPr lang="ar-IQ" sz="2400" b="1" dirty="0">
              <a:solidFill>
                <a:srgbClr val="002060"/>
              </a:solidFill>
            </a:endParaRPr>
          </a:p>
        </p:txBody>
      </p:sp>
      <p:sp>
        <p:nvSpPr>
          <p:cNvPr id="182" name="سهم لأعلى 181">
            <a:hlinkClick r:id="rId2" action="ppaction://hlinksldjump"/>
          </p:cNvPr>
          <p:cNvSpPr/>
          <p:nvPr/>
        </p:nvSpPr>
        <p:spPr>
          <a:xfrm>
            <a:off x="0" y="5857892"/>
            <a:ext cx="1928826" cy="785818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20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83" name="سهم إلى اليمين 182">
            <a:hlinkClick r:id="rId3" action="ppaction://hlinksldjump"/>
          </p:cNvPr>
          <p:cNvSpPr/>
          <p:nvPr/>
        </p:nvSpPr>
        <p:spPr>
          <a:xfrm>
            <a:off x="7215206" y="5857892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5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5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5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5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5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5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5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5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1" dur="5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5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5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0" dur="5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3" dur="5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6" dur="5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9" dur="5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2" dur="5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5" dur="5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8" dur="5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1" dur="5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4" dur="5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7" dur="5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0" dur="5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3" dur="5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6" dur="5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9" dur="5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2" dur="5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5" dur="5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8" dur="5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1" dur="5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4" dur="5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7" dur="5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0" dur="5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3" dur="5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6" dur="5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9" dur="5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2" dur="5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5" dur="5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8" dur="5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1" dur="5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4" dur="5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7" dur="5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0" dur="5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3" dur="5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6" dur="5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9" dur="5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2" dur="5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5" dur="5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8" dur="5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1" dur="5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4" dur="5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7" dur="5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0" dur="5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3" dur="5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6" dur="5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9" dur="5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2" dur="5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5" dur="5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8" dur="5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1" dur="5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4" dur="5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7" dur="5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0" dur="5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3" dur="5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6" dur="5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9" dur="5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2" dur="5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5" dur="5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8" dur="5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1" dur="5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4" dur="5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7" dur="5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0" dur="5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3" dur="5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6" dur="5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9" dur="5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2" dur="5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5" dur="5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8" dur="5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1" dur="5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4" dur="5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7" dur="5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0" dur="5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3" dur="5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6" dur="5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9" dur="5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2" dur="5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5" dur="5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8" dur="5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1" dur="5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4" dur="5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7" dur="5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0" dur="5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3" dur="5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6" dur="5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9" dur="5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2" dur="5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5" dur="5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8" dur="5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1" dur="5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4" dur="5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7" dur="5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0" dur="5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3" dur="5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6" dur="5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9" dur="5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2" dur="5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5" dur="5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8" dur="5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1" dur="5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4" dur="5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7" dur="5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0" dur="5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3" dur="5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6" dur="5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79" dur="5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2" dur="5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5" dur="5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8" dur="5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1" dur="5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4" dur="5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7" dur="5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0" dur="5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3" dur="5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6" dur="5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9" dur="5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2" dur="5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5" dur="5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8" dur="5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1" dur="5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4" dur="5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7" dur="5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0" dur="5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3" dur="5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6" dur="5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9" dur="5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0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2" dur="5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3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5" dur="5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8" dur="5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9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1" dur="5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4" dur="5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7" dur="5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8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0" dur="5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3" dur="5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6" dur="5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9" dur="5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0" grpId="0" animBg="1"/>
      <p:bldP spid="71" grpId="0" animBg="1"/>
      <p:bldP spid="72" grpId="0" animBg="1"/>
      <p:bldP spid="73" grpId="0" animBg="1"/>
      <p:bldP spid="40" grpId="0"/>
      <p:bldP spid="42" grpId="0"/>
      <p:bldP spid="44" grpId="0"/>
      <p:bldP spid="46" grpId="0"/>
      <p:bldP spid="48" grpId="0"/>
      <p:bldP spid="50" grpId="0"/>
      <p:bldP spid="52" grpId="0"/>
      <p:bldP spid="54" grpId="0"/>
      <p:bldP spid="56" grpId="0"/>
      <p:bldP spid="58" grpId="0"/>
      <p:bldP spid="60" grpId="0"/>
      <p:bldP spid="62" grpId="0"/>
      <p:bldP spid="64" grpId="0"/>
      <p:bldP spid="65" grpId="0"/>
      <p:bldP spid="66" grpId="0"/>
      <p:bldP spid="68" grpId="0"/>
      <p:bldP spid="74" grpId="0"/>
      <p:bldP spid="75" grpId="0"/>
      <p:bldP spid="76" grpId="0"/>
      <p:bldP spid="77" grpId="0"/>
      <p:bldP spid="78" grpId="0"/>
      <p:bldP spid="83" grpId="0"/>
      <p:bldP spid="84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110" grpId="0"/>
      <p:bldP spid="111" grpId="0"/>
      <p:bldP spid="112" grpId="0"/>
      <p:bldP spid="113" grpId="0"/>
      <p:bldP spid="114" grpId="0"/>
      <p:bldP spid="117" grpId="0"/>
      <p:bldP spid="118" grpId="0"/>
      <p:bldP spid="119" grpId="0"/>
      <p:bldP spid="120" grpId="0"/>
      <p:bldP spid="121" grpId="0"/>
      <p:bldP spid="122" grpId="0"/>
      <p:bldP spid="123" grpId="0"/>
      <p:bldP spid="124" grpId="0"/>
      <p:bldP spid="125" grpId="0"/>
      <p:bldP spid="126" grpId="0"/>
      <p:bldP spid="127" grpId="0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مستطيل 41"/>
          <p:cNvSpPr/>
          <p:nvPr/>
        </p:nvSpPr>
        <p:spPr>
          <a:xfrm>
            <a:off x="571472" y="4214818"/>
            <a:ext cx="428628" cy="416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H</a:t>
            </a:r>
            <a:r>
              <a:rPr lang="en-US" sz="1400" b="1" dirty="0" smtClean="0">
                <a:solidFill>
                  <a:schemeClr val="tx1"/>
                </a:solidFill>
              </a:rPr>
              <a:t>1</a:t>
            </a:r>
            <a:endParaRPr lang="ar-IQ" sz="1600" b="1" dirty="0">
              <a:solidFill>
                <a:schemeClr val="tx1"/>
              </a:solidFill>
            </a:endParaRPr>
          </a:p>
        </p:txBody>
      </p:sp>
      <p:sp>
        <p:nvSpPr>
          <p:cNvPr id="41" name="مستطيل 40"/>
          <p:cNvSpPr/>
          <p:nvPr/>
        </p:nvSpPr>
        <p:spPr>
          <a:xfrm>
            <a:off x="1857356" y="4214818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H2</a:t>
            </a:r>
            <a:endParaRPr lang="ar-IQ" sz="1400" b="1" dirty="0">
              <a:solidFill>
                <a:schemeClr val="tx1"/>
              </a:solidFill>
            </a:endParaRPr>
          </a:p>
        </p:txBody>
      </p:sp>
      <p:sp>
        <p:nvSpPr>
          <p:cNvPr id="40" name="مستطيل 39"/>
          <p:cNvSpPr/>
          <p:nvPr/>
        </p:nvSpPr>
        <p:spPr>
          <a:xfrm>
            <a:off x="2928926" y="4214818"/>
            <a:ext cx="4286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H3</a:t>
            </a:r>
            <a:endParaRPr lang="ar-IQ" sz="1400" b="1" dirty="0">
              <a:solidFill>
                <a:schemeClr val="tx1"/>
              </a:solidFill>
            </a:endParaRPr>
          </a:p>
        </p:txBody>
      </p:sp>
      <p:sp>
        <p:nvSpPr>
          <p:cNvPr id="39" name="شكل بيضاوي 38"/>
          <p:cNvSpPr/>
          <p:nvPr/>
        </p:nvSpPr>
        <p:spPr>
          <a:xfrm>
            <a:off x="500034" y="5286388"/>
            <a:ext cx="500066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W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38" name="شكل بيضاوي 37"/>
          <p:cNvSpPr/>
          <p:nvPr/>
        </p:nvSpPr>
        <p:spPr>
          <a:xfrm>
            <a:off x="1857356" y="5357826"/>
            <a:ext cx="500066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E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37" name="شكل بيضاوي 36"/>
          <p:cNvSpPr/>
          <p:nvPr/>
        </p:nvSpPr>
        <p:spPr>
          <a:xfrm>
            <a:off x="3143240" y="5214950"/>
            <a:ext cx="428628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G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8" name="شكل بيضاوي 7"/>
          <p:cNvSpPr/>
          <p:nvPr/>
        </p:nvSpPr>
        <p:spPr>
          <a:xfrm>
            <a:off x="6000760" y="3000372"/>
            <a:ext cx="500066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G</a:t>
            </a:r>
            <a:endParaRPr lang="ar-IQ" sz="2000" dirty="0">
              <a:solidFill>
                <a:schemeClr val="tx1"/>
              </a:solidFill>
            </a:endParaRPr>
          </a:p>
        </p:txBody>
      </p:sp>
      <p:sp>
        <p:nvSpPr>
          <p:cNvPr id="7" name="شكل بيضاوي 6"/>
          <p:cNvSpPr/>
          <p:nvPr/>
        </p:nvSpPr>
        <p:spPr>
          <a:xfrm>
            <a:off x="4500562" y="3071810"/>
            <a:ext cx="642942" cy="571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E</a:t>
            </a:r>
            <a:endParaRPr lang="ar-IQ" sz="2000" dirty="0">
              <a:solidFill>
                <a:schemeClr val="tx1"/>
              </a:solidFill>
            </a:endParaRPr>
          </a:p>
        </p:txBody>
      </p:sp>
      <p:sp>
        <p:nvSpPr>
          <p:cNvPr id="6" name="شكل بيضاوي 5"/>
          <p:cNvSpPr/>
          <p:nvPr/>
        </p:nvSpPr>
        <p:spPr>
          <a:xfrm>
            <a:off x="3286116" y="3000372"/>
            <a:ext cx="571504" cy="571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W</a:t>
            </a:r>
            <a:endParaRPr lang="ar-IQ" sz="2000" dirty="0">
              <a:solidFill>
                <a:schemeClr val="tx1"/>
              </a:solidFill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5786446" y="2000240"/>
            <a:ext cx="500066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H3</a:t>
            </a:r>
            <a:endParaRPr lang="ar-IQ" sz="2000" dirty="0">
              <a:solidFill>
                <a:schemeClr val="tx1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4500562" y="2000240"/>
            <a:ext cx="571504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H2</a:t>
            </a:r>
            <a:endParaRPr lang="ar-IQ" sz="2000" dirty="0">
              <a:solidFill>
                <a:schemeClr val="tx1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3286116" y="2000240"/>
            <a:ext cx="571504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H1</a:t>
            </a:r>
            <a:endParaRPr lang="ar-IQ" sz="2000" dirty="0">
              <a:solidFill>
                <a:schemeClr val="tx1"/>
              </a:solidFill>
            </a:endParaRPr>
          </a:p>
        </p:txBody>
      </p:sp>
      <p:cxnSp>
        <p:nvCxnSpPr>
          <p:cNvPr id="10" name="رابط مستقيم 9"/>
          <p:cNvCxnSpPr/>
          <p:nvPr/>
        </p:nvCxnSpPr>
        <p:spPr>
          <a:xfrm>
            <a:off x="3714744" y="2285992"/>
            <a:ext cx="1000132" cy="8572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رابط مستقيم 11"/>
          <p:cNvCxnSpPr/>
          <p:nvPr/>
        </p:nvCxnSpPr>
        <p:spPr>
          <a:xfrm>
            <a:off x="3714744" y="2285992"/>
            <a:ext cx="2500330" cy="8572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رابط مستقيم 13"/>
          <p:cNvCxnSpPr/>
          <p:nvPr/>
        </p:nvCxnSpPr>
        <p:spPr>
          <a:xfrm rot="5400000">
            <a:off x="3357554" y="2643182"/>
            <a:ext cx="71438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رابط مستقيم 15"/>
          <p:cNvCxnSpPr/>
          <p:nvPr/>
        </p:nvCxnSpPr>
        <p:spPr>
          <a:xfrm flipV="1">
            <a:off x="3643306" y="2357430"/>
            <a:ext cx="857256" cy="64294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رابط مستقيم 17"/>
          <p:cNvCxnSpPr/>
          <p:nvPr/>
        </p:nvCxnSpPr>
        <p:spPr>
          <a:xfrm flipV="1">
            <a:off x="3643306" y="2428868"/>
            <a:ext cx="2214578" cy="57150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رابط مستقيم 19"/>
          <p:cNvCxnSpPr/>
          <p:nvPr/>
        </p:nvCxnSpPr>
        <p:spPr>
          <a:xfrm rot="5400000">
            <a:off x="5857884" y="2786058"/>
            <a:ext cx="71438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رابط مستقيم 21"/>
          <p:cNvCxnSpPr/>
          <p:nvPr/>
        </p:nvCxnSpPr>
        <p:spPr>
          <a:xfrm rot="10800000" flipV="1">
            <a:off x="4929190" y="2428868"/>
            <a:ext cx="857256" cy="71438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رابط مستقيم 25"/>
          <p:cNvCxnSpPr/>
          <p:nvPr/>
        </p:nvCxnSpPr>
        <p:spPr>
          <a:xfrm rot="5400000">
            <a:off x="4536281" y="2750339"/>
            <a:ext cx="64294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" name="شكل بيضاوي 26"/>
          <p:cNvSpPr/>
          <p:nvPr/>
        </p:nvSpPr>
        <p:spPr>
          <a:xfrm>
            <a:off x="2714612" y="3857628"/>
            <a:ext cx="285752" cy="28575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28" name="شكل حر 27"/>
          <p:cNvSpPr/>
          <p:nvPr/>
        </p:nvSpPr>
        <p:spPr>
          <a:xfrm>
            <a:off x="757238" y="3536157"/>
            <a:ext cx="3214688" cy="2021681"/>
          </a:xfrm>
          <a:custGeom>
            <a:avLst/>
            <a:gdLst>
              <a:gd name="connsiteX0" fmla="*/ 0 w 3214688"/>
              <a:gd name="connsiteY0" fmla="*/ 692943 h 2021681"/>
              <a:gd name="connsiteX1" fmla="*/ 1900237 w 3214688"/>
              <a:gd name="connsiteY1" fmla="*/ 78581 h 2021681"/>
              <a:gd name="connsiteX2" fmla="*/ 3086100 w 3214688"/>
              <a:gd name="connsiteY2" fmla="*/ 1164431 h 2021681"/>
              <a:gd name="connsiteX3" fmla="*/ 2671762 w 3214688"/>
              <a:gd name="connsiteY3" fmla="*/ 2021681 h 2021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14688" h="2021681">
                <a:moveTo>
                  <a:pt x="0" y="692943"/>
                </a:moveTo>
                <a:cubicBezTo>
                  <a:pt x="692943" y="346471"/>
                  <a:pt x="1385887" y="0"/>
                  <a:pt x="1900237" y="78581"/>
                </a:cubicBezTo>
                <a:cubicBezTo>
                  <a:pt x="2414587" y="157162"/>
                  <a:pt x="2957513" y="840581"/>
                  <a:pt x="3086100" y="1164431"/>
                </a:cubicBezTo>
                <a:cubicBezTo>
                  <a:pt x="3214688" y="1488281"/>
                  <a:pt x="2943225" y="1754981"/>
                  <a:pt x="2671762" y="2021681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29" name="شكل حر 28"/>
          <p:cNvSpPr/>
          <p:nvPr/>
        </p:nvSpPr>
        <p:spPr>
          <a:xfrm>
            <a:off x="742028" y="3773821"/>
            <a:ext cx="2543175" cy="1654969"/>
          </a:xfrm>
          <a:custGeom>
            <a:avLst/>
            <a:gdLst>
              <a:gd name="connsiteX0" fmla="*/ 0 w 2543175"/>
              <a:gd name="connsiteY0" fmla="*/ 1554956 h 1654969"/>
              <a:gd name="connsiteX1" fmla="*/ 971550 w 2543175"/>
              <a:gd name="connsiteY1" fmla="*/ 297656 h 1654969"/>
              <a:gd name="connsiteX2" fmla="*/ 2157413 w 2543175"/>
              <a:gd name="connsiteY2" fmla="*/ 226219 h 1654969"/>
              <a:gd name="connsiteX3" fmla="*/ 2543175 w 2543175"/>
              <a:gd name="connsiteY3" fmla="*/ 1654969 h 1654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3175" h="1654969">
                <a:moveTo>
                  <a:pt x="0" y="1554956"/>
                </a:moveTo>
                <a:cubicBezTo>
                  <a:pt x="305990" y="1037034"/>
                  <a:pt x="611981" y="519112"/>
                  <a:pt x="971550" y="297656"/>
                </a:cubicBezTo>
                <a:cubicBezTo>
                  <a:pt x="1331119" y="76200"/>
                  <a:pt x="1895476" y="0"/>
                  <a:pt x="2157413" y="226219"/>
                </a:cubicBezTo>
                <a:cubicBezTo>
                  <a:pt x="2419350" y="452438"/>
                  <a:pt x="2481262" y="1053703"/>
                  <a:pt x="2543175" y="1654969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0" name="شكل حر 29"/>
          <p:cNvSpPr/>
          <p:nvPr/>
        </p:nvSpPr>
        <p:spPr>
          <a:xfrm>
            <a:off x="957942" y="4525058"/>
            <a:ext cx="994683" cy="903285"/>
          </a:xfrm>
          <a:custGeom>
            <a:avLst/>
            <a:gdLst>
              <a:gd name="connsiteX0" fmla="*/ 0 w 1500187"/>
              <a:gd name="connsiteY0" fmla="*/ 1338262 h 1338262"/>
              <a:gd name="connsiteX1" fmla="*/ 1285875 w 1500187"/>
              <a:gd name="connsiteY1" fmla="*/ 195262 h 1338262"/>
              <a:gd name="connsiteX2" fmla="*/ 1285875 w 1500187"/>
              <a:gd name="connsiteY2" fmla="*/ 166687 h 1338262"/>
              <a:gd name="connsiteX3" fmla="*/ 1285875 w 1500187"/>
              <a:gd name="connsiteY3" fmla="*/ 180975 h 1338262"/>
              <a:gd name="connsiteX4" fmla="*/ 1285875 w 1500187"/>
              <a:gd name="connsiteY4" fmla="*/ 180975 h 1338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0187" h="1338262">
                <a:moveTo>
                  <a:pt x="0" y="1338262"/>
                </a:moveTo>
                <a:lnTo>
                  <a:pt x="1285875" y="195262"/>
                </a:lnTo>
                <a:cubicBezTo>
                  <a:pt x="1500187" y="0"/>
                  <a:pt x="1285875" y="166687"/>
                  <a:pt x="1285875" y="166687"/>
                </a:cubicBezTo>
                <a:lnTo>
                  <a:pt x="1285875" y="180975"/>
                </a:lnTo>
                <a:lnTo>
                  <a:pt x="1285875" y="180975"/>
                </a:ln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1" name="شكل حر 30"/>
          <p:cNvSpPr/>
          <p:nvPr/>
        </p:nvSpPr>
        <p:spPr>
          <a:xfrm>
            <a:off x="2100263" y="3810000"/>
            <a:ext cx="1300162" cy="1662113"/>
          </a:xfrm>
          <a:custGeom>
            <a:avLst/>
            <a:gdLst>
              <a:gd name="connsiteX0" fmla="*/ 0 w 1300162"/>
              <a:gd name="connsiteY0" fmla="*/ 476250 h 1662113"/>
              <a:gd name="connsiteX1" fmla="*/ 814387 w 1300162"/>
              <a:gd name="connsiteY1" fmla="*/ 176213 h 1662113"/>
              <a:gd name="connsiteX2" fmla="*/ 1071562 w 1300162"/>
              <a:gd name="connsiteY2" fmla="*/ 247650 h 1662113"/>
              <a:gd name="connsiteX3" fmla="*/ 1300162 w 1300162"/>
              <a:gd name="connsiteY3" fmla="*/ 1662113 h 1662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0162" h="1662113">
                <a:moveTo>
                  <a:pt x="0" y="476250"/>
                </a:moveTo>
                <a:cubicBezTo>
                  <a:pt x="317896" y="345281"/>
                  <a:pt x="635793" y="214313"/>
                  <a:pt x="814387" y="176213"/>
                </a:cubicBezTo>
                <a:cubicBezTo>
                  <a:pt x="992981" y="138113"/>
                  <a:pt x="990600" y="0"/>
                  <a:pt x="1071562" y="247650"/>
                </a:cubicBezTo>
                <a:cubicBezTo>
                  <a:pt x="1152524" y="495300"/>
                  <a:pt x="1226343" y="1078706"/>
                  <a:pt x="1300162" y="1662113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2" name="شكل حر 31"/>
          <p:cNvSpPr/>
          <p:nvPr/>
        </p:nvSpPr>
        <p:spPr>
          <a:xfrm>
            <a:off x="28575" y="4529138"/>
            <a:ext cx="1928813" cy="1397794"/>
          </a:xfrm>
          <a:custGeom>
            <a:avLst/>
            <a:gdLst>
              <a:gd name="connsiteX0" fmla="*/ 557213 w 1928813"/>
              <a:gd name="connsiteY0" fmla="*/ 0 h 1397794"/>
              <a:gd name="connsiteX1" fmla="*/ 228600 w 1928813"/>
              <a:gd name="connsiteY1" fmla="*/ 1200150 h 1397794"/>
              <a:gd name="connsiteX2" fmla="*/ 1928813 w 1928813"/>
              <a:gd name="connsiteY2" fmla="*/ 1185862 h 1397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28813" h="1397794">
                <a:moveTo>
                  <a:pt x="557213" y="0"/>
                </a:moveTo>
                <a:cubicBezTo>
                  <a:pt x="278606" y="501253"/>
                  <a:pt x="0" y="1002506"/>
                  <a:pt x="228600" y="1200150"/>
                </a:cubicBezTo>
                <a:cubicBezTo>
                  <a:pt x="457200" y="1397794"/>
                  <a:pt x="1193006" y="1291828"/>
                  <a:pt x="1928813" y="1185862"/>
                </a:cubicBez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34" name="رابط مستقيم 33"/>
          <p:cNvCxnSpPr/>
          <p:nvPr/>
        </p:nvCxnSpPr>
        <p:spPr>
          <a:xfrm rot="5400000">
            <a:off x="1678761" y="4964917"/>
            <a:ext cx="78581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رابط مستقيم 35"/>
          <p:cNvCxnSpPr/>
          <p:nvPr/>
        </p:nvCxnSpPr>
        <p:spPr>
          <a:xfrm flipV="1">
            <a:off x="2071670" y="4500570"/>
            <a:ext cx="928694" cy="8572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رابط مستقيم 43"/>
          <p:cNvCxnSpPr/>
          <p:nvPr/>
        </p:nvCxnSpPr>
        <p:spPr>
          <a:xfrm rot="5400000">
            <a:off x="357158" y="5000636"/>
            <a:ext cx="71438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مستطيل 32"/>
          <p:cNvSpPr/>
          <p:nvPr/>
        </p:nvSpPr>
        <p:spPr>
          <a:xfrm>
            <a:off x="1685608" y="239877"/>
            <a:ext cx="53720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IQ" sz="2400" b="1" dirty="0" smtClean="0">
                <a:solidFill>
                  <a:srgbClr val="002060"/>
                </a:solidFill>
              </a:rPr>
              <a:t>مشكلة الخدمات   </a:t>
            </a:r>
            <a:r>
              <a:rPr lang="en-US" sz="2400" b="1" dirty="0" smtClean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proplem</a:t>
            </a:r>
            <a:r>
              <a:rPr lang="en-US" sz="2400" b="1" dirty="0" smtClean="0">
                <a:solidFill>
                  <a:srgbClr val="002060"/>
                </a:solidFill>
              </a:rPr>
              <a:t> of surface </a:t>
            </a:r>
            <a:endParaRPr lang="ar-IQ" sz="2400" b="1" dirty="0">
              <a:solidFill>
                <a:srgbClr val="002060"/>
              </a:solidFill>
            </a:endParaRPr>
          </a:p>
        </p:txBody>
      </p:sp>
      <p:sp>
        <p:nvSpPr>
          <p:cNvPr id="35" name="مستطيل 34"/>
          <p:cNvSpPr/>
          <p:nvPr/>
        </p:nvSpPr>
        <p:spPr>
          <a:xfrm>
            <a:off x="1" y="869407"/>
            <a:ext cx="91439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توجد ثلاث مساكن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H1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،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H2 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،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H3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 يراد توصيل الماء (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W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) والكهرباء (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) والغاز (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G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) فهل يمكن توصيل الخدمات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باقل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عدد ممكن من التقاطعات </a:t>
            </a:r>
            <a:br>
              <a:rPr lang="ar-IQ" sz="2400" b="1" dirty="0" smtClean="0">
                <a:latin typeface="Arial" pitchFamily="34" charset="0"/>
                <a:cs typeface="Arial" pitchFamily="34" charset="0"/>
              </a:rPr>
            </a:b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مستطيل 47"/>
          <p:cNvSpPr/>
          <p:nvPr/>
        </p:nvSpPr>
        <p:spPr>
          <a:xfrm>
            <a:off x="4296229" y="4078293"/>
            <a:ext cx="46663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ثم حاولوا 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اعادة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التوزيع </a:t>
            </a:r>
            <a:r>
              <a:rPr lang="ar-IQ" sz="2400" b="1" dirty="0" err="1" smtClean="0">
                <a:latin typeface="Arial" pitchFamily="34" charset="0"/>
                <a:cs typeface="Arial" pitchFamily="34" charset="0"/>
              </a:rPr>
              <a:t>باقل</a:t>
            </a:r>
            <a:r>
              <a:rPr lang="ar-IQ" sz="2400" b="1" dirty="0" smtClean="0">
                <a:latin typeface="Arial" pitchFamily="34" charset="0"/>
                <a:cs typeface="Arial" pitchFamily="34" charset="0"/>
              </a:rPr>
              <a:t> عدد ممكن من التقاطعات 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5" name="رابط مستقيم 44"/>
          <p:cNvCxnSpPr>
            <a:stCxn id="4" idx="3"/>
          </p:cNvCxnSpPr>
          <p:nvPr/>
        </p:nvCxnSpPr>
        <p:spPr>
          <a:xfrm>
            <a:off x="5072066" y="2214554"/>
            <a:ext cx="1147070" cy="90900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0" name="شكل بيضاوي 49"/>
          <p:cNvSpPr/>
          <p:nvPr/>
        </p:nvSpPr>
        <p:spPr>
          <a:xfrm>
            <a:off x="203200" y="1857830"/>
            <a:ext cx="2714171" cy="1030514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000" b="1" dirty="0" smtClean="0">
                <a:solidFill>
                  <a:srgbClr val="FF0000"/>
                </a:solidFill>
              </a:rPr>
              <a:t>تقاطع واحد فقط</a:t>
            </a:r>
            <a:endParaRPr lang="ar-IQ" sz="2000" b="1" dirty="0">
              <a:solidFill>
                <a:srgbClr val="FF0000"/>
              </a:solidFill>
            </a:endParaRPr>
          </a:p>
        </p:txBody>
      </p:sp>
      <p:cxnSp>
        <p:nvCxnSpPr>
          <p:cNvPr id="52" name="رابط كسهم مستقيم 51"/>
          <p:cNvCxnSpPr>
            <a:endCxn id="27" idx="1"/>
          </p:cNvCxnSpPr>
          <p:nvPr/>
        </p:nvCxnSpPr>
        <p:spPr>
          <a:xfrm rot="16200000" flipH="1">
            <a:off x="1953978" y="3096994"/>
            <a:ext cx="1025646" cy="57931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6" name="سهم لأعلى 45">
            <a:hlinkClick r:id="rId3" action="ppaction://hlinksldjump"/>
          </p:cNvPr>
          <p:cNvSpPr/>
          <p:nvPr/>
        </p:nvSpPr>
        <p:spPr>
          <a:xfrm>
            <a:off x="0" y="6128394"/>
            <a:ext cx="1932039" cy="729606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0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20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5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5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9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8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9" dur="20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4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4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9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4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5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5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770" decel="100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5" dur="770" decel="100000"/>
                                        <p:tgtEl>
                                          <p:spTgt spid="2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7" dur="77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9" dur="77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5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1" grpId="0" animBg="1"/>
      <p:bldP spid="40" grpId="0" animBg="1"/>
      <p:bldP spid="39" grpId="0" animBg="1"/>
      <p:bldP spid="38" grpId="0" animBg="1"/>
      <p:bldP spid="37" grpId="0" animBg="1"/>
      <p:bldP spid="8" grpId="0" animBg="1"/>
      <p:bldP spid="7" grpId="0" animBg="1"/>
      <p:bldP spid="6" grpId="0" animBg="1"/>
      <p:bldP spid="5" grpId="0" animBg="1"/>
      <p:bldP spid="4" grpId="0" animBg="1"/>
      <p:bldP spid="3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5" grpId="0"/>
      <p:bldP spid="5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رابط مستقيم 3"/>
          <p:cNvCxnSpPr/>
          <p:nvPr/>
        </p:nvCxnSpPr>
        <p:spPr>
          <a:xfrm>
            <a:off x="2818699" y="5362115"/>
            <a:ext cx="1357322" cy="85725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مستطيل 4"/>
          <p:cNvSpPr/>
          <p:nvPr/>
        </p:nvSpPr>
        <p:spPr>
          <a:xfrm>
            <a:off x="0" y="319314"/>
            <a:ext cx="89407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IQ" sz="2400" b="1" dirty="0" smtClean="0">
                <a:solidFill>
                  <a:srgbClr val="002060"/>
                </a:solidFill>
              </a:rPr>
              <a:t>مبرهنة التصافح  </a:t>
            </a:r>
            <a:r>
              <a:rPr lang="en-US" sz="2400" b="1" dirty="0" smtClean="0">
                <a:solidFill>
                  <a:srgbClr val="002060"/>
                </a:solidFill>
              </a:rPr>
              <a:t>hand shaking theorem </a:t>
            </a:r>
            <a:endParaRPr lang="ar-IQ" sz="24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مستطيل 5"/>
              <p:cNvSpPr/>
              <p:nvPr/>
            </p:nvSpPr>
            <p:spPr>
              <a:xfrm>
                <a:off x="0" y="927466"/>
                <a:ext cx="9144000" cy="1015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ar-IQ" sz="2000" b="1" dirty="0" smtClean="0"/>
                  <a:t>اذا كان </a:t>
                </a:r>
                <a:r>
                  <a:rPr lang="en-US" sz="2000" b="1" dirty="0" smtClean="0"/>
                  <a:t>G=(V,E) </a:t>
                </a:r>
                <a:r>
                  <a:rPr lang="ar-IQ" sz="2000" b="1" dirty="0" smtClean="0"/>
                  <a:t> بياناً عدد رؤوسه </a:t>
                </a:r>
                <a:r>
                  <a:rPr lang="en-US" sz="2000" b="1" dirty="0" smtClean="0"/>
                  <a:t>(n)</a:t>
                </a:r>
                <a:r>
                  <a:rPr lang="ar-IQ" sz="2000" b="1" dirty="0" smtClean="0"/>
                  <a:t> و عدد </a:t>
                </a:r>
                <a:r>
                  <a:rPr lang="ar-IQ" sz="2000" b="1" dirty="0" err="1" smtClean="0"/>
                  <a:t>حافاته</a:t>
                </a:r>
                <a:r>
                  <a:rPr lang="ar-IQ" sz="2000" b="1" dirty="0" smtClean="0"/>
                  <a:t> (</a:t>
                </a:r>
                <a:r>
                  <a:rPr lang="en-US" sz="2000" b="1" dirty="0" smtClean="0"/>
                  <a:t>m</a:t>
                </a:r>
                <a:r>
                  <a:rPr lang="ar-IQ" sz="2000" b="1" dirty="0" smtClean="0"/>
                  <a:t> ) فأن مجموع درجات جميع رؤوسه يساوي </a:t>
                </a:r>
                <a:r>
                  <a:rPr lang="en-US" sz="2000" b="1" dirty="0" smtClean="0"/>
                  <a:t>2m)</a:t>
                </a:r>
                <a:r>
                  <a:rPr lang="ar-IQ" sz="2000" b="1" dirty="0" smtClean="0"/>
                  <a:t>) اي ان </a:t>
                </a:r>
                <a:r>
                  <a:rPr lang="en-US" sz="2000" b="1" dirty="0" smtClean="0"/>
                  <a:t>d(V)=2m</a:t>
                </a:r>
                <a:r>
                  <a:rPr lang="ar-IQ" sz="2000" b="1" dirty="0" smtClean="0"/>
                  <a:t> </a:t>
                </a:r>
                <a:r>
                  <a:rPr lang="en-US" sz="2000" b="1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latin typeface="Cambria Math"/>
                        <a:ea typeface="Cambria Math"/>
                      </a:rPr>
                      <m:t>𝚺</m:t>
                    </m:r>
                  </m:oMath>
                </a14:m>
                <a:r>
                  <a:rPr lang="ar-IQ" sz="2000" b="1" dirty="0" smtClean="0"/>
                  <a:t/>
                </a:r>
                <a:br>
                  <a:rPr lang="ar-IQ" sz="2000" b="1" dirty="0" smtClean="0"/>
                </a:br>
                <a:endParaRPr lang="ar-IQ" sz="2000" b="1" dirty="0"/>
              </a:p>
            </p:txBody>
          </p:sp>
        </mc:Choice>
        <mc:Fallback xmlns="">
          <p:sp>
            <p:nvSpPr>
              <p:cNvPr id="6" name="مستطيل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927466"/>
                <a:ext cx="9144000" cy="1015663"/>
              </a:xfrm>
              <a:prstGeom prst="rect">
                <a:avLst/>
              </a:prstGeom>
              <a:blipFill rotWithShape="1">
                <a:blip r:embed="rId3"/>
                <a:stretch>
                  <a:fillRect t="-2994" r="-667"/>
                </a:stretch>
              </a:blipFill>
            </p:spPr>
            <p:txBody>
              <a:bodyPr/>
              <a:lstStyle/>
              <a:p>
                <a:r>
                  <a:rPr lang="ar-IQ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مستطيل 6"/>
          <p:cNvSpPr/>
          <p:nvPr/>
        </p:nvSpPr>
        <p:spPr>
          <a:xfrm>
            <a:off x="261257" y="1712686"/>
            <a:ext cx="888274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000" b="1" dirty="0" smtClean="0"/>
              <a:t> if G= ( V,E) be graph have (n) vertex and (m) edges then the sum of degree all vertices equal (2m)     </a:t>
            </a:r>
            <a:r>
              <a:rPr lang="en-US" sz="2000" b="1" dirty="0" err="1" smtClean="0"/>
              <a:t>i.e</a:t>
            </a:r>
            <a:r>
              <a:rPr lang="en-US" sz="2000" b="1" dirty="0" smtClean="0"/>
              <a:t>   d (v) = 2m</a:t>
            </a:r>
            <a:endParaRPr lang="ar-IQ" sz="2000" b="1" dirty="0"/>
          </a:p>
        </p:txBody>
      </p:sp>
      <p:sp>
        <p:nvSpPr>
          <p:cNvPr id="8" name="مستطيل 7"/>
          <p:cNvSpPr/>
          <p:nvPr/>
        </p:nvSpPr>
        <p:spPr>
          <a:xfrm>
            <a:off x="217714" y="2496234"/>
            <a:ext cx="80409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000" b="1" dirty="0" smtClean="0"/>
              <a:t>every edge incident exactly on two different or  equal </a:t>
            </a:r>
            <a:r>
              <a:rPr lang="en-US" sz="2000" b="1" dirty="0" err="1" smtClean="0"/>
              <a:t>vertecies</a:t>
            </a:r>
            <a:endParaRPr lang="ar-IQ" sz="2000" b="1" dirty="0"/>
          </a:p>
        </p:txBody>
      </p:sp>
      <p:sp>
        <p:nvSpPr>
          <p:cNvPr id="9" name="مستطيل 8"/>
          <p:cNvSpPr/>
          <p:nvPr/>
        </p:nvSpPr>
        <p:spPr>
          <a:xfrm>
            <a:off x="232229" y="3090093"/>
            <a:ext cx="891177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000" b="1" dirty="0" smtClean="0"/>
              <a:t>so every edge addition (2) to the sum of degree vertices so the sum of degree of vertices equal double the number of edges i-e (2m) </a:t>
            </a:r>
            <a:endParaRPr lang="ar-IQ" sz="2000" b="1" dirty="0"/>
          </a:p>
        </p:txBody>
      </p:sp>
      <p:sp>
        <p:nvSpPr>
          <p:cNvPr id="10" name="مستطيل 9"/>
          <p:cNvSpPr/>
          <p:nvPr/>
        </p:nvSpPr>
        <p:spPr>
          <a:xfrm>
            <a:off x="206478" y="3988751"/>
            <a:ext cx="893752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000" b="1" dirty="0" smtClean="0"/>
              <a:t>كل حافة تقع بالضبط على راسين مختلفين </a:t>
            </a:r>
            <a:r>
              <a:rPr lang="ar-IQ" sz="2000" b="1" dirty="0" err="1" smtClean="0"/>
              <a:t>ااو</a:t>
            </a:r>
            <a:r>
              <a:rPr lang="ar-IQ" sz="2000" b="1" dirty="0" smtClean="0"/>
              <a:t> متساويين </a:t>
            </a:r>
            <a:r>
              <a:rPr lang="ar-IQ" sz="2000" b="1" dirty="0" err="1" smtClean="0"/>
              <a:t>اذن</a:t>
            </a:r>
            <a:r>
              <a:rPr lang="ar-IQ" sz="2000" b="1" dirty="0" smtClean="0"/>
              <a:t> كل حافة تساهم في زيادة مقدارها </a:t>
            </a:r>
            <a:r>
              <a:rPr lang="en-US" sz="2000" b="1" dirty="0" smtClean="0"/>
              <a:t>(2) </a:t>
            </a:r>
            <a:r>
              <a:rPr lang="ar-IQ" sz="2000" b="1" dirty="0" err="1" smtClean="0"/>
              <a:t>الى</a:t>
            </a:r>
            <a:r>
              <a:rPr lang="ar-IQ" sz="2000" b="1" dirty="0" smtClean="0"/>
              <a:t> مجموع درجات الرؤوس وبذلك يكون مجموع درجات الرؤوس يساوي ضعف عدد الحافات </a:t>
            </a:r>
            <a:r>
              <a:rPr lang="ar-IQ" sz="2000" b="1" dirty="0" err="1" smtClean="0"/>
              <a:t>اي</a:t>
            </a:r>
            <a:r>
              <a:rPr lang="ar-IQ" sz="2000" b="1" dirty="0" smtClean="0"/>
              <a:t> </a:t>
            </a:r>
            <a:r>
              <a:rPr lang="en-US" sz="2000" b="1" dirty="0" smtClean="0"/>
              <a:t>2m </a:t>
            </a:r>
            <a:br>
              <a:rPr lang="en-US" sz="2000" b="1" dirty="0" smtClean="0"/>
            </a:br>
            <a:endParaRPr lang="ar-IQ" sz="2000" b="1" dirty="0"/>
          </a:p>
        </p:txBody>
      </p:sp>
      <p:sp>
        <p:nvSpPr>
          <p:cNvPr id="11" name="شكل بيضاوي 10"/>
          <p:cNvSpPr/>
          <p:nvPr/>
        </p:nvSpPr>
        <p:spPr>
          <a:xfrm>
            <a:off x="2699658" y="5283200"/>
            <a:ext cx="116114" cy="101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2" name="شكل بيضاوي 11"/>
          <p:cNvSpPr/>
          <p:nvPr/>
        </p:nvSpPr>
        <p:spPr>
          <a:xfrm>
            <a:off x="4129314" y="6190343"/>
            <a:ext cx="116114" cy="101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3" name="سهم إلى اليسار 12">
            <a:hlinkClick r:id="rId4" action="ppaction://hlinksldjump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رابط مستقيم 3"/>
          <p:cNvCxnSpPr/>
          <p:nvPr/>
        </p:nvCxnSpPr>
        <p:spPr>
          <a:xfrm rot="5400000">
            <a:off x="308140" y="4019006"/>
            <a:ext cx="1852569" cy="888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رابط مستقيم 7"/>
          <p:cNvCxnSpPr/>
          <p:nvPr/>
        </p:nvCxnSpPr>
        <p:spPr>
          <a:xfrm>
            <a:off x="1230777" y="3091549"/>
            <a:ext cx="250033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رابط مستقيم 9"/>
          <p:cNvCxnSpPr/>
          <p:nvPr/>
        </p:nvCxnSpPr>
        <p:spPr>
          <a:xfrm rot="5400000">
            <a:off x="2800063" y="4023621"/>
            <a:ext cx="1863116" cy="56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رابط مستقيم 12"/>
          <p:cNvCxnSpPr/>
          <p:nvPr/>
        </p:nvCxnSpPr>
        <p:spPr>
          <a:xfrm rot="10800000">
            <a:off x="1230777" y="4948937"/>
            <a:ext cx="250033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رابط مستقيم 14"/>
          <p:cNvCxnSpPr/>
          <p:nvPr/>
        </p:nvCxnSpPr>
        <p:spPr>
          <a:xfrm>
            <a:off x="1230777" y="3091549"/>
            <a:ext cx="2500330" cy="18573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مستطيل 10"/>
          <p:cNvSpPr/>
          <p:nvPr/>
        </p:nvSpPr>
        <p:spPr>
          <a:xfrm>
            <a:off x="339213" y="290305"/>
            <a:ext cx="81706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Ex: V(G) =[A,B,C,D]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مستطيل 11"/>
          <p:cNvSpPr/>
          <p:nvPr/>
        </p:nvSpPr>
        <p:spPr>
          <a:xfrm>
            <a:off x="253681" y="982995"/>
            <a:ext cx="88903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E(G)= [A,B],[B,C],[C,D],[D,A],[D,D],[B,B],[A,C]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3132944" y="1711750"/>
            <a:ext cx="60110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ارسم البيان ثم جد مجموع درجات البيان </a:t>
            </a:r>
            <a:br>
              <a:rPr lang="ar-IQ" sz="2400" b="1" dirty="0" smtClean="0">
                <a:latin typeface="Arial" pitchFamily="34" charset="0"/>
                <a:cs typeface="Arial" pitchFamily="34" charset="0"/>
              </a:rPr>
            </a:b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مستطيل 15"/>
          <p:cNvSpPr/>
          <p:nvPr/>
        </p:nvSpPr>
        <p:spPr>
          <a:xfrm>
            <a:off x="4796853" y="2389894"/>
            <a:ext cx="43471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1. باستخدام الطريقة العادية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مستطيل 16"/>
          <p:cNvSpPr/>
          <p:nvPr/>
        </p:nvSpPr>
        <p:spPr>
          <a:xfrm>
            <a:off x="4751882" y="2974511"/>
            <a:ext cx="43921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IQ" sz="2400" b="1" dirty="0" smtClean="0">
                <a:latin typeface="Arial" pitchFamily="34" charset="0"/>
                <a:cs typeface="Arial" pitchFamily="34" charset="0"/>
              </a:rPr>
              <a:t>2. باستخدام مبرهنة التصافح</a:t>
            </a:r>
            <a:endParaRPr lang="ar-IQ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4572000" y="3430533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ar-IQ" sz="2400" b="1" dirty="0" smtClean="0"/>
              <a:t>الطريقة العادية 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endParaRPr lang="ar-IQ" sz="2400" b="1" dirty="0"/>
          </a:p>
        </p:txBody>
      </p:sp>
      <p:sp>
        <p:nvSpPr>
          <p:cNvPr id="19" name="شكل بيضاوي 18"/>
          <p:cNvSpPr/>
          <p:nvPr/>
        </p:nvSpPr>
        <p:spPr>
          <a:xfrm>
            <a:off x="599064" y="2694273"/>
            <a:ext cx="698793" cy="4644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A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20" name="شكل بيضاوي 19"/>
          <p:cNvSpPr/>
          <p:nvPr/>
        </p:nvSpPr>
        <p:spPr>
          <a:xfrm>
            <a:off x="3665793" y="2786978"/>
            <a:ext cx="870857" cy="4644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B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21" name="شكل بيضاوي 20"/>
          <p:cNvSpPr/>
          <p:nvPr/>
        </p:nvSpPr>
        <p:spPr>
          <a:xfrm>
            <a:off x="3440822" y="5014921"/>
            <a:ext cx="870857" cy="4644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22" name="شكل بيضاوي 21"/>
          <p:cNvSpPr/>
          <p:nvPr/>
        </p:nvSpPr>
        <p:spPr>
          <a:xfrm>
            <a:off x="669764" y="4941648"/>
            <a:ext cx="870857" cy="4644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D</a:t>
            </a:r>
            <a:endParaRPr lang="ar-IQ" b="1" dirty="0">
              <a:solidFill>
                <a:schemeClr val="tx1"/>
              </a:solidFill>
            </a:endParaRPr>
          </a:p>
        </p:txBody>
      </p:sp>
      <p:sp>
        <p:nvSpPr>
          <p:cNvPr id="23" name="شكل بيضاوي 22"/>
          <p:cNvSpPr/>
          <p:nvPr/>
        </p:nvSpPr>
        <p:spPr>
          <a:xfrm>
            <a:off x="3702079" y="2474920"/>
            <a:ext cx="928915" cy="957943"/>
          </a:xfrm>
          <a:prstGeom prst="ellipse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24" name="شكل بيضاوي 23"/>
          <p:cNvSpPr/>
          <p:nvPr/>
        </p:nvSpPr>
        <p:spPr>
          <a:xfrm>
            <a:off x="575890" y="4892249"/>
            <a:ext cx="928915" cy="957943"/>
          </a:xfrm>
          <a:prstGeom prst="ellipse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25" name="شكل بيضاوي 24"/>
          <p:cNvSpPr/>
          <p:nvPr/>
        </p:nvSpPr>
        <p:spPr>
          <a:xfrm>
            <a:off x="2337735" y="3592520"/>
            <a:ext cx="928915" cy="5660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e7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26" name="شكل بيضاوي 25"/>
          <p:cNvSpPr/>
          <p:nvPr/>
        </p:nvSpPr>
        <p:spPr>
          <a:xfrm>
            <a:off x="3898022" y="1945149"/>
            <a:ext cx="928915" cy="5660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e6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27" name="شكل بيضاوي 26"/>
          <p:cNvSpPr/>
          <p:nvPr/>
        </p:nvSpPr>
        <p:spPr>
          <a:xfrm>
            <a:off x="1222945" y="5449178"/>
            <a:ext cx="928915" cy="5660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e5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28" name="شكل بيضاوي 27"/>
          <p:cNvSpPr/>
          <p:nvPr/>
        </p:nvSpPr>
        <p:spPr>
          <a:xfrm>
            <a:off x="328210" y="3889828"/>
            <a:ext cx="928915" cy="5660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e4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29" name="شكل بيضاوي 28"/>
          <p:cNvSpPr/>
          <p:nvPr/>
        </p:nvSpPr>
        <p:spPr>
          <a:xfrm>
            <a:off x="2090993" y="5087492"/>
            <a:ext cx="928915" cy="5660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e3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30" name="شكل بيضاوي 29"/>
          <p:cNvSpPr/>
          <p:nvPr/>
        </p:nvSpPr>
        <p:spPr>
          <a:xfrm>
            <a:off x="3810936" y="3715892"/>
            <a:ext cx="928915" cy="5660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e2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31" name="شكل بيضاوي 30"/>
          <p:cNvSpPr/>
          <p:nvPr/>
        </p:nvSpPr>
        <p:spPr>
          <a:xfrm>
            <a:off x="1829735" y="2445892"/>
            <a:ext cx="928915" cy="566057"/>
          </a:xfrm>
          <a:prstGeom prst="ellipse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e1</a:t>
            </a:r>
            <a:endParaRPr lang="ar-IQ" dirty="0">
              <a:solidFill>
                <a:schemeClr val="tx1"/>
              </a:solidFill>
            </a:endParaRPr>
          </a:p>
        </p:txBody>
      </p:sp>
      <p:sp>
        <p:nvSpPr>
          <p:cNvPr id="32" name="مستطيل 31"/>
          <p:cNvSpPr/>
          <p:nvPr/>
        </p:nvSpPr>
        <p:spPr>
          <a:xfrm>
            <a:off x="4904190" y="4048707"/>
            <a:ext cx="19884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/>
              <a:t>d(A)=0+3=3</a:t>
            </a:r>
            <a:endParaRPr lang="ar-IQ" sz="2400" b="1" dirty="0"/>
          </a:p>
        </p:txBody>
      </p:sp>
      <p:sp>
        <p:nvSpPr>
          <p:cNvPr id="33" name="مستطيل 32"/>
          <p:cNvSpPr/>
          <p:nvPr/>
        </p:nvSpPr>
        <p:spPr>
          <a:xfrm>
            <a:off x="7082972" y="4128535"/>
            <a:ext cx="20610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/>
              <a:t>d(B)=2+2=4 </a:t>
            </a:r>
            <a:endParaRPr lang="ar-IQ" sz="2400" b="1" dirty="0"/>
          </a:p>
        </p:txBody>
      </p:sp>
      <p:sp>
        <p:nvSpPr>
          <p:cNvPr id="34" name="مستطيل 33"/>
          <p:cNvSpPr/>
          <p:nvPr/>
        </p:nvSpPr>
        <p:spPr>
          <a:xfrm>
            <a:off x="4796973" y="4651751"/>
            <a:ext cx="20610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400" b="1" dirty="0" smtClean="0"/>
              <a:t>d (C)=0+3=3 </a:t>
            </a:r>
            <a:endParaRPr lang="ar-IQ" sz="2400" b="1" dirty="0"/>
          </a:p>
        </p:txBody>
      </p:sp>
      <p:sp>
        <p:nvSpPr>
          <p:cNvPr id="35" name="مستطيل 34"/>
          <p:cNvSpPr/>
          <p:nvPr/>
        </p:nvSpPr>
        <p:spPr>
          <a:xfrm>
            <a:off x="6969409" y="4806492"/>
            <a:ext cx="19111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400" b="1" dirty="0" smtClean="0"/>
              <a:t>d(D)=2+2=4</a:t>
            </a:r>
            <a:r>
              <a:rPr lang="ar-IQ" sz="2400" b="1" dirty="0" smtClean="0"/>
              <a:t> </a:t>
            </a:r>
            <a:endParaRPr lang="ar-IQ" sz="2400" b="1" dirty="0"/>
          </a:p>
        </p:txBody>
      </p:sp>
      <p:sp>
        <p:nvSpPr>
          <p:cNvPr id="36" name="سهم إلى اليسار 35">
            <a:hlinkClick r:id="rId2" action="ppaction://hlinksldjump"/>
          </p:cNvPr>
          <p:cNvSpPr/>
          <p:nvPr/>
        </p:nvSpPr>
        <p:spPr>
          <a:xfrm>
            <a:off x="214282" y="6000768"/>
            <a:ext cx="1570273" cy="857232"/>
          </a:xfrm>
          <a:prstGeom prst="lef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التالي</a:t>
            </a:r>
            <a:endParaRPr lang="ar-IQ" sz="2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7" name="سهم إلى اليمين 36">
            <a:hlinkClick r:id="rId3" action="ppaction://hlinksldjump"/>
          </p:cNvPr>
          <p:cNvSpPr/>
          <p:nvPr/>
        </p:nvSpPr>
        <p:spPr>
          <a:xfrm>
            <a:off x="7288948" y="6072206"/>
            <a:ext cx="1571636" cy="78579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24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السابق</a:t>
            </a:r>
            <a:endParaRPr lang="ar-IQ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8" name="سهم لأعلى 37">
            <a:hlinkClick r:id="rId4" action="ppaction://hlinksldjump"/>
          </p:cNvPr>
          <p:cNvSpPr/>
          <p:nvPr/>
        </p:nvSpPr>
        <p:spPr>
          <a:xfrm>
            <a:off x="3834580" y="6223819"/>
            <a:ext cx="1489587" cy="634181"/>
          </a:xfrm>
          <a:prstGeom prst="upArrow">
            <a:avLst/>
          </a:prstGeom>
          <a:solidFill>
            <a:srgbClr val="0070C0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IQ" sz="14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الفهرس</a:t>
            </a:r>
            <a:endParaRPr lang="ar-IQ" sz="14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7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770" decel="100000"/>
                                        <p:tgtEl>
                                          <p:spTgt spid="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1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770" decel="100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770" decel="100000"/>
                                        <p:tgtEl>
                                          <p:spTgt spid="3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3" dur="77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5" dur="77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770" decel="100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5" dur="770" decel="100000"/>
                                        <p:tgtEl>
                                          <p:spTgt spid="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7" dur="77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9" dur="77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6" dur="3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8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9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4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5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1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2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3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8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9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0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 animBg="1"/>
      <p:bldP spid="24" grpId="0" animBg="1"/>
      <p:bldP spid="25" grpId="0"/>
      <p:bldP spid="26" grpId="0"/>
      <p:bldP spid="27" grpId="0"/>
      <p:bldP spid="28" grpId="0"/>
      <p:bldP spid="29" grpId="0"/>
      <p:bldP spid="30" grpId="0"/>
      <p:bldP spid="31" grpId="0"/>
      <p:bldP spid="33" grpId="0"/>
      <p:bldP spid="34" grpId="0"/>
      <p:bldP spid="35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رحلة">
  <a:themeElements>
    <a:clrScheme name="رحلة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رحلة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رحلة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1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5757</TotalTime>
  <Words>1033</Words>
  <Application>Microsoft Office PowerPoint</Application>
  <PresentationFormat>On-screen Show (4:3)</PresentationFormat>
  <Paragraphs>265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 Unicode MS</vt:lpstr>
      <vt:lpstr>Arial</vt:lpstr>
      <vt:lpstr>Calibri</vt:lpstr>
      <vt:lpstr>Cambria Math</vt:lpstr>
      <vt:lpstr>Franklin Gothic Book</vt:lpstr>
      <vt:lpstr>Franklin Gothic Medium</vt:lpstr>
      <vt:lpstr>Tahoma</vt:lpstr>
      <vt:lpstr>Wingdings 2</vt:lpstr>
      <vt:lpstr>رحلة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Organization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اعداد  الطالب سرمد عبد الواحد الطالبة حوراء محمد صنكور اشراف د.ابراهيم نضير ابراهيم</dc:title>
  <dc:creator>Name</dc:creator>
  <cp:lastModifiedBy>Owner</cp:lastModifiedBy>
  <cp:revision>602</cp:revision>
  <dcterms:created xsi:type="dcterms:W3CDTF">2012-01-29T14:59:58Z</dcterms:created>
  <dcterms:modified xsi:type="dcterms:W3CDTF">2026-02-05T12:57:05Z</dcterms:modified>
</cp:coreProperties>
</file>