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12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440A9149-F1A4-44BD-B621-0A051994DEE7}" type="datetimeFigureOut">
              <a:rPr lang="ar-IQ" smtClean="0"/>
              <a:t>02/09/1447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9CE1D1D5-26CC-47D9-9305-28EE3CA41CE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A9149-F1A4-44BD-B621-0A051994DEE7}" type="datetimeFigureOut">
              <a:rPr lang="ar-IQ" smtClean="0"/>
              <a:t>02/09/1447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D1D5-26CC-47D9-9305-28EE3CA41CE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A9149-F1A4-44BD-B621-0A051994DEE7}" type="datetimeFigureOut">
              <a:rPr lang="ar-IQ" smtClean="0"/>
              <a:t>02/09/1447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D1D5-26CC-47D9-9305-28EE3CA41CE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A9149-F1A4-44BD-B621-0A051994DEE7}" type="datetimeFigureOut">
              <a:rPr lang="ar-IQ" smtClean="0"/>
              <a:t>02/09/1447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D1D5-26CC-47D9-9305-28EE3CA41CE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A9149-F1A4-44BD-B621-0A051994DEE7}" type="datetimeFigureOut">
              <a:rPr lang="ar-IQ" smtClean="0"/>
              <a:t>02/09/1447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D1D5-26CC-47D9-9305-28EE3CA41CE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A9149-F1A4-44BD-B621-0A051994DEE7}" type="datetimeFigureOut">
              <a:rPr lang="ar-IQ" smtClean="0"/>
              <a:t>02/09/1447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D1D5-26CC-47D9-9305-28EE3CA41CE9}" type="slidenum">
              <a:rPr lang="ar-IQ" smtClean="0"/>
              <a:t>‹#›</a:t>
            </a:fld>
            <a:endParaRPr lang="ar-IQ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A9149-F1A4-44BD-B621-0A051994DEE7}" type="datetimeFigureOut">
              <a:rPr lang="ar-IQ" smtClean="0"/>
              <a:t>02/09/1447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D1D5-26CC-47D9-9305-28EE3CA41CE9}" type="slidenum">
              <a:rPr lang="ar-IQ" smtClean="0"/>
              <a:t>‹#›</a:t>
            </a:fld>
            <a:endParaRPr lang="ar-IQ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A9149-F1A4-44BD-B621-0A051994DEE7}" type="datetimeFigureOut">
              <a:rPr lang="ar-IQ" smtClean="0"/>
              <a:t>02/09/1447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D1D5-26CC-47D9-9305-28EE3CA41CE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A9149-F1A4-44BD-B621-0A051994DEE7}" type="datetimeFigureOut">
              <a:rPr lang="ar-IQ" smtClean="0"/>
              <a:t>02/09/1447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1D1D5-26CC-47D9-9305-28EE3CA41CE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440A9149-F1A4-44BD-B621-0A051994DEE7}" type="datetimeFigureOut">
              <a:rPr lang="ar-IQ" smtClean="0"/>
              <a:t>02/09/1447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9CE1D1D5-26CC-47D9-9305-28EE3CA41CE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440A9149-F1A4-44BD-B621-0A051994DEE7}" type="datetimeFigureOut">
              <a:rPr lang="ar-IQ" smtClean="0"/>
              <a:t>02/09/1447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9CE1D1D5-26CC-47D9-9305-28EE3CA41CE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40A9149-F1A4-44BD-B621-0A051994DEE7}" type="datetimeFigureOut">
              <a:rPr lang="ar-IQ" smtClean="0"/>
              <a:t>02/09/1447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CE1D1D5-26CC-47D9-9305-28EE3CA41CE9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r" defTabSz="914400" rtl="1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خماسي 3"/>
          <p:cNvSpPr/>
          <p:nvPr/>
        </p:nvSpPr>
        <p:spPr>
          <a:xfrm>
            <a:off x="1529077" y="2204864"/>
            <a:ext cx="6552728" cy="2088232"/>
          </a:xfrm>
          <a:prstGeom prst="homePlat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5" name="عنوان 4"/>
          <p:cNvSpPr>
            <a:spLocks noGrp="1"/>
          </p:cNvSpPr>
          <p:nvPr>
            <p:ph type="ctrTitle"/>
          </p:nvPr>
        </p:nvSpPr>
        <p:spPr>
          <a:xfrm>
            <a:off x="1549477" y="1916832"/>
            <a:ext cx="5723468" cy="1828090"/>
          </a:xfrm>
        </p:spPr>
        <p:txBody>
          <a:bodyPr>
            <a:normAutofit/>
          </a:bodyPr>
          <a:lstStyle/>
          <a:p>
            <a:r>
              <a:rPr lang="ar-IQ" b="1" dirty="0" smtClean="0">
                <a:solidFill>
                  <a:schemeClr val="bg1">
                    <a:lumMod val="95000"/>
                  </a:schemeClr>
                </a:solidFill>
              </a:rPr>
              <a:t>نموذج جانيه التعلم المتدرج </a:t>
            </a:r>
            <a:endParaRPr lang="ar-IQ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341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r>
              <a:rPr lang="ar-IQ" sz="4000" b="1" dirty="0" err="1" smtClean="0"/>
              <a:t>ماهو</a:t>
            </a:r>
            <a:r>
              <a:rPr lang="ar-IQ" sz="4000" b="1" dirty="0" smtClean="0"/>
              <a:t> مفهوم نموذج جانية </a:t>
            </a:r>
            <a:endParaRPr lang="ar-IQ" sz="40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2119257"/>
            <a:ext cx="7344816" cy="36038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sz="2800" dirty="0" smtClean="0"/>
              <a:t>نموذج جانيه هو أحد النماذج في علم نفس النمو المعرفي وضعه عالم النفس السويسري جان </a:t>
            </a:r>
            <a:r>
              <a:rPr lang="ar-IQ" sz="2800" dirty="0" err="1" smtClean="0"/>
              <a:t>بياجيه</a:t>
            </a:r>
            <a:r>
              <a:rPr lang="ar-IQ" sz="2800" dirty="0" smtClean="0"/>
              <a:t>، ويُعرف باسم نظرية النمو المعرفي.</a:t>
            </a:r>
          </a:p>
          <a:p>
            <a:pPr marL="0" indent="0">
              <a:buNone/>
            </a:pPr>
            <a:r>
              <a:rPr lang="ar-IQ" sz="2800" dirty="0"/>
              <a:t>يقصد به النظرية التي تشرح كيف يتطور تفكير الطفل وإدراكه للعالم عبر مراحل عمرية متتالية .</a:t>
            </a:r>
          </a:p>
          <a:p>
            <a:pPr marL="0" indent="0">
              <a:buNone/>
            </a:pPr>
            <a:r>
              <a:rPr lang="ar-IQ" sz="2800" dirty="0" smtClean="0"/>
              <a:t>يرى </a:t>
            </a:r>
            <a:r>
              <a:rPr lang="ar-IQ" sz="2800" dirty="0" err="1"/>
              <a:t>بياجيه</a:t>
            </a:r>
            <a:r>
              <a:rPr lang="ar-IQ" sz="2800" dirty="0"/>
              <a:t> أن الطفل لا يكتسب المعرفة فقط من خلال التلقين، بل يبني معرفته بنفسه من خلال التفاعل مع البيئة .</a:t>
            </a:r>
            <a:endParaRPr lang="ar-IQ" sz="2800" dirty="0" smtClean="0"/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01506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r>
              <a:rPr lang="ar-IQ" sz="4000" b="1" dirty="0" smtClean="0"/>
              <a:t>المراحل الأربع في نموذج جانية </a:t>
            </a:r>
            <a:endParaRPr lang="ar-IQ" sz="4000" b="1" dirty="0"/>
          </a:p>
        </p:txBody>
      </p:sp>
      <p:sp>
        <p:nvSpPr>
          <p:cNvPr id="6" name="مربع نص 5"/>
          <p:cNvSpPr txBox="1"/>
          <p:nvPr/>
        </p:nvSpPr>
        <p:spPr>
          <a:xfrm>
            <a:off x="2051720" y="2202430"/>
            <a:ext cx="6120680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IQ" sz="2400" b="1" dirty="0" smtClean="0"/>
              <a:t>1) المرحلة الحسية الحركية من الولادة حتى سنتين </a:t>
            </a:r>
            <a:endParaRPr lang="ar-IQ" sz="2400" b="1" dirty="0"/>
          </a:p>
        </p:txBody>
      </p:sp>
      <p:sp>
        <p:nvSpPr>
          <p:cNvPr id="7" name="مربع نص 6"/>
          <p:cNvSpPr txBox="1"/>
          <p:nvPr/>
        </p:nvSpPr>
        <p:spPr>
          <a:xfrm>
            <a:off x="1115616" y="2763730"/>
            <a:ext cx="7128793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ar-IQ" sz="2400" dirty="0" smtClean="0"/>
              <a:t>يعتمد الطفل على الحواس والحركة لفهم العالم.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ar-IQ" sz="2400" dirty="0" smtClean="0"/>
              <a:t> يتعلم مفهوم بقاء الشيء" أن الأشياء تبقى موجودة حتى لو لم يرها</a:t>
            </a:r>
            <a:endParaRPr lang="ar-IQ" sz="2400" dirty="0"/>
          </a:p>
        </p:txBody>
      </p:sp>
      <p:sp>
        <p:nvSpPr>
          <p:cNvPr id="8" name="مربع نص 7"/>
          <p:cNvSpPr txBox="1"/>
          <p:nvPr/>
        </p:nvSpPr>
        <p:spPr>
          <a:xfrm>
            <a:off x="1331639" y="3676382"/>
            <a:ext cx="6912769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IQ" sz="2400" b="1" dirty="0" smtClean="0"/>
              <a:t>2) مرحلة ما قبل العمليات 2-7 سنوات</a:t>
            </a:r>
            <a:endParaRPr lang="ar-IQ" sz="2400" b="1" dirty="0"/>
          </a:p>
        </p:txBody>
      </p:sp>
      <p:sp>
        <p:nvSpPr>
          <p:cNvPr id="9" name="مربع نص 8"/>
          <p:cNvSpPr txBox="1"/>
          <p:nvPr/>
        </p:nvSpPr>
        <p:spPr>
          <a:xfrm>
            <a:off x="1475656" y="4345767"/>
            <a:ext cx="676875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ar-IQ" sz="2400" dirty="0" smtClean="0"/>
              <a:t>يبدأ استخدام اللغة والرموز.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ar-IQ" sz="2400" dirty="0" smtClean="0"/>
              <a:t>التفكير يكون حدسيا وغير منطقي أحيانًا.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ar-IQ" sz="2400" dirty="0" smtClean="0"/>
              <a:t>صعوبة في فهم وجهات نظر الآخرين</a:t>
            </a:r>
            <a:endParaRPr lang="ar-IQ" sz="2400" dirty="0"/>
          </a:p>
        </p:txBody>
      </p:sp>
    </p:spTree>
    <p:extLst>
      <p:ext uri="{BB962C8B-B14F-4D97-AF65-F5344CB8AC3E}">
        <p14:creationId xmlns:p14="http://schemas.microsoft.com/office/powerpoint/2010/main" val="1189055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1444105" y="1028522"/>
            <a:ext cx="6696744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IQ" sz="2800" b="1" dirty="0" smtClean="0"/>
              <a:t>3) مرحلة العمليات المادية (7-11 سنة)</a:t>
            </a:r>
            <a:endParaRPr lang="ar-IQ" sz="28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971600" y="1660158"/>
            <a:ext cx="7146847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ar-IQ" sz="2800" dirty="0" smtClean="0"/>
              <a:t>يبدأ التفكير المنطقي المرتبط بالأشياء الملموسة.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ar-IQ" sz="2800" dirty="0" smtClean="0"/>
              <a:t>يفهم مفاهيم مثل الحفظ الكمية تبقى نفسها رغم تغير الشكل).</a:t>
            </a:r>
            <a:endParaRPr lang="ar-IQ" sz="28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1444105" y="2852936"/>
            <a:ext cx="6696744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IQ" sz="2800" b="1" dirty="0" smtClean="0"/>
              <a:t>4) مرحلة العمليات المجردة (11) سنة فما فوق)</a:t>
            </a:r>
            <a:endParaRPr lang="ar-IQ" sz="2800" b="1" dirty="0"/>
          </a:p>
        </p:txBody>
      </p:sp>
      <p:sp>
        <p:nvSpPr>
          <p:cNvPr id="7" name="مربع نص 6"/>
          <p:cNvSpPr txBox="1"/>
          <p:nvPr/>
        </p:nvSpPr>
        <p:spPr>
          <a:xfrm>
            <a:off x="1444105" y="3645024"/>
            <a:ext cx="6696744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ar-IQ" sz="2800" dirty="0" smtClean="0"/>
              <a:t>القدرة على التفكير المجرد والافتراضي.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ar-IQ" sz="2800" dirty="0" smtClean="0"/>
              <a:t>حل المشكلات بطريقة منهجية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3846311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153950" y="1052736"/>
            <a:ext cx="7056784" cy="153888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2800" b="1" dirty="0" err="1" smtClean="0"/>
              <a:t>بياجيه</a:t>
            </a:r>
            <a:r>
              <a:rPr lang="ar-IQ" sz="2800" b="1" dirty="0" smtClean="0"/>
              <a:t> يرى أن التعلم يتم عبر عمليتين رئيسيتين:</a:t>
            </a:r>
          </a:p>
          <a:p>
            <a:endParaRPr lang="ar-IQ" dirty="0" smtClean="0"/>
          </a:p>
          <a:p>
            <a:pPr marL="342900" indent="-342900">
              <a:buFont typeface="Wingdings" pitchFamily="2" charset="2"/>
              <a:buChar char="q"/>
            </a:pPr>
            <a:r>
              <a:rPr lang="ar-IQ" sz="2400" dirty="0" smtClean="0"/>
              <a:t>. الاستيعاب: إدخال المعلومات الجديدة ضمن الأفكار الموجودة.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ar-IQ" sz="2400" dirty="0" smtClean="0"/>
              <a:t>. المواءمة : تعديل الأفكار القديمة لتناسب المعلومات الجديدة.</a:t>
            </a:r>
            <a:endParaRPr lang="ar-IQ" sz="2400" dirty="0"/>
          </a:p>
        </p:txBody>
      </p:sp>
      <p:sp>
        <p:nvSpPr>
          <p:cNvPr id="3" name="مربع نص 2"/>
          <p:cNvSpPr txBox="1"/>
          <p:nvPr/>
        </p:nvSpPr>
        <p:spPr>
          <a:xfrm>
            <a:off x="1547664" y="2780928"/>
            <a:ext cx="6663070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ar-IQ" sz="3200" b="1" dirty="0" smtClean="0"/>
              <a:t>الأحداث التسعة للتعلم أساس النموذج</a:t>
            </a:r>
            <a:endParaRPr lang="ar-IQ" sz="3200" b="1" dirty="0"/>
          </a:p>
        </p:txBody>
      </p:sp>
      <p:sp>
        <p:nvSpPr>
          <p:cNvPr id="4" name="مربع نص 3"/>
          <p:cNvSpPr txBox="1"/>
          <p:nvPr/>
        </p:nvSpPr>
        <p:spPr>
          <a:xfrm>
            <a:off x="4499992" y="3573015"/>
            <a:ext cx="3854758" cy="221599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2400" dirty="0" smtClean="0"/>
              <a:t>1)  جذب الانتباه</a:t>
            </a:r>
          </a:p>
          <a:p>
            <a:r>
              <a:rPr lang="ar-IQ" sz="2400" dirty="0" smtClean="0"/>
              <a:t>سؤال مثير، صورة، قصة، تجربة ..)</a:t>
            </a:r>
          </a:p>
          <a:p>
            <a:endParaRPr lang="ar-IQ" sz="2400" dirty="0" smtClean="0"/>
          </a:p>
          <a:p>
            <a:r>
              <a:rPr lang="ar-IQ" sz="2400" dirty="0" smtClean="0"/>
              <a:t>2) إخبار المتعلمين بالأهداف</a:t>
            </a:r>
          </a:p>
          <a:p>
            <a:r>
              <a:rPr lang="ar-IQ" sz="2400" dirty="0" smtClean="0"/>
              <a:t>توضيح ماذا سيتعلمون ولماذا.</a:t>
            </a:r>
          </a:p>
          <a:p>
            <a:endParaRPr lang="ar-IQ" dirty="0" smtClean="0"/>
          </a:p>
        </p:txBody>
      </p:sp>
      <p:sp>
        <p:nvSpPr>
          <p:cNvPr id="5" name="مربع نص 4"/>
          <p:cNvSpPr txBox="1"/>
          <p:nvPr/>
        </p:nvSpPr>
        <p:spPr>
          <a:xfrm>
            <a:off x="539552" y="3573016"/>
            <a:ext cx="3960440" cy="18466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2400" dirty="0" smtClean="0"/>
              <a:t>3) استدعاء الخبرات السابقة</a:t>
            </a:r>
          </a:p>
          <a:p>
            <a:r>
              <a:rPr lang="ar-IQ" sz="2400" dirty="0" smtClean="0"/>
              <a:t>ربط الدرس بما يعرفه المتعلم مسبقا.</a:t>
            </a:r>
          </a:p>
          <a:p>
            <a:endParaRPr lang="ar-IQ" dirty="0" smtClean="0"/>
          </a:p>
          <a:p>
            <a:r>
              <a:rPr lang="ar-IQ" sz="2400" dirty="0" smtClean="0"/>
              <a:t>4) عرض المحتوى الجديد</a:t>
            </a:r>
          </a:p>
          <a:p>
            <a:r>
              <a:rPr lang="ar-IQ" sz="2400" dirty="0" smtClean="0"/>
              <a:t>تقديم المعلومات بشكل منظم وواضح</a:t>
            </a:r>
            <a:r>
              <a:rPr lang="ar-IQ" dirty="0" smtClean="0"/>
              <a:t>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751593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774727" y="803736"/>
            <a:ext cx="6264696" cy="526297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2400" dirty="0" smtClean="0"/>
              <a:t>5) تقديم الإرشاد والتوجيه</a:t>
            </a:r>
          </a:p>
          <a:p>
            <a:r>
              <a:rPr lang="ar-IQ" sz="2400" dirty="0" smtClean="0"/>
              <a:t>أمثلة، توضيحات خرائط مفاهيم.</a:t>
            </a:r>
          </a:p>
          <a:p>
            <a:endParaRPr lang="ar-IQ" sz="2400" dirty="0" smtClean="0"/>
          </a:p>
          <a:p>
            <a:r>
              <a:rPr lang="ar-IQ" sz="2400" dirty="0" smtClean="0"/>
              <a:t>6)  إتاحة الفرصة للأداء (التطبيق)</a:t>
            </a:r>
          </a:p>
          <a:p>
            <a:r>
              <a:rPr lang="ar-IQ" sz="2400" dirty="0" smtClean="0"/>
              <a:t>تمارين، أنشطة، حل مشكلات.</a:t>
            </a:r>
          </a:p>
          <a:p>
            <a:endParaRPr lang="ar-IQ" sz="2400" dirty="0" smtClean="0"/>
          </a:p>
          <a:p>
            <a:r>
              <a:rPr lang="ar-IQ" sz="2400" dirty="0" smtClean="0"/>
              <a:t>7)  تقديم التغذية الراجعة</a:t>
            </a:r>
          </a:p>
          <a:p>
            <a:r>
              <a:rPr lang="ar-IQ" sz="2400" dirty="0" smtClean="0"/>
              <a:t>تصحيح الأخطاء وتعزيز الاجابات الصحيحة.</a:t>
            </a:r>
          </a:p>
          <a:p>
            <a:endParaRPr lang="ar-IQ" sz="2400" dirty="0" smtClean="0"/>
          </a:p>
          <a:p>
            <a:r>
              <a:rPr lang="ar-IQ" sz="2400" dirty="0" smtClean="0"/>
              <a:t>8) تقييم الأداء</a:t>
            </a:r>
          </a:p>
          <a:p>
            <a:r>
              <a:rPr lang="ar-IQ" sz="2400" dirty="0" smtClean="0"/>
              <a:t> اختبار أو تقييم رسمي لقياس مدى تحقق الأهداف.</a:t>
            </a:r>
          </a:p>
          <a:p>
            <a:endParaRPr lang="ar-IQ" sz="2400" dirty="0" smtClean="0"/>
          </a:p>
          <a:p>
            <a:r>
              <a:rPr lang="ar-IQ" sz="2400" dirty="0" smtClean="0"/>
              <a:t>9) تعزيز الاحتفاظ ونقل التعلم</a:t>
            </a:r>
          </a:p>
          <a:p>
            <a:r>
              <a:rPr lang="ar-IQ" sz="2400" dirty="0" smtClean="0"/>
              <a:t>مساعدة المتعلم على تطبيق ما تعلمه في مواقف جديدة.</a:t>
            </a:r>
            <a:endParaRPr lang="ar-IQ" sz="2400" dirty="0"/>
          </a:p>
        </p:txBody>
      </p:sp>
    </p:spTree>
    <p:extLst>
      <p:ext uri="{BB962C8B-B14F-4D97-AF65-F5344CB8AC3E}">
        <p14:creationId xmlns:p14="http://schemas.microsoft.com/office/powerpoint/2010/main" val="722442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899592" y="908720"/>
            <a:ext cx="72008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ar-IQ" sz="4400" b="1" dirty="0" smtClean="0"/>
              <a:t>انواع التعلم عند جانيه </a:t>
            </a:r>
            <a:endParaRPr lang="ar-IQ" sz="4400" b="1" dirty="0"/>
          </a:p>
        </p:txBody>
      </p:sp>
      <p:sp>
        <p:nvSpPr>
          <p:cNvPr id="3" name="مربع نص 2"/>
          <p:cNvSpPr txBox="1"/>
          <p:nvPr/>
        </p:nvSpPr>
        <p:spPr>
          <a:xfrm>
            <a:off x="1187624" y="1678161"/>
            <a:ext cx="7056784" cy="236988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2800" dirty="0" smtClean="0"/>
              <a:t>قسم التعلم إلى خمس فئات:</a:t>
            </a:r>
            <a:endParaRPr lang="ar-IQ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ar-IQ" sz="2400" dirty="0" smtClean="0"/>
              <a:t>المهارات العقلية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ar-IQ" sz="2400" dirty="0" smtClean="0"/>
              <a:t>المعلومات اللفظية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ar-IQ" sz="2400" dirty="0" smtClean="0"/>
              <a:t>الاستراتيجيات المعرفية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ar-IQ" sz="2400" dirty="0" smtClean="0"/>
              <a:t>المهارات الحركية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ar-IQ" sz="2400" dirty="0" smtClean="0"/>
              <a:t>الاتجاهات الميول والقيم</a:t>
            </a:r>
            <a:endParaRPr lang="ar-IQ" sz="24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1547664" y="4141081"/>
            <a:ext cx="655272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IQ" sz="2400" dirty="0" smtClean="0"/>
              <a:t>يعتبر النموذج مهما :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ar-IQ" sz="2400" dirty="0" smtClean="0"/>
              <a:t>يساعد في تصميم دروس منظمة.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ar-IQ" sz="2400" dirty="0" smtClean="0"/>
              <a:t>مناسب للتعليم المدرسي الجامعي، والتدريب المهني.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ar-IQ" sz="2400" dirty="0" smtClean="0"/>
              <a:t>يستخدم كثيرًا في تصميم المقررات الإلكترونية</a:t>
            </a:r>
            <a:endParaRPr lang="ar-IQ" sz="2400" dirty="0"/>
          </a:p>
        </p:txBody>
      </p:sp>
    </p:spTree>
    <p:extLst>
      <p:ext uri="{BB962C8B-B14F-4D97-AF65-F5344CB8AC3E}">
        <p14:creationId xmlns:p14="http://schemas.microsoft.com/office/powerpoint/2010/main" val="13840266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دبوس تثبيت">
  <a:themeElements>
    <a:clrScheme name="دبوس تثبيت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دبوس تثبيت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دبوس تثبيت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57</TotalTime>
  <Words>372</Words>
  <Application>Microsoft Office PowerPoint</Application>
  <PresentationFormat>عرض على الشاشة (3:4)‏</PresentationFormat>
  <Paragraphs>59</Paragraphs>
  <Slides>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دبوس تثبيت</vt:lpstr>
      <vt:lpstr>نموذج جانيه التعلم المتدرج </vt:lpstr>
      <vt:lpstr>ماهو مفهوم نموذج جانية </vt:lpstr>
      <vt:lpstr>المراحل الأربع في نموذج جانية 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نموذج جانيه التعلم المتدرج</dc:title>
  <dc:creator>Maher</dc:creator>
  <cp:lastModifiedBy>Maher</cp:lastModifiedBy>
  <cp:revision>6</cp:revision>
  <dcterms:created xsi:type="dcterms:W3CDTF">2026-02-18T17:18:42Z</dcterms:created>
  <dcterms:modified xsi:type="dcterms:W3CDTF">2026-02-18T18:15:48Z</dcterms:modified>
</cp:coreProperties>
</file>