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68" d="100"/>
          <a:sy n="68" d="100"/>
        </p:scale>
        <p:origin x="-14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399E8B6-7850-42C4-A625-1B14C2D1D00D}" type="datetimeFigureOut">
              <a:rPr lang="ar-IQ" smtClean="0"/>
              <a:t>19/09/1447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B01F4BF-8DE0-4179-BA5D-328720A128B8}" type="slidenum">
              <a:rPr lang="ar-IQ" smtClean="0"/>
              <a:t>‹#›</a:t>
            </a:fld>
            <a:endParaRPr lang="ar-IQ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3717032"/>
            <a:ext cx="7543800" cy="1524000"/>
          </a:xfrm>
        </p:spPr>
        <p:txBody>
          <a:bodyPr/>
          <a:lstStyle/>
          <a:p>
            <a:pPr algn="ctr"/>
            <a:r>
              <a:rPr lang="ar-IQ" sz="4800" b="1" dirty="0" smtClean="0">
                <a:latin typeface="+mn-lt"/>
              </a:rPr>
              <a:t>نموذج </a:t>
            </a:r>
            <a:r>
              <a:rPr lang="ar-IQ" sz="4800" b="1" dirty="0" err="1" smtClean="0">
                <a:latin typeface="+mn-lt"/>
              </a:rPr>
              <a:t>أوزبل</a:t>
            </a:r>
            <a:r>
              <a:rPr lang="ar-IQ" sz="4800" b="1" dirty="0" smtClean="0">
                <a:latin typeface="+mn-lt"/>
              </a:rPr>
              <a:t> التعلم المبني على المعنى  </a:t>
            </a:r>
            <a:endParaRPr lang="ar-IQ" sz="4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1198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9552" y="476672"/>
            <a:ext cx="8208912" cy="55707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 smtClean="0"/>
              <a:t>4) </a:t>
            </a:r>
            <a:r>
              <a:rPr lang="ar-IQ" sz="3200" b="1" u="sng" dirty="0"/>
              <a:t>خطوات الدرس حسب نموذج </a:t>
            </a:r>
            <a:r>
              <a:rPr lang="ar-IQ" sz="3200" b="1" u="sng" dirty="0" err="1"/>
              <a:t>أوزبل</a:t>
            </a:r>
            <a:endParaRPr lang="ar-IQ" sz="3200" b="1" u="sng" dirty="0"/>
          </a:p>
          <a:p>
            <a:endParaRPr lang="ar-IQ" dirty="0"/>
          </a:p>
          <a:p>
            <a:r>
              <a:rPr lang="ar-IQ" sz="2800" b="1" dirty="0">
                <a:solidFill>
                  <a:srgbClr val="C00000"/>
                </a:solidFill>
              </a:rPr>
              <a:t>أولا : المنظم المتقدم (التمهيد) - 5 </a:t>
            </a:r>
            <a:r>
              <a:rPr lang="ar-IQ" sz="2800" b="1" dirty="0" smtClean="0">
                <a:solidFill>
                  <a:srgbClr val="C00000"/>
                </a:solidFill>
              </a:rPr>
              <a:t>دقائق</a:t>
            </a:r>
          </a:p>
          <a:p>
            <a:endParaRPr lang="ar-IQ" dirty="0"/>
          </a:p>
          <a:p>
            <a:r>
              <a:rPr lang="ar-IQ" sz="2800" dirty="0"/>
              <a:t>يطرح المعلم سؤالاً يربط الدرس الجديد بالمعلومات السابقة</a:t>
            </a:r>
            <a:r>
              <a:rPr lang="ar-IQ" sz="2800" dirty="0" smtClean="0"/>
              <a:t>.</a:t>
            </a:r>
            <a:endParaRPr lang="ar-IQ" sz="2800" dirty="0"/>
          </a:p>
          <a:p>
            <a:r>
              <a:rPr lang="ar-IQ" sz="2800" dirty="0"/>
              <a:t>مثال</a:t>
            </a:r>
            <a:r>
              <a:rPr lang="ar-IQ" sz="2800" dirty="0" smtClean="0"/>
              <a:t>:</a:t>
            </a:r>
          </a:p>
          <a:p>
            <a:endParaRPr lang="ar-IQ" sz="2800" dirty="0"/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ما </a:t>
            </a:r>
            <a:r>
              <a:rPr lang="ar-IQ" sz="2800" dirty="0"/>
              <a:t>أهم أسباب سقوط الدولة الأموية ؟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/>
              <a:t>ماذا تعرفون عن الدولة التي جاءت بعدها ؟</a:t>
            </a:r>
          </a:p>
          <a:p>
            <a:endParaRPr lang="ar-IQ" sz="2800" dirty="0"/>
          </a:p>
          <a:p>
            <a:r>
              <a:rPr lang="ar-IQ" sz="2800" dirty="0" smtClean="0"/>
              <a:t>    الهدف </a:t>
            </a:r>
            <a:r>
              <a:rPr lang="ar-IQ" sz="2800" dirty="0"/>
              <a:t>: تنشيط المعرفة السابقة لدى الطلاب.</a:t>
            </a:r>
          </a:p>
          <a:p>
            <a:endParaRPr lang="ar-IQ" sz="2800" b="1" dirty="0">
              <a:solidFill>
                <a:srgbClr val="C00000"/>
              </a:solidFill>
            </a:endParaRPr>
          </a:p>
          <a:p>
            <a:endParaRPr lang="ar-IQ" dirty="0"/>
          </a:p>
          <a:p>
            <a:r>
              <a:rPr lang="ar-IQ" dirty="0" smtClean="0"/>
              <a:t>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639935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115616" y="692696"/>
            <a:ext cx="7344816" cy="18774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dirty="0">
                <a:solidFill>
                  <a:srgbClr val="C00000"/>
                </a:solidFill>
              </a:rPr>
              <a:t>   ثانيًا: عرض المادة الجديدة - 20 </a:t>
            </a:r>
            <a:r>
              <a:rPr lang="ar-IQ" sz="3200" b="1" dirty="0" smtClean="0">
                <a:solidFill>
                  <a:srgbClr val="C00000"/>
                </a:solidFill>
              </a:rPr>
              <a:t>دقيقة</a:t>
            </a:r>
            <a:endParaRPr lang="ar-IQ" sz="3200" b="1" dirty="0">
              <a:solidFill>
                <a:srgbClr val="C00000"/>
              </a:solidFill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شرح </a:t>
            </a:r>
            <a:r>
              <a:rPr lang="ar-IQ" sz="2800" dirty="0"/>
              <a:t>الموضوع بشكل منظم من العام إلى الخاص.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/>
              <a:t>استخدام أمثلة وخرائط تاريخية.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/>
              <a:t>توضيح المفاهيم الأساسية والأحداث</a:t>
            </a:r>
            <a:r>
              <a:rPr lang="ar-IQ" dirty="0" smtClean="0"/>
              <a:t>. </a:t>
            </a:r>
            <a:endParaRPr lang="ar-IQ" dirty="0"/>
          </a:p>
        </p:txBody>
      </p:sp>
      <p:sp>
        <p:nvSpPr>
          <p:cNvPr id="3" name="مربع نص 2"/>
          <p:cNvSpPr txBox="1"/>
          <p:nvPr/>
        </p:nvSpPr>
        <p:spPr>
          <a:xfrm>
            <a:off x="1567481" y="2924944"/>
            <a:ext cx="6912768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dirty="0" smtClean="0">
                <a:solidFill>
                  <a:srgbClr val="C00000"/>
                </a:solidFill>
              </a:rPr>
              <a:t>  ثالثًا </a:t>
            </a:r>
            <a:r>
              <a:rPr lang="ar-IQ" sz="3200" b="1" dirty="0">
                <a:solidFill>
                  <a:srgbClr val="C00000"/>
                </a:solidFill>
              </a:rPr>
              <a:t>: الربط والمقارنة - 10 دقائق</a:t>
            </a:r>
          </a:p>
          <a:p>
            <a:r>
              <a:rPr lang="ar-IQ" sz="2800" dirty="0"/>
              <a:t>ربط المعلومات الجديدة بالسابقة</a:t>
            </a:r>
            <a:r>
              <a:rPr lang="ar-IQ" sz="2800" dirty="0" smtClean="0"/>
              <a:t>.</a:t>
            </a:r>
            <a:endParaRPr lang="ar-IQ" sz="2800" dirty="0"/>
          </a:p>
          <a:p>
            <a:r>
              <a:rPr lang="ar-IQ" sz="2800" dirty="0"/>
              <a:t>مثال: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/>
              <a:t>مقارنة بين الدولة الأموية والدولة العباسية.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/>
              <a:t>من حيث الحكم أو الإنجازات</a:t>
            </a:r>
          </a:p>
        </p:txBody>
      </p:sp>
    </p:spTree>
    <p:extLst>
      <p:ext uri="{BB962C8B-B14F-4D97-AF65-F5344CB8AC3E}">
        <p14:creationId xmlns:p14="http://schemas.microsoft.com/office/powerpoint/2010/main" val="823161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187624" y="506517"/>
            <a:ext cx="7704856" cy="18774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dirty="0">
                <a:solidFill>
                  <a:srgbClr val="C00000"/>
                </a:solidFill>
              </a:rPr>
              <a:t>رابعًا: التطبيق والتقويم </a:t>
            </a:r>
            <a:r>
              <a:rPr lang="ar-IQ" sz="3200" b="1" dirty="0" smtClean="0">
                <a:solidFill>
                  <a:srgbClr val="C00000"/>
                </a:solidFill>
              </a:rPr>
              <a:t>-7 دقائق</a:t>
            </a:r>
            <a:endParaRPr lang="ar-IQ" dirty="0"/>
          </a:p>
          <a:p>
            <a:r>
              <a:rPr lang="ar-IQ" sz="2800" dirty="0"/>
              <a:t>أسئلة مثل</a:t>
            </a:r>
            <a:r>
              <a:rPr lang="ar-IQ" sz="2800" dirty="0" smtClean="0"/>
              <a:t>:</a:t>
            </a:r>
            <a:endParaRPr lang="ar-IQ" sz="2800" dirty="0"/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/>
              <a:t>ما أهم أسباب قيام الدولة العباسية؟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/>
              <a:t>اذكر نتيجتين من نتائج الحدث.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625686" y="3939961"/>
            <a:ext cx="8244408" cy="172354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endParaRPr lang="ar-IQ" dirty="0"/>
          </a:p>
          <a:p>
            <a:r>
              <a:rPr lang="ar-IQ" sz="3200" b="1" u="sng" dirty="0"/>
              <a:t>5 الواجب البيتي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/>
              <a:t>كتابة أهم 3 نتائج للدرس.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 </a:t>
            </a:r>
            <a:r>
              <a:rPr lang="ar-IQ" sz="2800" dirty="0"/>
              <a:t>رسم خريطة ذهنية للموضوع</a:t>
            </a:r>
            <a:r>
              <a:rPr lang="ar-IQ" dirty="0"/>
              <a:t>.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4932040" y="2578706"/>
            <a:ext cx="3960440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dirty="0">
                <a:solidFill>
                  <a:srgbClr val="C00000"/>
                </a:solidFill>
              </a:rPr>
              <a:t>خامسًا: الخلاصة - 3 </a:t>
            </a:r>
            <a:r>
              <a:rPr lang="ar-IQ" sz="3200" b="1" dirty="0" smtClean="0">
                <a:solidFill>
                  <a:srgbClr val="C00000"/>
                </a:solidFill>
              </a:rPr>
              <a:t>دقائق</a:t>
            </a:r>
            <a:endParaRPr lang="ar-IQ" dirty="0"/>
          </a:p>
          <a:p>
            <a:pPr marL="285750" indent="-285750">
              <a:buFont typeface="Courier New" pitchFamily="49" charset="0"/>
              <a:buChar char="o"/>
            </a:pPr>
            <a:r>
              <a:rPr lang="ar-IQ" sz="2800" dirty="0"/>
              <a:t>تلخيص أهم النقاط.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ar-IQ" sz="2800" dirty="0"/>
              <a:t> التأكيد على الأفكار الرئيسة.</a:t>
            </a:r>
          </a:p>
        </p:txBody>
      </p:sp>
    </p:spTree>
    <p:extLst>
      <p:ext uri="{BB962C8B-B14F-4D97-AF65-F5344CB8AC3E}">
        <p14:creationId xmlns:p14="http://schemas.microsoft.com/office/powerpoint/2010/main" val="291071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543800" cy="1676400"/>
          </a:xfrm>
        </p:spPr>
        <p:txBody>
          <a:bodyPr>
            <a:normAutofit fontScale="90000"/>
          </a:bodyPr>
          <a:lstStyle/>
          <a:p>
            <a:pPr algn="r"/>
            <a:r>
              <a:rPr lang="ar-IQ" sz="3600" b="1" dirty="0">
                <a:solidFill>
                  <a:schemeClr val="bg1"/>
                </a:solidFill>
                <a:latin typeface="+mn-lt"/>
              </a:rPr>
              <a:t>نموذج </a:t>
            </a:r>
            <a:r>
              <a:rPr lang="ar-IQ" sz="3600" b="1" dirty="0" err="1">
                <a:solidFill>
                  <a:schemeClr val="bg1"/>
                </a:solidFill>
                <a:latin typeface="+mn-lt"/>
              </a:rPr>
              <a:t>أوزبل</a:t>
            </a:r>
            <a:r>
              <a:rPr lang="ar-IQ" sz="36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ar-IQ" sz="3600" b="1" dirty="0" smtClean="0">
                <a:solidFill>
                  <a:schemeClr val="bg1"/>
                </a:solidFill>
                <a:latin typeface="+mn-lt"/>
              </a:rPr>
              <a:t>هو </a:t>
            </a:r>
            <a:r>
              <a:rPr lang="ar-IQ" sz="3600" b="1" dirty="0">
                <a:solidFill>
                  <a:schemeClr val="bg1"/>
                </a:solidFill>
                <a:latin typeface="+mn-lt"/>
              </a:rPr>
              <a:t>نظرية تعليمية وضعها عالم النفس التربوي الأمريكي </a:t>
            </a:r>
            <a:r>
              <a:rPr lang="en-GB" sz="3600" b="1" dirty="0">
                <a:solidFill>
                  <a:schemeClr val="bg1"/>
                </a:solidFill>
                <a:latin typeface="+mn-lt"/>
              </a:rPr>
              <a:t>David </a:t>
            </a:r>
            <a:r>
              <a:rPr lang="en-GB" sz="3600" b="1" dirty="0" err="1">
                <a:solidFill>
                  <a:schemeClr val="bg1"/>
                </a:solidFill>
                <a:latin typeface="+mn-lt"/>
              </a:rPr>
              <a:t>Ausabel</a:t>
            </a:r>
            <a:r>
              <a:rPr lang="en-GB" sz="3600" b="1" dirty="0">
                <a:solidFill>
                  <a:schemeClr val="bg1"/>
                </a:solidFill>
                <a:latin typeface="+mn-lt"/>
              </a:rPr>
              <a:t>  </a:t>
            </a:r>
            <a:r>
              <a:rPr lang="ar-IQ" sz="3600" b="1" dirty="0">
                <a:solidFill>
                  <a:schemeClr val="bg1"/>
                </a:solidFill>
                <a:latin typeface="+mn-lt"/>
              </a:rPr>
              <a:t>وركز على التعليم ذي معنى </a:t>
            </a:r>
            <a:r>
              <a:rPr lang="en-GB" sz="3600" dirty="0" smtClean="0">
                <a:solidFill>
                  <a:schemeClr val="bg1"/>
                </a:solidFill>
                <a:latin typeface="+mn-lt"/>
              </a:rPr>
              <a:t>Meaningful Learning)</a:t>
            </a:r>
            <a:r>
              <a:rPr lang="ar-IQ" sz="3600" dirty="0" smtClean="0">
                <a:solidFill>
                  <a:schemeClr val="bg1"/>
                </a:solidFill>
                <a:latin typeface="+mn-lt"/>
              </a:rPr>
              <a:t>)</a:t>
            </a:r>
            <a:endParaRPr lang="ar-IQ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95536" y="3217168"/>
            <a:ext cx="8208912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dirty="0" smtClean="0"/>
              <a:t>يرى </a:t>
            </a:r>
            <a:r>
              <a:rPr lang="ar-IQ" sz="3200" b="1" dirty="0" err="1" smtClean="0"/>
              <a:t>أوزبل</a:t>
            </a:r>
            <a:r>
              <a:rPr lang="ar-IQ" sz="3200" b="1" dirty="0" smtClean="0"/>
              <a:t> أن أفضل تعلم يحدث عندما :</a:t>
            </a:r>
          </a:p>
          <a:p>
            <a:r>
              <a:rPr lang="ar-IQ" sz="3200" b="1" dirty="0" smtClean="0"/>
              <a:t>يربط المتعلم المعلومات الجديدة بالمعرفة السابقة الموجودة في بنيته المعرفية. أي أن التعلم لا يكون بالحفظ الآلي، بل بدمج المعلومات الجديدة مع مفاهيم سابقة بشكل منظم ومفهوم.</a:t>
            </a:r>
            <a:endParaRPr lang="ar-IQ" sz="3200" b="1" dirty="0"/>
          </a:p>
        </p:txBody>
      </p:sp>
    </p:spTree>
    <p:extLst>
      <p:ext uri="{BB962C8B-B14F-4D97-AF65-F5344CB8AC3E}">
        <p14:creationId xmlns:p14="http://schemas.microsoft.com/office/powerpoint/2010/main" val="1684581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0"/>
            <a:ext cx="8496944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IQ" sz="4000" dirty="0" smtClean="0"/>
              <a:t>أهم مفاهيم النموذج</a:t>
            </a:r>
            <a:endParaRPr lang="ar-IQ" sz="40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251520" y="836712"/>
            <a:ext cx="8712968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514350" indent="-514350">
              <a:buAutoNum type="arabicParenR"/>
            </a:pPr>
            <a:r>
              <a:rPr lang="ar-IQ" sz="2800" b="1" dirty="0" smtClean="0"/>
              <a:t>التعلم ذو المعنى</a:t>
            </a:r>
          </a:p>
          <a:p>
            <a:r>
              <a:rPr lang="ar-IQ" sz="2800" dirty="0" smtClean="0"/>
              <a:t>يحدث عندما :</a:t>
            </a:r>
          </a:p>
          <a:p>
            <a:r>
              <a:rPr lang="ar-IQ" sz="2800" dirty="0" smtClean="0"/>
              <a:t>. تكون المعلومات الجديدة واضحة ومنظمة.</a:t>
            </a:r>
          </a:p>
          <a:p>
            <a:r>
              <a:rPr lang="ar-IQ" sz="2800" dirty="0" smtClean="0"/>
              <a:t>. يمتلك المتعلم معرفة سابقة مرتبطة بالموضوع.</a:t>
            </a:r>
          </a:p>
          <a:p>
            <a:r>
              <a:rPr lang="ar-IQ" sz="2800" dirty="0" smtClean="0"/>
              <a:t>. يرغب المتعلم في الفهم وليس الحفظ فقط.</a:t>
            </a:r>
          </a:p>
          <a:p>
            <a:endParaRPr lang="ar-IQ" sz="2800" dirty="0" smtClean="0"/>
          </a:p>
          <a:p>
            <a:r>
              <a:rPr lang="ar-IQ" sz="2800" b="1" dirty="0" smtClean="0"/>
              <a:t>2) المنظمات المتقدمة (</a:t>
            </a:r>
            <a:r>
              <a:rPr lang="en-GB" sz="2800" b="1" dirty="0" smtClean="0"/>
              <a:t>Advance (Organizers</a:t>
            </a:r>
          </a:p>
          <a:p>
            <a:r>
              <a:rPr lang="ar-IQ" sz="2800" dirty="0" smtClean="0"/>
              <a:t>وهي تمهيد أو مقدمة عامة يقدمها المعلم قبل الدرس تساعد الطالب على:</a:t>
            </a:r>
          </a:p>
          <a:p>
            <a:r>
              <a:rPr lang="ar-IQ" sz="2800" dirty="0" smtClean="0"/>
              <a:t>. فهم الإطار العام للموضوع.</a:t>
            </a:r>
          </a:p>
          <a:p>
            <a:r>
              <a:rPr lang="ar-IQ" sz="2800" dirty="0" smtClean="0"/>
              <a:t>. ربط المعلومات الجديدة بما يعرفه مسبقًا.</a:t>
            </a:r>
          </a:p>
          <a:p>
            <a:r>
              <a:rPr lang="ar-IQ" sz="2800" dirty="0" smtClean="0"/>
              <a:t>مثال قبل شرح درس عن الجهاز التنفسي"، يقدم المعلم فكرة عامة عن أهمية الأكسجين للجسم.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961207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76672"/>
            <a:ext cx="8648713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514350" indent="-514350">
              <a:buAutoNum type="arabicParenR" startAt="3"/>
            </a:pPr>
            <a:r>
              <a:rPr lang="ar-IQ" sz="2800" b="1" dirty="0" smtClean="0"/>
              <a:t>التعلم </a:t>
            </a:r>
            <a:r>
              <a:rPr lang="ar-IQ" sz="2800" b="1" dirty="0" err="1" smtClean="0"/>
              <a:t>الاستقبالي</a:t>
            </a:r>
            <a:endParaRPr lang="ar-IQ" sz="2800" b="1" dirty="0" smtClean="0"/>
          </a:p>
          <a:p>
            <a:r>
              <a:rPr lang="ar-IQ" sz="2800" dirty="0" smtClean="0"/>
              <a:t>يرى </a:t>
            </a:r>
            <a:r>
              <a:rPr lang="ar-IQ" sz="2800" dirty="0" err="1" smtClean="0"/>
              <a:t>أوزبل</a:t>
            </a:r>
            <a:r>
              <a:rPr lang="ar-IQ" sz="2800" dirty="0" smtClean="0"/>
              <a:t> أن التعلم يمكن أن يكون</a:t>
            </a:r>
          </a:p>
          <a:p>
            <a:r>
              <a:rPr lang="ar-IQ" sz="2800" dirty="0" smtClean="0"/>
              <a:t> </a:t>
            </a:r>
            <a:r>
              <a:rPr lang="ar-IQ" sz="2800" dirty="0" err="1" smtClean="0"/>
              <a:t>استقباليا</a:t>
            </a:r>
            <a:r>
              <a:rPr lang="ar-IQ" sz="2800" dirty="0" smtClean="0"/>
              <a:t> : يتلقى فيه الطالب المعلومات جاهزة لكن بشرط أن يكون ذا معنى وليس حفظًا صما.</a:t>
            </a:r>
            <a:endParaRPr lang="ar-IQ" sz="28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352850" y="2492896"/>
            <a:ext cx="864871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IQ" sz="3600" b="1" dirty="0" smtClean="0"/>
              <a:t>الفرق بين التعلم ذي المعنى والتعلم بالحفظ</a:t>
            </a:r>
            <a:endParaRPr lang="ar-IQ" sz="3600" b="1" dirty="0"/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139088"/>
              </p:ext>
            </p:extLst>
          </p:nvPr>
        </p:nvGraphicFramePr>
        <p:xfrm>
          <a:off x="1115616" y="3356992"/>
          <a:ext cx="6696744" cy="279765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48372"/>
                <a:gridCol w="3348372"/>
              </a:tblGrid>
              <a:tr h="648072">
                <a:tc>
                  <a:txBody>
                    <a:bodyPr/>
                    <a:lstStyle/>
                    <a:p>
                      <a:pPr algn="ctr" rtl="1"/>
                      <a:r>
                        <a:rPr lang="ar-IQ" sz="2800" dirty="0" smtClean="0"/>
                        <a:t>التعلم بالحفظ</a:t>
                      </a:r>
                      <a:endParaRPr lang="ar-IQ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800" dirty="0" smtClean="0"/>
                        <a:t>التعليم ذو معنى</a:t>
                      </a:r>
                      <a:endParaRPr lang="ar-IQ" sz="28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rtl="1"/>
                      <a:r>
                        <a:rPr lang="ar-IQ" sz="3200" dirty="0" smtClean="0"/>
                        <a:t>تكرار دون فهم</a:t>
                      </a:r>
                      <a:endParaRPr lang="ar-IQ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IQ" sz="3200" dirty="0" smtClean="0"/>
                        <a:t>يدوم لفترة طويلة</a:t>
                      </a:r>
                      <a:endParaRPr lang="ar-IQ" sz="32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rtl="1"/>
                      <a:r>
                        <a:rPr lang="ar-IQ" sz="3200" dirty="0" smtClean="0"/>
                        <a:t>صعب التطبيق</a:t>
                      </a:r>
                      <a:endParaRPr lang="ar-IQ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IQ" sz="3200" dirty="0" smtClean="0"/>
                        <a:t>فهم وربط</a:t>
                      </a:r>
                    </a:p>
                    <a:p>
                      <a:pPr rtl="1"/>
                      <a:endParaRPr lang="ar-IQ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rtl="1"/>
                      <a:r>
                        <a:rPr lang="ar-IQ" sz="3200" dirty="0" smtClean="0"/>
                        <a:t>ينسى بسرعة</a:t>
                      </a:r>
                      <a:endParaRPr lang="ar-IQ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IQ" sz="3200" dirty="0" smtClean="0"/>
                        <a:t>قابل للتطبيق</a:t>
                      </a:r>
                      <a:endParaRPr lang="ar-IQ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461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543800" cy="1524000"/>
          </a:xfrm>
        </p:spPr>
        <p:txBody>
          <a:bodyPr/>
          <a:lstStyle/>
          <a:p>
            <a:pPr algn="r"/>
            <a:r>
              <a:rPr lang="ar-IQ" sz="2800" b="1" dirty="0">
                <a:solidFill>
                  <a:schemeClr val="bg1"/>
                </a:solidFill>
              </a:rPr>
              <a:t>١) تنظيم المحتوى من العام إلى الخاص.</a:t>
            </a:r>
            <a:br>
              <a:rPr lang="ar-IQ" sz="2800" b="1" dirty="0">
                <a:solidFill>
                  <a:schemeClr val="bg1"/>
                </a:solidFill>
              </a:rPr>
            </a:br>
            <a:r>
              <a:rPr lang="ar-IQ" sz="2800" b="1" dirty="0">
                <a:solidFill>
                  <a:schemeClr val="bg1"/>
                </a:solidFill>
              </a:rPr>
              <a:t>٢) استخدام منظمات </a:t>
            </a:r>
            <a:r>
              <a:rPr lang="ar-IQ" sz="2800" b="1" dirty="0" err="1" smtClean="0">
                <a:solidFill>
                  <a:schemeClr val="bg1"/>
                </a:solidFill>
              </a:rPr>
              <a:t>متقدمةز</a:t>
            </a:r>
            <a:r>
              <a:rPr lang="ar-IQ" sz="2800" b="1" dirty="0">
                <a:solidFill>
                  <a:schemeClr val="bg1"/>
                </a:solidFill>
              </a:rPr>
              <a:t/>
            </a:r>
            <a:br>
              <a:rPr lang="ar-IQ" sz="2800" b="1" dirty="0">
                <a:solidFill>
                  <a:schemeClr val="bg1"/>
                </a:solidFill>
              </a:rPr>
            </a:br>
            <a:r>
              <a:rPr lang="ar-IQ" sz="2800" b="1" dirty="0" smtClean="0">
                <a:solidFill>
                  <a:schemeClr val="bg1"/>
                </a:solidFill>
              </a:rPr>
              <a:t>3) </a:t>
            </a:r>
            <a:r>
              <a:rPr lang="ar-IQ" sz="2800" b="1" dirty="0">
                <a:solidFill>
                  <a:schemeClr val="bg1"/>
                </a:solidFill>
              </a:rPr>
              <a:t>ربط الدرس بخبرات الطلاب السابقة.</a:t>
            </a:r>
            <a:br>
              <a:rPr lang="ar-IQ" sz="2800" b="1" dirty="0">
                <a:solidFill>
                  <a:schemeClr val="bg1"/>
                </a:solidFill>
              </a:rPr>
            </a:br>
            <a:r>
              <a:rPr lang="ar-IQ" sz="2800" b="1" dirty="0">
                <a:solidFill>
                  <a:schemeClr val="bg1"/>
                </a:solidFill>
              </a:rPr>
              <a:t>٤) التأكد من فهم العلاقات بين </a:t>
            </a:r>
            <a:r>
              <a:rPr lang="ar-IQ" sz="2800" b="1" dirty="0" smtClean="0">
                <a:solidFill>
                  <a:schemeClr val="bg1"/>
                </a:solidFill>
              </a:rPr>
              <a:t>المفاهيم</a:t>
            </a:r>
            <a:endParaRPr lang="ar-IQ" sz="2800" b="1" dirty="0">
              <a:solidFill>
                <a:schemeClr val="bg1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851920" y="188640"/>
            <a:ext cx="4265712" cy="617194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r"/>
            <a:r>
              <a:rPr lang="ar-IQ" sz="3600" dirty="0">
                <a:solidFill>
                  <a:schemeClr val="bg1"/>
                </a:solidFill>
              </a:rPr>
              <a:t>دور المعلم في نموذج </a:t>
            </a:r>
            <a:r>
              <a:rPr lang="ar-IQ" sz="3600" dirty="0" err="1">
                <a:solidFill>
                  <a:schemeClr val="bg1"/>
                </a:solidFill>
              </a:rPr>
              <a:t>أوزبل</a:t>
            </a:r>
            <a:endParaRPr lang="ar-IQ" sz="3600" dirty="0">
              <a:solidFill>
                <a:schemeClr val="bg1"/>
              </a:solidFill>
            </a:endParaRPr>
          </a:p>
          <a:p>
            <a:pPr algn="r"/>
            <a:endParaRPr lang="ar-IQ" dirty="0"/>
          </a:p>
        </p:txBody>
      </p:sp>
      <p:sp>
        <p:nvSpPr>
          <p:cNvPr id="4" name="مربع نص 3"/>
          <p:cNvSpPr txBox="1"/>
          <p:nvPr/>
        </p:nvSpPr>
        <p:spPr>
          <a:xfrm>
            <a:off x="-468560" y="3284984"/>
            <a:ext cx="8928992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dirty="0" smtClean="0"/>
              <a:t>أهمية النموذج :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ar-IQ" sz="3200" dirty="0" smtClean="0"/>
              <a:t> يساعد على تثبيت المعلومات لفترة طويلة.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ar-IQ" sz="3200" dirty="0" smtClean="0"/>
              <a:t> يعزز التفكير والفهم العميق.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ar-IQ" sz="3200" dirty="0" smtClean="0"/>
              <a:t> مناسب للمواد النظرية مثل العلوم والتاريخ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1018872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34729" y="11651"/>
            <a:ext cx="7632848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IQ" sz="3200" b="1" dirty="0" smtClean="0"/>
              <a:t>مكونات الخطة اليومية حسب </a:t>
            </a:r>
            <a:r>
              <a:rPr lang="ar-IQ" sz="3200" b="1" dirty="0" err="1" smtClean="0"/>
              <a:t>أوزبل</a:t>
            </a:r>
            <a:endParaRPr lang="ar-IQ" sz="3200" b="1" dirty="0"/>
          </a:p>
        </p:txBody>
      </p:sp>
      <p:sp>
        <p:nvSpPr>
          <p:cNvPr id="3" name="مربع نص 2"/>
          <p:cNvSpPr txBox="1"/>
          <p:nvPr/>
        </p:nvSpPr>
        <p:spPr>
          <a:xfrm>
            <a:off x="4551152" y="692697"/>
            <a:ext cx="4426857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 smtClean="0"/>
              <a:t>1) التهيئة المنظم المتقدم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عرض فكرة عامة شاملة تمهد للدرس.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ربط الدرس بالخبرات السابقة للطلاب.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يمكن أن تكون خريطة مفاهيم، سؤال شامل،</a:t>
            </a:r>
          </a:p>
          <a:p>
            <a:r>
              <a:rPr lang="ar-IQ" sz="2800" dirty="0" smtClean="0"/>
              <a:t> قصة قصيرة، مخطط تعريف عام.</a:t>
            </a:r>
          </a:p>
          <a:p>
            <a:r>
              <a:rPr lang="ar-IQ" sz="2800" dirty="0"/>
              <a:t> </a:t>
            </a:r>
            <a:r>
              <a:rPr lang="ar-IQ" sz="2800" dirty="0" smtClean="0"/>
              <a:t>      </a:t>
            </a:r>
          </a:p>
          <a:p>
            <a:r>
              <a:rPr lang="ar-IQ" sz="2800" dirty="0"/>
              <a:t> </a:t>
            </a:r>
            <a:r>
              <a:rPr lang="ar-IQ" sz="2800" dirty="0" smtClean="0"/>
              <a:t>    الهدف تجهيز البنية المعرفية </a:t>
            </a:r>
          </a:p>
          <a:p>
            <a:r>
              <a:rPr lang="ar-IQ" sz="2800" dirty="0" smtClean="0"/>
              <a:t>لاستقبال التعلم الجديد.</a:t>
            </a:r>
          </a:p>
          <a:p>
            <a:endParaRPr lang="ar-IQ" sz="2800" dirty="0"/>
          </a:p>
        </p:txBody>
      </p:sp>
      <p:sp>
        <p:nvSpPr>
          <p:cNvPr id="8" name="سهم إلى اليسار 7"/>
          <p:cNvSpPr/>
          <p:nvPr/>
        </p:nvSpPr>
        <p:spPr>
          <a:xfrm>
            <a:off x="8532440" y="4725144"/>
            <a:ext cx="445569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" name="مربع نص 8"/>
          <p:cNvSpPr txBox="1"/>
          <p:nvPr/>
        </p:nvSpPr>
        <p:spPr>
          <a:xfrm>
            <a:off x="176135" y="716501"/>
            <a:ext cx="4536504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 smtClean="0"/>
              <a:t>2) عرض المادة التعليمية الجديدة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تقديم المفاهيم من العام إلى الخاص.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تنظيم المعلومات بشكل هرمي.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توضيح العلاقات بين المفاهيم.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استخدام أمثلة واضحة ومقارنات.</a:t>
            </a:r>
          </a:p>
          <a:p>
            <a:endParaRPr lang="ar-IQ" sz="2800" dirty="0" smtClean="0"/>
          </a:p>
          <a:p>
            <a:r>
              <a:rPr lang="ar-IQ" sz="2800" dirty="0" smtClean="0"/>
              <a:t>       التركيز على الفهم وليس الحفظ</a:t>
            </a:r>
            <a:endParaRPr lang="ar-IQ" sz="2800" dirty="0"/>
          </a:p>
        </p:txBody>
      </p:sp>
      <p:sp>
        <p:nvSpPr>
          <p:cNvPr id="10" name="سهم إلى اليسار 9"/>
          <p:cNvSpPr/>
          <p:nvPr/>
        </p:nvSpPr>
        <p:spPr>
          <a:xfrm>
            <a:off x="4067944" y="3516897"/>
            <a:ext cx="483209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4824028" y="692697"/>
            <a:ext cx="72008" cy="55244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863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4499992" y="764704"/>
            <a:ext cx="4176464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b="1" u="sng" dirty="0" smtClean="0"/>
              <a:t>3) الربط والتكامل</a:t>
            </a:r>
          </a:p>
          <a:p>
            <a:endParaRPr lang="ar-IQ" sz="2800" dirty="0" smtClean="0"/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مقارنة المعرفة الجديدة بالسابقة.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إبراز أوجه الشبه والاختلاف.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طرح أسئلة تحليلية.</a:t>
            </a:r>
          </a:p>
          <a:p>
            <a:endParaRPr lang="ar-IQ" sz="2800" dirty="0" smtClean="0"/>
          </a:p>
          <a:p>
            <a:r>
              <a:rPr lang="ar-IQ" sz="2800" dirty="0" smtClean="0"/>
              <a:t>    ترسيخ التعلم ذي المعنى</a:t>
            </a:r>
            <a:r>
              <a:rPr lang="ar-IQ" dirty="0" smtClean="0"/>
              <a:t>.</a:t>
            </a:r>
            <a:endParaRPr lang="ar-IQ" dirty="0"/>
          </a:p>
        </p:txBody>
      </p:sp>
      <p:sp>
        <p:nvSpPr>
          <p:cNvPr id="7" name="سهم إلى اليسار 6"/>
          <p:cNvSpPr/>
          <p:nvPr/>
        </p:nvSpPr>
        <p:spPr>
          <a:xfrm>
            <a:off x="8316416" y="3501008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" name="مربع نص 7"/>
          <p:cNvSpPr txBox="1"/>
          <p:nvPr/>
        </p:nvSpPr>
        <p:spPr>
          <a:xfrm>
            <a:off x="179512" y="648744"/>
            <a:ext cx="4032448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b="1" u="sng" dirty="0" smtClean="0"/>
              <a:t>٤) التقويم البنائي</a:t>
            </a:r>
          </a:p>
          <a:p>
            <a:endParaRPr lang="ar-IQ" sz="2800" dirty="0" smtClean="0"/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أسئلة قصيرة.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أنشطة تطبيقية.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تلخيص من الطلاب.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خريطة مفاهيم ختامية.</a:t>
            </a:r>
          </a:p>
          <a:p>
            <a:endParaRPr lang="ar-IQ" sz="2800" dirty="0" smtClean="0"/>
          </a:p>
          <a:p>
            <a:r>
              <a:rPr lang="ar-IQ" sz="2800" dirty="0"/>
              <a:t> </a:t>
            </a:r>
            <a:r>
              <a:rPr lang="ar-IQ" sz="2800" dirty="0" smtClean="0"/>
              <a:t>    التأكد من حدوث التعلم الحقيقي</a:t>
            </a:r>
            <a:endParaRPr lang="ar-IQ" sz="2800" dirty="0"/>
          </a:p>
        </p:txBody>
      </p:sp>
      <p:sp>
        <p:nvSpPr>
          <p:cNvPr id="9" name="سهم إلى اليسار 8"/>
          <p:cNvSpPr/>
          <p:nvPr/>
        </p:nvSpPr>
        <p:spPr>
          <a:xfrm>
            <a:off x="3707904" y="3765235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5346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51658" y="332656"/>
            <a:ext cx="784887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IQ" sz="3200" b="1" dirty="0" smtClean="0"/>
              <a:t>الخطة اليومية لمادة التاريخ وفق نموذج </a:t>
            </a:r>
            <a:r>
              <a:rPr lang="ar-IQ" sz="3200" b="1" dirty="0" err="1" smtClean="0"/>
              <a:t>أوزبل</a:t>
            </a:r>
            <a:r>
              <a:rPr lang="ar-IQ" sz="3200" b="1" dirty="0" smtClean="0"/>
              <a:t> </a:t>
            </a:r>
            <a:endParaRPr lang="ar-IQ" sz="3200" b="1" dirty="0"/>
          </a:p>
        </p:txBody>
      </p:sp>
      <p:sp>
        <p:nvSpPr>
          <p:cNvPr id="3" name="مربع نص 2"/>
          <p:cNvSpPr txBox="1"/>
          <p:nvPr/>
        </p:nvSpPr>
        <p:spPr>
          <a:xfrm>
            <a:off x="1403648" y="1268760"/>
            <a:ext cx="6952866" cy="43704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600" b="1" u="sng" dirty="0"/>
              <a:t>1) المعلومات العامة</a:t>
            </a:r>
          </a:p>
          <a:p>
            <a:endParaRPr lang="ar-IQ" dirty="0"/>
          </a:p>
          <a:p>
            <a:pPr marL="285750" indent="-285750">
              <a:buFont typeface="Wingdings" pitchFamily="2" charset="2"/>
              <a:buChar char="§"/>
            </a:pPr>
            <a:r>
              <a:rPr lang="ar-IQ" sz="2800" dirty="0" smtClean="0"/>
              <a:t> </a:t>
            </a:r>
            <a:r>
              <a:rPr lang="ar-IQ" sz="3200" dirty="0"/>
              <a:t>المادة : التاريخ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ar-IQ" sz="3200" dirty="0" smtClean="0"/>
              <a:t>الصف</a:t>
            </a:r>
            <a:r>
              <a:rPr lang="ar-IQ" sz="3200" dirty="0"/>
              <a:t>: (يُكتب حسب الصف)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ar-IQ" sz="3200" dirty="0" smtClean="0"/>
              <a:t> </a:t>
            </a:r>
            <a:r>
              <a:rPr lang="ar-IQ" sz="3200" dirty="0"/>
              <a:t>موضوع الدرس: مثال: الحضارة الإسلامية / الدولة العباسية / الحرب العالمية الأولى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ar-IQ" sz="3200" dirty="0" smtClean="0"/>
              <a:t>الزمن</a:t>
            </a:r>
            <a:r>
              <a:rPr lang="ar-IQ" sz="3200" dirty="0"/>
              <a:t>: 45 </a:t>
            </a:r>
            <a:r>
              <a:rPr lang="ar-IQ" sz="3200" dirty="0" smtClean="0"/>
              <a:t>دقيقة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ar-IQ" sz="3200" dirty="0" smtClean="0"/>
              <a:t> </a:t>
            </a:r>
            <a:r>
              <a:rPr lang="ar-IQ" sz="3200" dirty="0"/>
              <a:t>الهدف العام أن يتعرف الطلاب على أهم أحداث وخصائص الموضوع وربطها بما درسوه سابقًا.</a:t>
            </a:r>
          </a:p>
        </p:txBody>
      </p:sp>
    </p:spTree>
    <p:extLst>
      <p:ext uri="{BB962C8B-B14F-4D97-AF65-F5344CB8AC3E}">
        <p14:creationId xmlns:p14="http://schemas.microsoft.com/office/powerpoint/2010/main" val="2298317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355976" y="548680"/>
            <a:ext cx="4680520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 smtClean="0"/>
              <a:t>2) </a:t>
            </a:r>
            <a:r>
              <a:rPr lang="ar-IQ" sz="3200" b="1" u="sng" dirty="0"/>
              <a:t>الأهداف السلوكية</a:t>
            </a:r>
          </a:p>
          <a:p>
            <a:endParaRPr lang="ar-IQ" dirty="0"/>
          </a:p>
          <a:p>
            <a:r>
              <a:rPr lang="ar-IQ" sz="2800" dirty="0"/>
              <a:t>بنهاية الدرس يُتوقع من الطالب أن يكون قادرًا على أن</a:t>
            </a:r>
            <a:r>
              <a:rPr lang="ar-IQ" sz="2800" dirty="0" smtClean="0"/>
              <a:t>:</a:t>
            </a:r>
          </a:p>
          <a:p>
            <a:endParaRPr lang="ar-IQ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يذكر </a:t>
            </a:r>
            <a:r>
              <a:rPr lang="ar-IQ" sz="2800" dirty="0"/>
              <a:t>مفهوم الموضوع</a:t>
            </a:r>
            <a:r>
              <a:rPr lang="ar-IQ" sz="2800" dirty="0" smtClean="0"/>
              <a:t>.</a:t>
            </a:r>
            <a:endParaRPr lang="ar-IQ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/>
              <a:t>يحدد أهم الأسباب والنتائج.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/>
              <a:t>يربط الأحداث التاريخية ببعضها.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/>
              <a:t>يشرح أهمية الحدث التاريخي.</a:t>
            </a:r>
          </a:p>
          <a:p>
            <a:endParaRPr lang="ar-IQ" dirty="0"/>
          </a:p>
        </p:txBody>
      </p:sp>
      <p:sp>
        <p:nvSpPr>
          <p:cNvPr id="7" name="مربع نص 6"/>
          <p:cNvSpPr txBox="1"/>
          <p:nvPr/>
        </p:nvSpPr>
        <p:spPr>
          <a:xfrm>
            <a:off x="-684584" y="699661"/>
            <a:ext cx="4499992" cy="30162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 smtClean="0"/>
              <a:t>٣) الوسائل التعليمية</a:t>
            </a:r>
          </a:p>
          <a:p>
            <a:endParaRPr lang="ar-IQ" dirty="0"/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الكتاب المدرسي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خريطة </a:t>
            </a:r>
            <a:r>
              <a:rPr lang="ar-IQ" sz="2800" dirty="0"/>
              <a:t>تاريخية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/>
              <a:t> صور أو </a:t>
            </a:r>
            <a:r>
              <a:rPr lang="ar-IQ" sz="2800" dirty="0" smtClean="0"/>
              <a:t>عرض </a:t>
            </a:r>
            <a:r>
              <a:rPr lang="en-GB" sz="2800" dirty="0" err="1" smtClean="0"/>
              <a:t>PowerPoin</a:t>
            </a:r>
            <a:r>
              <a:rPr lang="en-US" sz="2800" dirty="0"/>
              <a:t>t</a:t>
            </a:r>
            <a:r>
              <a:rPr lang="en-GB" sz="2800" dirty="0" smtClean="0"/>
              <a:t>)</a:t>
            </a:r>
            <a:r>
              <a:rPr lang="ar-IQ" sz="2800" dirty="0" smtClean="0"/>
              <a:t>)</a:t>
            </a:r>
            <a:endParaRPr lang="en-GB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en-GB" sz="2800" dirty="0"/>
              <a:t> </a:t>
            </a:r>
            <a:r>
              <a:rPr lang="ar-IQ" sz="2800" dirty="0"/>
              <a:t>السبورة</a:t>
            </a:r>
          </a:p>
        </p:txBody>
      </p:sp>
    </p:spTree>
    <p:extLst>
      <p:ext uri="{BB962C8B-B14F-4D97-AF65-F5344CB8AC3E}">
        <p14:creationId xmlns:p14="http://schemas.microsoft.com/office/powerpoint/2010/main" val="317309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154</TotalTime>
  <Words>644</Words>
  <Application>Microsoft Office PowerPoint</Application>
  <PresentationFormat>عرض على الشاشة (3:4)‏</PresentationFormat>
  <Paragraphs>121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NewsPrint</vt:lpstr>
      <vt:lpstr>نموذج أوزبل التعلم المبني على المعنى  </vt:lpstr>
      <vt:lpstr>نموذج أوزبل هو نظرية تعليمية وضعها عالم النفس التربوي الأمريكي David Ausabel  وركز على التعليم ذي معنى Meaningful Learning))</vt:lpstr>
      <vt:lpstr>عرض تقديمي في PowerPoint</vt:lpstr>
      <vt:lpstr>عرض تقديمي في PowerPoint</vt:lpstr>
      <vt:lpstr>١) تنظيم المحتوى من العام إلى الخاص. ٢) استخدام منظمات متقدمةز 3) ربط الدرس بخبرات الطلاب السابقة. ٤) التأكد من فهم العلاقات بين المفاهيم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نموذج أوزبل التعلم المبني على المعنى</dc:title>
  <dc:creator>Maher</dc:creator>
  <cp:lastModifiedBy>Maher</cp:lastModifiedBy>
  <cp:revision>15</cp:revision>
  <dcterms:created xsi:type="dcterms:W3CDTF">2026-03-06T16:15:30Z</dcterms:created>
  <dcterms:modified xsi:type="dcterms:W3CDTF">2026-03-07T17:06:34Z</dcterms:modified>
</cp:coreProperties>
</file>