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نموذج جانيه في التدريس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 عرض أكاديمي متكامل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مفهوم نموذج جانيه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هو نموذج تعليمي وضعه روبرت جانيه يعتمد على تنظيم عملية التعلم وفق تسلسل منطقي من الأحداث التعليمية.</a:t>
            </a:r>
          </a:p>
          <a:p>
            <a:r>
              <a:rPr sz="2400">
                <a:solidFill>
                  <a:srgbClr val="323232"/>
                </a:solidFill>
              </a:rPr>
              <a:t>يركز على كيفية انتقال المتعلم من المعرفة البسيطة إلى المعقدة بطريقة منهجية.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أهمية نموذج جانيه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يساعد على تنظيم عملية التدريس بشكل علمي.</a:t>
            </a:r>
          </a:p>
          <a:p>
            <a:r>
              <a:rPr sz="2400">
                <a:solidFill>
                  <a:srgbClr val="323232"/>
                </a:solidFill>
              </a:rPr>
              <a:t>يراعي الفروق الفردية بين الطلبة.</a:t>
            </a:r>
          </a:p>
          <a:p>
            <a:r>
              <a:rPr sz="2400">
                <a:solidFill>
                  <a:srgbClr val="323232"/>
                </a:solidFill>
              </a:rPr>
              <a:t>يعزز التعلم العميق وليس السطحي.</a:t>
            </a:r>
          </a:p>
          <a:p>
            <a:r>
              <a:rPr sz="2400">
                <a:solidFill>
                  <a:srgbClr val="323232"/>
                </a:solidFill>
              </a:rPr>
              <a:t>يساهم في تحقيق الأهداف التعليمية بكفاءة.</a:t>
            </a:r>
          </a:p>
          <a:p>
            <a:r>
              <a:rPr sz="2400">
                <a:solidFill>
                  <a:srgbClr val="323232"/>
                </a:solidFill>
              </a:rPr>
              <a:t>يدعم استمرارية التعلم.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دور المعلم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تخطيط الدرس وفق خطوات جانيه.</a:t>
            </a:r>
          </a:p>
          <a:p>
            <a:r>
              <a:rPr sz="2400">
                <a:solidFill>
                  <a:srgbClr val="323232"/>
                </a:solidFill>
              </a:rPr>
              <a:t>إثارة دافعية الطلبة.</a:t>
            </a:r>
          </a:p>
          <a:p>
            <a:r>
              <a:rPr sz="2400">
                <a:solidFill>
                  <a:srgbClr val="323232"/>
                </a:solidFill>
              </a:rPr>
              <a:t>تقديم المحتوى بطريقة منظمة.</a:t>
            </a:r>
          </a:p>
          <a:p>
            <a:r>
              <a:rPr sz="2400">
                <a:solidFill>
                  <a:srgbClr val="323232"/>
                </a:solidFill>
              </a:rPr>
              <a:t>تقديم تغذية راجعة مستمرة.</a:t>
            </a:r>
          </a:p>
          <a:p>
            <a:r>
              <a:rPr sz="2400">
                <a:solidFill>
                  <a:srgbClr val="323232"/>
                </a:solidFill>
              </a:rPr>
              <a:t>تقويم تعلم الطلبة.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دور الطالب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الانتباه والتركيز أثناء الدرس.</a:t>
            </a:r>
          </a:p>
          <a:p>
            <a:r>
              <a:rPr sz="2400">
                <a:solidFill>
                  <a:srgbClr val="323232"/>
                </a:solidFill>
              </a:rPr>
              <a:t>المشاركة الفعالة في الأنشطة.</a:t>
            </a:r>
          </a:p>
          <a:p>
            <a:r>
              <a:rPr sz="2400">
                <a:solidFill>
                  <a:srgbClr val="323232"/>
                </a:solidFill>
              </a:rPr>
              <a:t>طرح الأسئلة.</a:t>
            </a:r>
          </a:p>
          <a:p>
            <a:r>
              <a:rPr sz="2400">
                <a:solidFill>
                  <a:srgbClr val="323232"/>
                </a:solidFill>
              </a:rPr>
              <a:t>تطبيق المعرفة المكتسبة.</a:t>
            </a:r>
          </a:p>
          <a:p>
            <a:r>
              <a:rPr sz="2400">
                <a:solidFill>
                  <a:srgbClr val="323232"/>
                </a:solidFill>
              </a:rPr>
              <a:t>التفاعل مع زملائه.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مراحل نموذج جانيه (بالتفصيل)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1- جذب الانتباه: استخدام وسائل مشوقة.</a:t>
            </a:r>
          </a:p>
          <a:p>
            <a:r>
              <a:rPr sz="2400">
                <a:solidFill>
                  <a:srgbClr val="323232"/>
                </a:solidFill>
              </a:rPr>
              <a:t>2- إخبار الأهداف: توضيح ما سيتعلمه الطالب.</a:t>
            </a:r>
          </a:p>
          <a:p>
            <a:r>
              <a:rPr sz="2400">
                <a:solidFill>
                  <a:srgbClr val="323232"/>
                </a:solidFill>
              </a:rPr>
              <a:t>3- استدعاء المعرفة السابقة.</a:t>
            </a:r>
          </a:p>
          <a:p>
            <a:r>
              <a:rPr sz="2400">
                <a:solidFill>
                  <a:srgbClr val="323232"/>
                </a:solidFill>
              </a:rPr>
              <a:t>4- تقديم المحتوى الجديد.</a:t>
            </a:r>
          </a:p>
          <a:p>
            <a:r>
              <a:rPr sz="2400">
                <a:solidFill>
                  <a:srgbClr val="323232"/>
                </a:solidFill>
              </a:rPr>
              <a:t>5- تقديم الإرشاد.</a:t>
            </a:r>
          </a:p>
          <a:p>
            <a:r>
              <a:rPr sz="2400">
                <a:solidFill>
                  <a:srgbClr val="323232"/>
                </a:solidFill>
              </a:rPr>
              <a:t>6- استثارة الأداء.</a:t>
            </a:r>
          </a:p>
          <a:p>
            <a:r>
              <a:rPr sz="2400">
                <a:solidFill>
                  <a:srgbClr val="323232"/>
                </a:solidFill>
              </a:rPr>
              <a:t>7- تقديم التغذية الراجعة.</a:t>
            </a:r>
          </a:p>
          <a:p>
            <a:r>
              <a:rPr sz="2400">
                <a:solidFill>
                  <a:srgbClr val="323232"/>
                </a:solidFill>
              </a:rPr>
              <a:t>8- تقييم الأداء.</a:t>
            </a:r>
          </a:p>
          <a:p>
            <a:r>
              <a:rPr sz="2400">
                <a:solidFill>
                  <a:srgbClr val="323232"/>
                </a:solidFill>
              </a:rPr>
              <a:t>9- تعزيز الاحتفاظ ونقل التعلم.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خطة درس تاريخ (عنوان الدرس)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الموضوع: الحضارة الإسلامية في العصر العباسي</a:t>
            </a:r>
          </a:p>
          <a:p>
            <a:r>
              <a:rPr sz="2400">
                <a:solidFill>
                  <a:srgbClr val="323232"/>
                </a:solidFill>
              </a:rPr>
              <a:t>المرحلة: جامعية</a:t>
            </a:r>
          </a:p>
          <a:p>
            <a:r>
              <a:rPr sz="2400">
                <a:solidFill>
                  <a:srgbClr val="323232"/>
                </a:solidFill>
              </a:rPr>
              <a:t>المدة: 50 دقيقة</a:t>
            </a:r>
          </a:p>
          <a:p>
            <a:r>
              <a:rPr sz="2400">
                <a:solidFill>
                  <a:srgbClr val="323232"/>
                </a:solidFill>
              </a:rPr>
              <a:t>الأهداف: أن يفسر الطالب مظاهر التطور الحضاري.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066CC"/>
                </a:solidFill>
              </a:rPr>
              <a:t>تنفيذ الخطة وفق جانيه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>
                <a:solidFill>
                  <a:srgbClr val="323232"/>
                </a:solidFill>
              </a:rPr>
              <a:t>جذب الانتباه: عرض صورة لبيت الحكمة.</a:t>
            </a:r>
          </a:p>
          <a:p>
            <a:r>
              <a:rPr sz="2400">
                <a:solidFill>
                  <a:srgbClr val="323232"/>
                </a:solidFill>
              </a:rPr>
              <a:t>الأهداف: شرح أهداف الدرس.</a:t>
            </a:r>
          </a:p>
          <a:p>
            <a:r>
              <a:rPr sz="2400">
                <a:solidFill>
                  <a:srgbClr val="323232"/>
                </a:solidFill>
              </a:rPr>
              <a:t>المعرفة السابقة: مناقشة الحضارة الأموية.</a:t>
            </a:r>
          </a:p>
          <a:p>
            <a:r>
              <a:rPr sz="2400">
                <a:solidFill>
                  <a:srgbClr val="323232"/>
                </a:solidFill>
              </a:rPr>
              <a:t>المحتوى: شرح إنجازات العصر العباسي.</a:t>
            </a:r>
          </a:p>
          <a:p>
            <a:r>
              <a:rPr sz="2400">
                <a:solidFill>
                  <a:srgbClr val="323232"/>
                </a:solidFill>
              </a:rPr>
              <a:t>الإرشاد: طرح أمثلة.</a:t>
            </a:r>
          </a:p>
          <a:p>
            <a:r>
              <a:rPr sz="2400">
                <a:solidFill>
                  <a:srgbClr val="323232"/>
                </a:solidFill>
              </a:rPr>
              <a:t>الأداء: نشاط تحليلي جماعي.</a:t>
            </a:r>
          </a:p>
          <a:p>
            <a:r>
              <a:rPr sz="2400">
                <a:solidFill>
                  <a:srgbClr val="323232"/>
                </a:solidFill>
              </a:rPr>
              <a:t>التغذية الراجعة: تصحيح ومناقشة.</a:t>
            </a:r>
          </a:p>
          <a:p>
            <a:r>
              <a:rPr sz="2400">
                <a:solidFill>
                  <a:srgbClr val="323232"/>
                </a:solidFill>
              </a:rPr>
              <a:t>التقييم: أسئلة تحليلية.</a:t>
            </a:r>
          </a:p>
          <a:p>
            <a:r>
              <a:rPr sz="2400">
                <a:solidFill>
                  <a:srgbClr val="323232"/>
                </a:solidFill>
              </a:rPr>
              <a:t>التعزيز: ربط الدرس بالحاضر.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