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4"/>
  </p:sldMasterIdLst>
  <p:notesMasterIdLst>
    <p:notesMasterId r:id="rId27"/>
  </p:notesMasterIdLst>
  <p:sldIdLst>
    <p:sldId id="266" r:id="rId5"/>
    <p:sldId id="290" r:id="rId6"/>
    <p:sldId id="267" r:id="rId7"/>
    <p:sldId id="269" r:id="rId8"/>
    <p:sldId id="268" r:id="rId9"/>
    <p:sldId id="285" r:id="rId10"/>
    <p:sldId id="275" r:id="rId11"/>
    <p:sldId id="284" r:id="rId12"/>
    <p:sldId id="272" r:id="rId13"/>
    <p:sldId id="283" r:id="rId14"/>
    <p:sldId id="271" r:id="rId15"/>
    <p:sldId id="273" r:id="rId16"/>
    <p:sldId id="274" r:id="rId17"/>
    <p:sldId id="276" r:id="rId18"/>
    <p:sldId id="277" r:id="rId19"/>
    <p:sldId id="289" r:id="rId20"/>
    <p:sldId id="292" r:id="rId21"/>
    <p:sldId id="279" r:id="rId22"/>
    <p:sldId id="282" r:id="rId23"/>
    <p:sldId id="291" r:id="rId24"/>
    <p:sldId id="281" r:id="rId25"/>
    <p:sldId id="288" r:id="rId26"/>
  </p:sldIdLst>
  <p:sldSz cx="9144000" cy="6858000" type="screen4x3"/>
  <p:notesSz cx="6858000" cy="9144000"/>
  <p:defaultTextStyle>
    <a:defPPr>
      <a:defRPr lang="ar-BH"/>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2E445D-6C42-442A-BAD5-57B7DF749918}" type="doc">
      <dgm:prSet loTypeId="urn:microsoft.com/office/officeart/2005/8/layout/process1" loCatId="process" qsTypeId="urn:microsoft.com/office/officeart/2005/8/quickstyle/simple5" qsCatId="simple" csTypeId="urn:microsoft.com/office/officeart/2005/8/colors/colorful3" csCatId="colorful" phldr="1"/>
      <dgm:spPr/>
    </dgm:pt>
    <dgm:pt modelId="{2CAC47F1-2231-451B-8463-B8AA5826A299}">
      <dgm:prSet phldrT="[Text]"/>
      <dgm:spPr/>
      <dgm:t>
        <a:bodyPr/>
        <a:lstStyle/>
        <a:p>
          <a:r>
            <a:rPr lang="ar-IQ" dirty="0"/>
            <a:t>الحوار</a:t>
          </a:r>
          <a:endParaRPr lang="en-US" dirty="0"/>
        </a:p>
      </dgm:t>
    </dgm:pt>
    <dgm:pt modelId="{DC1EEC2C-D6FC-4FBC-BF12-09F2F289FC8F}" type="parTrans" cxnId="{4A5054AF-6A39-4E22-8CFA-76EA82061B0D}">
      <dgm:prSet/>
      <dgm:spPr/>
      <dgm:t>
        <a:bodyPr/>
        <a:lstStyle/>
        <a:p>
          <a:endParaRPr lang="en-US"/>
        </a:p>
      </dgm:t>
    </dgm:pt>
    <dgm:pt modelId="{8E726DAC-398C-4D2D-A9DA-48E413887709}" type="sibTrans" cxnId="{4A5054AF-6A39-4E22-8CFA-76EA82061B0D}">
      <dgm:prSet/>
      <dgm:spPr/>
      <dgm:t>
        <a:bodyPr/>
        <a:lstStyle/>
        <a:p>
          <a:endParaRPr lang="en-US"/>
        </a:p>
      </dgm:t>
    </dgm:pt>
    <dgm:pt modelId="{B758F10C-704D-4DE1-9AED-5F1447271B70}">
      <dgm:prSet phldrT="[Text]"/>
      <dgm:spPr/>
      <dgm:t>
        <a:bodyPr/>
        <a:lstStyle/>
        <a:p>
          <a:r>
            <a:rPr lang="ar-IQ" dirty="0"/>
            <a:t>الشخصيات</a:t>
          </a:r>
          <a:endParaRPr lang="en-US" dirty="0"/>
        </a:p>
      </dgm:t>
    </dgm:pt>
    <dgm:pt modelId="{D689C8E0-9A25-4DE3-9442-7A9039D6F738}" type="parTrans" cxnId="{BF5C7A3C-E49F-439C-86D5-6BE7731CB0D0}">
      <dgm:prSet/>
      <dgm:spPr/>
      <dgm:t>
        <a:bodyPr/>
        <a:lstStyle/>
        <a:p>
          <a:endParaRPr lang="en-US"/>
        </a:p>
      </dgm:t>
    </dgm:pt>
    <dgm:pt modelId="{E0D5706C-9A07-4192-96B3-BF57A3A7E990}" type="sibTrans" cxnId="{BF5C7A3C-E49F-439C-86D5-6BE7731CB0D0}">
      <dgm:prSet/>
      <dgm:spPr/>
      <dgm:t>
        <a:bodyPr/>
        <a:lstStyle/>
        <a:p>
          <a:endParaRPr lang="en-US"/>
        </a:p>
      </dgm:t>
    </dgm:pt>
    <dgm:pt modelId="{047D3A73-5A9E-40AF-A62C-5FEBD38B6196}">
      <dgm:prSet phldrT="[Text]"/>
      <dgm:spPr/>
      <dgm:t>
        <a:bodyPr/>
        <a:lstStyle/>
        <a:p>
          <a:r>
            <a:rPr lang="ar-IQ" dirty="0"/>
            <a:t>الحكاية</a:t>
          </a:r>
          <a:endParaRPr lang="en-US" dirty="0"/>
        </a:p>
      </dgm:t>
    </dgm:pt>
    <dgm:pt modelId="{F14786E0-D777-47CF-9D30-9DB9196BBA89}" type="parTrans" cxnId="{2C5F48CD-E690-49BE-BD49-4FA538A855FA}">
      <dgm:prSet/>
      <dgm:spPr/>
      <dgm:t>
        <a:bodyPr/>
        <a:lstStyle/>
        <a:p>
          <a:endParaRPr lang="en-US"/>
        </a:p>
      </dgm:t>
    </dgm:pt>
    <dgm:pt modelId="{4B9A4DFD-2159-4756-8F1B-BD51EC98482B}" type="sibTrans" cxnId="{2C5F48CD-E690-49BE-BD49-4FA538A855FA}">
      <dgm:prSet/>
      <dgm:spPr/>
      <dgm:t>
        <a:bodyPr/>
        <a:lstStyle/>
        <a:p>
          <a:endParaRPr lang="en-US"/>
        </a:p>
      </dgm:t>
    </dgm:pt>
    <dgm:pt modelId="{62D6F531-787B-44F1-BFB3-4CBF2C528442}" type="pres">
      <dgm:prSet presAssocID="{532E445D-6C42-442A-BAD5-57B7DF749918}" presName="Name0" presStyleCnt="0">
        <dgm:presLayoutVars>
          <dgm:dir/>
          <dgm:resizeHandles val="exact"/>
        </dgm:presLayoutVars>
      </dgm:prSet>
      <dgm:spPr/>
    </dgm:pt>
    <dgm:pt modelId="{9154808D-B21F-407D-AA45-94FCAE2A0337}" type="pres">
      <dgm:prSet presAssocID="{2CAC47F1-2231-451B-8463-B8AA5826A299}" presName="node" presStyleLbl="node1" presStyleIdx="0" presStyleCnt="3">
        <dgm:presLayoutVars>
          <dgm:bulletEnabled val="1"/>
        </dgm:presLayoutVars>
      </dgm:prSet>
      <dgm:spPr/>
    </dgm:pt>
    <dgm:pt modelId="{4E4AC4FD-795E-47E3-A10A-BFF9993683D3}" type="pres">
      <dgm:prSet presAssocID="{8E726DAC-398C-4D2D-A9DA-48E413887709}" presName="sibTrans" presStyleLbl="sibTrans2D1" presStyleIdx="0" presStyleCnt="2" custAng="10800000"/>
      <dgm:spPr/>
    </dgm:pt>
    <dgm:pt modelId="{13FEA786-A4E1-4E84-81AD-C822F1BBA18E}" type="pres">
      <dgm:prSet presAssocID="{8E726DAC-398C-4D2D-A9DA-48E413887709}" presName="connectorText" presStyleLbl="sibTrans2D1" presStyleIdx="0" presStyleCnt="2"/>
      <dgm:spPr/>
    </dgm:pt>
    <dgm:pt modelId="{C1A0C601-4FEB-4D7B-89B6-34C80864B73A}" type="pres">
      <dgm:prSet presAssocID="{B758F10C-704D-4DE1-9AED-5F1447271B70}" presName="node" presStyleLbl="node1" presStyleIdx="1" presStyleCnt="3">
        <dgm:presLayoutVars>
          <dgm:bulletEnabled val="1"/>
        </dgm:presLayoutVars>
      </dgm:prSet>
      <dgm:spPr/>
    </dgm:pt>
    <dgm:pt modelId="{81B1C65A-3F31-4EDF-893E-86D71FFC7C9D}" type="pres">
      <dgm:prSet presAssocID="{E0D5706C-9A07-4192-96B3-BF57A3A7E990}" presName="sibTrans" presStyleLbl="sibTrans2D1" presStyleIdx="1" presStyleCnt="2" custAng="10800000"/>
      <dgm:spPr/>
    </dgm:pt>
    <dgm:pt modelId="{C4CEB4B7-7ABF-430A-9470-D235FE1761F0}" type="pres">
      <dgm:prSet presAssocID="{E0D5706C-9A07-4192-96B3-BF57A3A7E990}" presName="connectorText" presStyleLbl="sibTrans2D1" presStyleIdx="1" presStyleCnt="2"/>
      <dgm:spPr/>
    </dgm:pt>
    <dgm:pt modelId="{3140AB86-5162-45A4-B22E-8B4D25750F21}" type="pres">
      <dgm:prSet presAssocID="{047D3A73-5A9E-40AF-A62C-5FEBD38B6196}" presName="node" presStyleLbl="node1" presStyleIdx="2" presStyleCnt="3">
        <dgm:presLayoutVars>
          <dgm:bulletEnabled val="1"/>
        </dgm:presLayoutVars>
      </dgm:prSet>
      <dgm:spPr/>
    </dgm:pt>
  </dgm:ptLst>
  <dgm:cxnLst>
    <dgm:cxn modelId="{663D5A2C-B185-443B-85AE-61BD264E73A2}" type="presOf" srcId="{8E726DAC-398C-4D2D-A9DA-48E413887709}" destId="{13FEA786-A4E1-4E84-81AD-C822F1BBA18E}" srcOrd="1" destOrd="0" presId="urn:microsoft.com/office/officeart/2005/8/layout/process1"/>
    <dgm:cxn modelId="{BF5C7A3C-E49F-439C-86D5-6BE7731CB0D0}" srcId="{532E445D-6C42-442A-BAD5-57B7DF749918}" destId="{B758F10C-704D-4DE1-9AED-5F1447271B70}" srcOrd="1" destOrd="0" parTransId="{D689C8E0-9A25-4DE3-9442-7A9039D6F738}" sibTransId="{E0D5706C-9A07-4192-96B3-BF57A3A7E990}"/>
    <dgm:cxn modelId="{F677FA67-028C-42B5-9541-4C54A2C957E1}" type="presOf" srcId="{E0D5706C-9A07-4192-96B3-BF57A3A7E990}" destId="{81B1C65A-3F31-4EDF-893E-86D71FFC7C9D}" srcOrd="0" destOrd="0" presId="urn:microsoft.com/office/officeart/2005/8/layout/process1"/>
    <dgm:cxn modelId="{2BAF714B-AD54-402C-AB5D-24BC7EDF4075}" type="presOf" srcId="{E0D5706C-9A07-4192-96B3-BF57A3A7E990}" destId="{C4CEB4B7-7ABF-430A-9470-D235FE1761F0}" srcOrd="1" destOrd="0" presId="urn:microsoft.com/office/officeart/2005/8/layout/process1"/>
    <dgm:cxn modelId="{6646BB94-20D5-4974-A8FE-B4EC36B77267}" type="presOf" srcId="{047D3A73-5A9E-40AF-A62C-5FEBD38B6196}" destId="{3140AB86-5162-45A4-B22E-8B4D25750F21}" srcOrd="0" destOrd="0" presId="urn:microsoft.com/office/officeart/2005/8/layout/process1"/>
    <dgm:cxn modelId="{F50FA397-896F-4CDB-A030-9532E7F8A6E6}" type="presOf" srcId="{8E726DAC-398C-4D2D-A9DA-48E413887709}" destId="{4E4AC4FD-795E-47E3-A10A-BFF9993683D3}" srcOrd="0" destOrd="0" presId="urn:microsoft.com/office/officeart/2005/8/layout/process1"/>
    <dgm:cxn modelId="{97467CA4-1B4A-48F7-85DF-978828BD371A}" type="presOf" srcId="{2CAC47F1-2231-451B-8463-B8AA5826A299}" destId="{9154808D-B21F-407D-AA45-94FCAE2A0337}" srcOrd="0" destOrd="0" presId="urn:microsoft.com/office/officeart/2005/8/layout/process1"/>
    <dgm:cxn modelId="{4A5054AF-6A39-4E22-8CFA-76EA82061B0D}" srcId="{532E445D-6C42-442A-BAD5-57B7DF749918}" destId="{2CAC47F1-2231-451B-8463-B8AA5826A299}" srcOrd="0" destOrd="0" parTransId="{DC1EEC2C-D6FC-4FBC-BF12-09F2F289FC8F}" sibTransId="{8E726DAC-398C-4D2D-A9DA-48E413887709}"/>
    <dgm:cxn modelId="{31F07BCC-DD79-4DD6-9A4B-185D59657771}" type="presOf" srcId="{532E445D-6C42-442A-BAD5-57B7DF749918}" destId="{62D6F531-787B-44F1-BFB3-4CBF2C528442}" srcOrd="0" destOrd="0" presId="urn:microsoft.com/office/officeart/2005/8/layout/process1"/>
    <dgm:cxn modelId="{2C5F48CD-E690-49BE-BD49-4FA538A855FA}" srcId="{532E445D-6C42-442A-BAD5-57B7DF749918}" destId="{047D3A73-5A9E-40AF-A62C-5FEBD38B6196}" srcOrd="2" destOrd="0" parTransId="{F14786E0-D777-47CF-9D30-9DB9196BBA89}" sibTransId="{4B9A4DFD-2159-4756-8F1B-BD51EC98482B}"/>
    <dgm:cxn modelId="{CCEFDDEA-92B9-4D8E-953C-83974BB8DAEF}" type="presOf" srcId="{B758F10C-704D-4DE1-9AED-5F1447271B70}" destId="{C1A0C601-4FEB-4D7B-89B6-34C80864B73A}" srcOrd="0" destOrd="0" presId="urn:microsoft.com/office/officeart/2005/8/layout/process1"/>
    <dgm:cxn modelId="{DEC2B3FD-10CD-4314-BFBC-BCE8DAE9EA9B}" type="presParOf" srcId="{62D6F531-787B-44F1-BFB3-4CBF2C528442}" destId="{9154808D-B21F-407D-AA45-94FCAE2A0337}" srcOrd="0" destOrd="0" presId="urn:microsoft.com/office/officeart/2005/8/layout/process1"/>
    <dgm:cxn modelId="{8DB6AB1C-A97F-49D2-88CA-DA18E0491A62}" type="presParOf" srcId="{62D6F531-787B-44F1-BFB3-4CBF2C528442}" destId="{4E4AC4FD-795E-47E3-A10A-BFF9993683D3}" srcOrd="1" destOrd="0" presId="urn:microsoft.com/office/officeart/2005/8/layout/process1"/>
    <dgm:cxn modelId="{0C3F1D3D-53AA-441E-B8B0-E5CEB875360A}" type="presParOf" srcId="{4E4AC4FD-795E-47E3-A10A-BFF9993683D3}" destId="{13FEA786-A4E1-4E84-81AD-C822F1BBA18E}" srcOrd="0" destOrd="0" presId="urn:microsoft.com/office/officeart/2005/8/layout/process1"/>
    <dgm:cxn modelId="{CE46A10F-DD9C-47AC-BA56-491979D0AD2B}" type="presParOf" srcId="{62D6F531-787B-44F1-BFB3-4CBF2C528442}" destId="{C1A0C601-4FEB-4D7B-89B6-34C80864B73A}" srcOrd="2" destOrd="0" presId="urn:microsoft.com/office/officeart/2005/8/layout/process1"/>
    <dgm:cxn modelId="{D28496DC-B1E8-4907-A460-47540414F49E}" type="presParOf" srcId="{62D6F531-787B-44F1-BFB3-4CBF2C528442}" destId="{81B1C65A-3F31-4EDF-893E-86D71FFC7C9D}" srcOrd="3" destOrd="0" presId="urn:microsoft.com/office/officeart/2005/8/layout/process1"/>
    <dgm:cxn modelId="{7B97B3B4-925E-43C4-ADAD-D9DD6165ABFD}" type="presParOf" srcId="{81B1C65A-3F31-4EDF-893E-86D71FFC7C9D}" destId="{C4CEB4B7-7ABF-430A-9470-D235FE1761F0}" srcOrd="0" destOrd="0" presId="urn:microsoft.com/office/officeart/2005/8/layout/process1"/>
    <dgm:cxn modelId="{F6039A5F-5046-4992-86C9-F2A65E6FABBE}" type="presParOf" srcId="{62D6F531-787B-44F1-BFB3-4CBF2C528442}" destId="{3140AB86-5162-45A4-B22E-8B4D25750F2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4808D-B21F-407D-AA45-94FCAE2A0337}">
      <dsp:nvSpPr>
        <dsp:cNvPr id="0" name=""/>
        <dsp:cNvSpPr/>
      </dsp:nvSpPr>
      <dsp:spPr>
        <a:xfrm>
          <a:off x="6560" y="1687860"/>
          <a:ext cx="1960931" cy="1176558"/>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ar-IQ" sz="3600" kern="1200" dirty="0"/>
            <a:t>الحوار</a:t>
          </a:r>
          <a:endParaRPr lang="en-US" sz="3600" kern="1200" dirty="0"/>
        </a:p>
      </dsp:txBody>
      <dsp:txXfrm>
        <a:off x="41020" y="1722320"/>
        <a:ext cx="1892011" cy="1107638"/>
      </dsp:txXfrm>
    </dsp:sp>
    <dsp:sp modelId="{4E4AC4FD-795E-47E3-A10A-BFF9993683D3}">
      <dsp:nvSpPr>
        <dsp:cNvPr id="0" name=""/>
        <dsp:cNvSpPr/>
      </dsp:nvSpPr>
      <dsp:spPr>
        <a:xfrm rot="10800000">
          <a:off x="2163585" y="2032984"/>
          <a:ext cx="415717" cy="486310"/>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288300" y="2130246"/>
        <a:ext cx="291002" cy="291786"/>
      </dsp:txXfrm>
    </dsp:sp>
    <dsp:sp modelId="{C1A0C601-4FEB-4D7B-89B6-34C80864B73A}">
      <dsp:nvSpPr>
        <dsp:cNvPr id="0" name=""/>
        <dsp:cNvSpPr/>
      </dsp:nvSpPr>
      <dsp:spPr>
        <a:xfrm>
          <a:off x="2751864" y="1687860"/>
          <a:ext cx="1960931" cy="1176558"/>
        </a:xfrm>
        <a:prstGeom prst="roundRect">
          <a:avLst>
            <a:gd name="adj" fmla="val 1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ar-IQ" sz="3600" kern="1200" dirty="0"/>
            <a:t>الشخصيات</a:t>
          </a:r>
          <a:endParaRPr lang="en-US" sz="3600" kern="1200" dirty="0"/>
        </a:p>
      </dsp:txBody>
      <dsp:txXfrm>
        <a:off x="2786324" y="1722320"/>
        <a:ext cx="1892011" cy="1107638"/>
      </dsp:txXfrm>
    </dsp:sp>
    <dsp:sp modelId="{81B1C65A-3F31-4EDF-893E-86D71FFC7C9D}">
      <dsp:nvSpPr>
        <dsp:cNvPr id="0" name=""/>
        <dsp:cNvSpPr/>
      </dsp:nvSpPr>
      <dsp:spPr>
        <a:xfrm rot="10800000">
          <a:off x="4908888" y="2032984"/>
          <a:ext cx="415717" cy="486310"/>
        </a:xfrm>
        <a:prstGeom prst="rightArrow">
          <a:avLst>
            <a:gd name="adj1" fmla="val 60000"/>
            <a:gd name="adj2" fmla="val 5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033603" y="2130246"/>
        <a:ext cx="291002" cy="291786"/>
      </dsp:txXfrm>
    </dsp:sp>
    <dsp:sp modelId="{3140AB86-5162-45A4-B22E-8B4D25750F21}">
      <dsp:nvSpPr>
        <dsp:cNvPr id="0" name=""/>
        <dsp:cNvSpPr/>
      </dsp:nvSpPr>
      <dsp:spPr>
        <a:xfrm>
          <a:off x="5497168" y="1687860"/>
          <a:ext cx="1960931" cy="1176558"/>
        </a:xfrm>
        <a:prstGeom prst="roundRect">
          <a:avLst>
            <a:gd name="adj" fmla="val 1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ar-IQ" sz="3600" kern="1200" dirty="0"/>
            <a:t>الحكاية</a:t>
          </a:r>
          <a:endParaRPr lang="en-US" sz="3600" kern="1200" dirty="0"/>
        </a:p>
      </dsp:txBody>
      <dsp:txXfrm>
        <a:off x="5531628" y="1722320"/>
        <a:ext cx="1892011" cy="110763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BH"/>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5E91D34-B64E-46F4-BEE2-7EFAEFAB6DB0}" type="datetimeFigureOut">
              <a:rPr lang="ar-BH" smtClean="0"/>
              <a:pPr/>
              <a:t>28/02/1441</a:t>
            </a:fld>
            <a:endParaRPr lang="ar-B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B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BH"/>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BH"/>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0893E55-7D9A-4488-92FF-82C64C4EA398}" type="slidenum">
              <a:rPr lang="ar-BH" smtClean="0"/>
              <a:pPr/>
              <a:t>‹#›</a:t>
            </a:fld>
            <a:endParaRPr lang="ar-BH"/>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B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BH"/>
          </a:p>
        </p:txBody>
      </p:sp>
      <p:sp>
        <p:nvSpPr>
          <p:cNvPr id="4" name="Date Placeholder 3"/>
          <p:cNvSpPr>
            <a:spLocks noGrp="1"/>
          </p:cNvSpPr>
          <p:nvPr>
            <p:ph type="dt" sz="half" idx="10"/>
          </p:nvPr>
        </p:nvSpPr>
        <p:spPr/>
        <p:txBody>
          <a:bodyPr/>
          <a:lstStyle/>
          <a:p>
            <a:fld id="{1B42C090-575B-4E11-A9DC-C4A74468131B}" type="datetimeFigureOut">
              <a:rPr lang="ar-BH" smtClean="0"/>
              <a:pPr/>
              <a:t>28/02/1441</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F34CA141-AD1C-44D4-87BE-CF7C55FA1FA2}" type="slidenum">
              <a:rPr lang="ar-BH" smtClean="0"/>
              <a:pPr/>
              <a:t>‹#›</a:t>
            </a:fld>
            <a:endParaRPr lang="ar-BH"/>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B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BH"/>
          </a:p>
        </p:txBody>
      </p:sp>
      <p:sp>
        <p:nvSpPr>
          <p:cNvPr id="4" name="Date Placeholder 3"/>
          <p:cNvSpPr>
            <a:spLocks noGrp="1"/>
          </p:cNvSpPr>
          <p:nvPr>
            <p:ph type="dt" sz="half" idx="10"/>
          </p:nvPr>
        </p:nvSpPr>
        <p:spPr/>
        <p:txBody>
          <a:bodyPr/>
          <a:lstStyle/>
          <a:p>
            <a:fld id="{1B42C090-575B-4E11-A9DC-C4A74468131B}" type="datetimeFigureOut">
              <a:rPr lang="ar-BH" smtClean="0"/>
              <a:pPr/>
              <a:t>28/02/1441</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F34CA141-AD1C-44D4-87BE-CF7C55FA1FA2}" type="slidenum">
              <a:rPr lang="ar-BH" smtClean="0"/>
              <a:pPr/>
              <a:t>‹#›</a:t>
            </a:fld>
            <a:endParaRPr lang="ar-BH"/>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B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BH"/>
          </a:p>
        </p:txBody>
      </p:sp>
      <p:sp>
        <p:nvSpPr>
          <p:cNvPr id="4" name="Date Placeholder 3"/>
          <p:cNvSpPr>
            <a:spLocks noGrp="1"/>
          </p:cNvSpPr>
          <p:nvPr>
            <p:ph type="dt" sz="half" idx="10"/>
          </p:nvPr>
        </p:nvSpPr>
        <p:spPr/>
        <p:txBody>
          <a:bodyPr/>
          <a:lstStyle/>
          <a:p>
            <a:fld id="{1B42C090-575B-4E11-A9DC-C4A74468131B}" type="datetimeFigureOut">
              <a:rPr lang="ar-BH" smtClean="0"/>
              <a:pPr/>
              <a:t>28/02/1441</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F34CA141-AD1C-44D4-87BE-CF7C55FA1FA2}" type="slidenum">
              <a:rPr lang="ar-BH" smtClean="0"/>
              <a:pPr/>
              <a:t>‹#›</a:t>
            </a:fld>
            <a:endParaRPr lang="ar-BH"/>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B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BH"/>
          </a:p>
        </p:txBody>
      </p:sp>
      <p:sp>
        <p:nvSpPr>
          <p:cNvPr id="4" name="Date Placeholder 3"/>
          <p:cNvSpPr>
            <a:spLocks noGrp="1"/>
          </p:cNvSpPr>
          <p:nvPr>
            <p:ph type="dt" sz="half" idx="10"/>
          </p:nvPr>
        </p:nvSpPr>
        <p:spPr/>
        <p:txBody>
          <a:bodyPr/>
          <a:lstStyle/>
          <a:p>
            <a:fld id="{1B42C090-575B-4E11-A9DC-C4A74468131B}" type="datetimeFigureOut">
              <a:rPr lang="ar-BH" smtClean="0"/>
              <a:pPr/>
              <a:t>28/02/1441</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F34CA141-AD1C-44D4-87BE-CF7C55FA1FA2}" type="slidenum">
              <a:rPr lang="ar-BH" smtClean="0"/>
              <a:pPr/>
              <a:t>‹#›</a:t>
            </a:fld>
            <a:endParaRPr lang="ar-BH"/>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B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42C090-575B-4E11-A9DC-C4A74468131B}" type="datetimeFigureOut">
              <a:rPr lang="ar-BH" smtClean="0"/>
              <a:pPr/>
              <a:t>28/02/1441</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F34CA141-AD1C-44D4-87BE-CF7C55FA1FA2}" type="slidenum">
              <a:rPr lang="ar-BH" smtClean="0"/>
              <a:pPr/>
              <a:t>‹#›</a:t>
            </a:fld>
            <a:endParaRPr lang="ar-BH"/>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B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B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BH"/>
          </a:p>
        </p:txBody>
      </p:sp>
      <p:sp>
        <p:nvSpPr>
          <p:cNvPr id="5" name="Date Placeholder 4"/>
          <p:cNvSpPr>
            <a:spLocks noGrp="1"/>
          </p:cNvSpPr>
          <p:nvPr>
            <p:ph type="dt" sz="half" idx="10"/>
          </p:nvPr>
        </p:nvSpPr>
        <p:spPr/>
        <p:txBody>
          <a:bodyPr/>
          <a:lstStyle/>
          <a:p>
            <a:fld id="{1B42C090-575B-4E11-A9DC-C4A74468131B}" type="datetimeFigureOut">
              <a:rPr lang="ar-BH" smtClean="0"/>
              <a:pPr/>
              <a:t>28/02/1441</a:t>
            </a:fld>
            <a:endParaRPr lang="ar-BH"/>
          </a:p>
        </p:txBody>
      </p:sp>
      <p:sp>
        <p:nvSpPr>
          <p:cNvPr id="6" name="Footer Placeholder 5"/>
          <p:cNvSpPr>
            <a:spLocks noGrp="1"/>
          </p:cNvSpPr>
          <p:nvPr>
            <p:ph type="ftr" sz="quarter" idx="11"/>
          </p:nvPr>
        </p:nvSpPr>
        <p:spPr/>
        <p:txBody>
          <a:bodyPr/>
          <a:lstStyle/>
          <a:p>
            <a:endParaRPr lang="ar-BH"/>
          </a:p>
        </p:txBody>
      </p:sp>
      <p:sp>
        <p:nvSpPr>
          <p:cNvPr id="7" name="Slide Number Placeholder 6"/>
          <p:cNvSpPr>
            <a:spLocks noGrp="1"/>
          </p:cNvSpPr>
          <p:nvPr>
            <p:ph type="sldNum" sz="quarter" idx="12"/>
          </p:nvPr>
        </p:nvSpPr>
        <p:spPr/>
        <p:txBody>
          <a:bodyPr/>
          <a:lstStyle/>
          <a:p>
            <a:fld id="{F34CA141-AD1C-44D4-87BE-CF7C55FA1FA2}" type="slidenum">
              <a:rPr lang="ar-BH" smtClean="0"/>
              <a:pPr/>
              <a:t>‹#›</a:t>
            </a:fld>
            <a:endParaRPr lang="ar-BH"/>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B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B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BH"/>
          </a:p>
        </p:txBody>
      </p:sp>
      <p:sp>
        <p:nvSpPr>
          <p:cNvPr id="7" name="Date Placeholder 6"/>
          <p:cNvSpPr>
            <a:spLocks noGrp="1"/>
          </p:cNvSpPr>
          <p:nvPr>
            <p:ph type="dt" sz="half" idx="10"/>
          </p:nvPr>
        </p:nvSpPr>
        <p:spPr/>
        <p:txBody>
          <a:bodyPr/>
          <a:lstStyle/>
          <a:p>
            <a:fld id="{1B42C090-575B-4E11-A9DC-C4A74468131B}" type="datetimeFigureOut">
              <a:rPr lang="ar-BH" smtClean="0"/>
              <a:pPr/>
              <a:t>28/02/1441</a:t>
            </a:fld>
            <a:endParaRPr lang="ar-BH"/>
          </a:p>
        </p:txBody>
      </p:sp>
      <p:sp>
        <p:nvSpPr>
          <p:cNvPr id="8" name="Footer Placeholder 7"/>
          <p:cNvSpPr>
            <a:spLocks noGrp="1"/>
          </p:cNvSpPr>
          <p:nvPr>
            <p:ph type="ftr" sz="quarter" idx="11"/>
          </p:nvPr>
        </p:nvSpPr>
        <p:spPr/>
        <p:txBody>
          <a:bodyPr/>
          <a:lstStyle/>
          <a:p>
            <a:endParaRPr lang="ar-BH"/>
          </a:p>
        </p:txBody>
      </p:sp>
      <p:sp>
        <p:nvSpPr>
          <p:cNvPr id="9" name="Slide Number Placeholder 8"/>
          <p:cNvSpPr>
            <a:spLocks noGrp="1"/>
          </p:cNvSpPr>
          <p:nvPr>
            <p:ph type="sldNum" sz="quarter" idx="12"/>
          </p:nvPr>
        </p:nvSpPr>
        <p:spPr/>
        <p:txBody>
          <a:bodyPr/>
          <a:lstStyle/>
          <a:p>
            <a:fld id="{F34CA141-AD1C-44D4-87BE-CF7C55FA1FA2}" type="slidenum">
              <a:rPr lang="ar-BH" smtClean="0"/>
              <a:pPr/>
              <a:t>‹#›</a:t>
            </a:fld>
            <a:endParaRPr lang="ar-BH"/>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BH"/>
          </a:p>
        </p:txBody>
      </p:sp>
      <p:sp>
        <p:nvSpPr>
          <p:cNvPr id="3" name="Date Placeholder 2"/>
          <p:cNvSpPr>
            <a:spLocks noGrp="1"/>
          </p:cNvSpPr>
          <p:nvPr>
            <p:ph type="dt" sz="half" idx="10"/>
          </p:nvPr>
        </p:nvSpPr>
        <p:spPr/>
        <p:txBody>
          <a:bodyPr/>
          <a:lstStyle/>
          <a:p>
            <a:fld id="{1B42C090-575B-4E11-A9DC-C4A74468131B}" type="datetimeFigureOut">
              <a:rPr lang="ar-BH" smtClean="0"/>
              <a:pPr/>
              <a:t>28/02/1441</a:t>
            </a:fld>
            <a:endParaRPr lang="ar-BH"/>
          </a:p>
        </p:txBody>
      </p:sp>
      <p:sp>
        <p:nvSpPr>
          <p:cNvPr id="4" name="Footer Placeholder 3"/>
          <p:cNvSpPr>
            <a:spLocks noGrp="1"/>
          </p:cNvSpPr>
          <p:nvPr>
            <p:ph type="ftr" sz="quarter" idx="11"/>
          </p:nvPr>
        </p:nvSpPr>
        <p:spPr/>
        <p:txBody>
          <a:bodyPr/>
          <a:lstStyle/>
          <a:p>
            <a:endParaRPr lang="ar-BH"/>
          </a:p>
        </p:txBody>
      </p:sp>
      <p:sp>
        <p:nvSpPr>
          <p:cNvPr id="5" name="Slide Number Placeholder 4"/>
          <p:cNvSpPr>
            <a:spLocks noGrp="1"/>
          </p:cNvSpPr>
          <p:nvPr>
            <p:ph type="sldNum" sz="quarter" idx="12"/>
          </p:nvPr>
        </p:nvSpPr>
        <p:spPr/>
        <p:txBody>
          <a:bodyPr/>
          <a:lstStyle/>
          <a:p>
            <a:fld id="{F34CA141-AD1C-44D4-87BE-CF7C55FA1FA2}" type="slidenum">
              <a:rPr lang="ar-BH" smtClean="0"/>
              <a:pPr/>
              <a:t>‹#›</a:t>
            </a:fld>
            <a:endParaRPr lang="ar-BH"/>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42C090-575B-4E11-A9DC-C4A74468131B}" type="datetimeFigureOut">
              <a:rPr lang="ar-BH" smtClean="0"/>
              <a:pPr/>
              <a:t>28/02/1441</a:t>
            </a:fld>
            <a:endParaRPr lang="ar-BH"/>
          </a:p>
        </p:txBody>
      </p:sp>
      <p:sp>
        <p:nvSpPr>
          <p:cNvPr id="3" name="Footer Placeholder 2"/>
          <p:cNvSpPr>
            <a:spLocks noGrp="1"/>
          </p:cNvSpPr>
          <p:nvPr>
            <p:ph type="ftr" sz="quarter" idx="11"/>
          </p:nvPr>
        </p:nvSpPr>
        <p:spPr/>
        <p:txBody>
          <a:bodyPr/>
          <a:lstStyle/>
          <a:p>
            <a:endParaRPr lang="ar-BH"/>
          </a:p>
        </p:txBody>
      </p:sp>
      <p:sp>
        <p:nvSpPr>
          <p:cNvPr id="4" name="Slide Number Placeholder 3"/>
          <p:cNvSpPr>
            <a:spLocks noGrp="1"/>
          </p:cNvSpPr>
          <p:nvPr>
            <p:ph type="sldNum" sz="quarter" idx="12"/>
          </p:nvPr>
        </p:nvSpPr>
        <p:spPr/>
        <p:txBody>
          <a:bodyPr/>
          <a:lstStyle/>
          <a:p>
            <a:fld id="{F34CA141-AD1C-44D4-87BE-CF7C55FA1FA2}" type="slidenum">
              <a:rPr lang="ar-BH" smtClean="0"/>
              <a:pPr/>
              <a:t>‹#›</a:t>
            </a:fld>
            <a:endParaRPr lang="ar-BH"/>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B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B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42C090-575B-4E11-A9DC-C4A74468131B}" type="datetimeFigureOut">
              <a:rPr lang="ar-BH" smtClean="0"/>
              <a:pPr/>
              <a:t>28/02/1441</a:t>
            </a:fld>
            <a:endParaRPr lang="ar-BH"/>
          </a:p>
        </p:txBody>
      </p:sp>
      <p:sp>
        <p:nvSpPr>
          <p:cNvPr id="6" name="Footer Placeholder 5"/>
          <p:cNvSpPr>
            <a:spLocks noGrp="1"/>
          </p:cNvSpPr>
          <p:nvPr>
            <p:ph type="ftr" sz="quarter" idx="11"/>
          </p:nvPr>
        </p:nvSpPr>
        <p:spPr/>
        <p:txBody>
          <a:bodyPr/>
          <a:lstStyle/>
          <a:p>
            <a:endParaRPr lang="ar-BH"/>
          </a:p>
        </p:txBody>
      </p:sp>
      <p:sp>
        <p:nvSpPr>
          <p:cNvPr id="7" name="Slide Number Placeholder 6"/>
          <p:cNvSpPr>
            <a:spLocks noGrp="1"/>
          </p:cNvSpPr>
          <p:nvPr>
            <p:ph type="sldNum" sz="quarter" idx="12"/>
          </p:nvPr>
        </p:nvSpPr>
        <p:spPr/>
        <p:txBody>
          <a:bodyPr/>
          <a:lstStyle/>
          <a:p>
            <a:fld id="{F34CA141-AD1C-44D4-87BE-CF7C55FA1FA2}" type="slidenum">
              <a:rPr lang="ar-BH" smtClean="0"/>
              <a:pPr/>
              <a:t>‹#›</a:t>
            </a:fld>
            <a:endParaRPr lang="ar-BH"/>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B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B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42C090-575B-4E11-A9DC-C4A74468131B}" type="datetimeFigureOut">
              <a:rPr lang="ar-BH" smtClean="0"/>
              <a:pPr/>
              <a:t>28/02/1441</a:t>
            </a:fld>
            <a:endParaRPr lang="ar-BH"/>
          </a:p>
        </p:txBody>
      </p:sp>
      <p:sp>
        <p:nvSpPr>
          <p:cNvPr id="6" name="Footer Placeholder 5"/>
          <p:cNvSpPr>
            <a:spLocks noGrp="1"/>
          </p:cNvSpPr>
          <p:nvPr>
            <p:ph type="ftr" sz="quarter" idx="11"/>
          </p:nvPr>
        </p:nvSpPr>
        <p:spPr/>
        <p:txBody>
          <a:bodyPr/>
          <a:lstStyle/>
          <a:p>
            <a:endParaRPr lang="ar-BH"/>
          </a:p>
        </p:txBody>
      </p:sp>
      <p:sp>
        <p:nvSpPr>
          <p:cNvPr id="7" name="Slide Number Placeholder 6"/>
          <p:cNvSpPr>
            <a:spLocks noGrp="1"/>
          </p:cNvSpPr>
          <p:nvPr>
            <p:ph type="sldNum" sz="quarter" idx="12"/>
          </p:nvPr>
        </p:nvSpPr>
        <p:spPr/>
        <p:txBody>
          <a:bodyPr/>
          <a:lstStyle/>
          <a:p>
            <a:fld id="{F34CA141-AD1C-44D4-87BE-CF7C55FA1FA2}" type="slidenum">
              <a:rPr lang="ar-BH" smtClean="0"/>
              <a:pPr/>
              <a:t>‹#›</a:t>
            </a:fld>
            <a:endParaRPr lang="ar-BH"/>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B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BH"/>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42C090-575B-4E11-A9DC-C4A74468131B}" type="datetimeFigureOut">
              <a:rPr lang="ar-BH" smtClean="0"/>
              <a:pPr/>
              <a:t>28/02/1441</a:t>
            </a:fld>
            <a:endParaRPr lang="ar-B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BH"/>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34CA141-AD1C-44D4-87BE-CF7C55FA1FA2}" type="slidenum">
              <a:rPr lang="ar-BH" smtClean="0"/>
              <a:pPr/>
              <a:t>‹#›</a:t>
            </a:fld>
            <a:endParaRPr lang="ar-B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BH"/>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1.png"/>
          <p:cNvPicPr>
            <a:picLocks noChangeAspect="1" noChangeArrowheads="1"/>
          </p:cNvPicPr>
          <p:nvPr/>
        </p:nvPicPr>
        <p:blipFill>
          <a:blip r:embed="rId2" cstate="print"/>
          <a:srcRect/>
          <a:stretch>
            <a:fillRect/>
          </a:stretch>
        </p:blipFill>
        <p:spPr bwMode="auto">
          <a:xfrm>
            <a:off x="1" y="-27384"/>
            <a:ext cx="9143999" cy="6858000"/>
          </a:xfrm>
          <a:prstGeom prst="rect">
            <a:avLst/>
          </a:prstGeom>
          <a:noFill/>
        </p:spPr>
      </p:pic>
      <p:pic>
        <p:nvPicPr>
          <p:cNvPr id="3073" name="Picture 1" descr="F:\slider-kid-peeking1 - Copy.jpg"/>
          <p:cNvPicPr>
            <a:picLocks noChangeAspect="1" noChangeArrowheads="1"/>
          </p:cNvPicPr>
          <p:nvPr/>
        </p:nvPicPr>
        <p:blipFill>
          <a:blip r:embed="rId3" cstate="print"/>
          <a:srcRect/>
          <a:stretch>
            <a:fillRect/>
          </a:stretch>
        </p:blipFill>
        <p:spPr bwMode="auto">
          <a:xfrm>
            <a:off x="0" y="0"/>
            <a:ext cx="9144000" cy="3356992"/>
          </a:xfrm>
          <a:prstGeom prst="rect">
            <a:avLst/>
          </a:prstGeom>
          <a:noFill/>
        </p:spPr>
      </p:pic>
      <p:sp>
        <p:nvSpPr>
          <p:cNvPr id="6" name="Rectangle 5"/>
          <p:cNvSpPr/>
          <p:nvPr/>
        </p:nvSpPr>
        <p:spPr>
          <a:xfrm>
            <a:off x="2824238" y="4037953"/>
            <a:ext cx="6336704" cy="2031325"/>
          </a:xfrm>
          <a:prstGeom prst="rect">
            <a:avLst/>
          </a:prstGeom>
        </p:spPr>
        <p:txBody>
          <a:bodyPr wrap="square">
            <a:spAutoFit/>
          </a:bodyPr>
          <a:lstStyle/>
          <a:p>
            <a:pPr lvl="0" algn="ctr" fontAlgn="base">
              <a:spcBef>
                <a:spcPct val="0"/>
              </a:spcBef>
              <a:spcAft>
                <a:spcPct val="0"/>
              </a:spcAft>
            </a:pPr>
            <a:r>
              <a:rPr lang="ar-IQ" sz="5400" b="1" dirty="0">
                <a:solidFill>
                  <a:srgbClr val="FF0000"/>
                </a:solidFill>
                <a:latin typeface="Arial" pitchFamily="34" charset="0"/>
                <a:cs typeface="Arial" pitchFamily="34" charset="0"/>
              </a:rPr>
              <a:t>المسرح المدرسي</a:t>
            </a:r>
          </a:p>
          <a:p>
            <a:pPr lvl="0" algn="ctr" fontAlgn="base">
              <a:spcBef>
                <a:spcPct val="0"/>
              </a:spcBef>
              <a:spcAft>
                <a:spcPct val="0"/>
              </a:spcAft>
            </a:pPr>
            <a:r>
              <a:rPr lang="ar-IQ" sz="3600" b="1" dirty="0">
                <a:solidFill>
                  <a:srgbClr val="FF0000"/>
                </a:solidFill>
                <a:latin typeface="Arial" pitchFamily="34" charset="0"/>
                <a:ea typeface="Calibri" pitchFamily="34" charset="0"/>
                <a:cs typeface="Arial" pitchFamily="34" charset="0"/>
              </a:rPr>
              <a:t>اهدافه ، خصائصه الفنية والجمالية ، عناصره الاساسية</a:t>
            </a:r>
            <a:endParaRPr lang="ar-BH" sz="3600" b="1" dirty="0">
              <a:solidFill>
                <a:srgbClr val="C00000"/>
              </a:solidFill>
              <a:latin typeface="Calibri" pitchFamily="34" charset="0"/>
              <a:ea typeface="Calibri" pitchFamily="34" charset="0"/>
              <a:cs typeface="Arial" pitchFamily="34" charset="0"/>
            </a:endParaRPr>
          </a:p>
        </p:txBody>
      </p:sp>
      <p:pic>
        <p:nvPicPr>
          <p:cNvPr id="8" name="Picture 6" descr="MCEN00120_0000[1]">
            <a:extLst>
              <a:ext uri="{FF2B5EF4-FFF2-40B4-BE49-F238E27FC236}">
                <a16:creationId xmlns:a16="http://schemas.microsoft.com/office/drawing/2014/main" id="{B49B266D-45EC-4C47-B018-2550741368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430027"/>
            <a:ext cx="3224857" cy="2862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06403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1.pn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27649" name="Rectangle 1"/>
          <p:cNvSpPr>
            <a:spLocks noChangeArrowheads="1"/>
          </p:cNvSpPr>
          <p:nvPr/>
        </p:nvSpPr>
        <p:spPr bwMode="auto">
          <a:xfrm>
            <a:off x="899592" y="1759461"/>
            <a:ext cx="795637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OM" sz="2800" b="1"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lang="ar-OM" sz="2800" b="1" dirty="0">
                <a:latin typeface="Calibri" pitchFamily="34" charset="0"/>
                <a:ea typeface="Calibri" pitchFamily="34" charset="0"/>
                <a:cs typeface="Arial" pitchFamily="34" charset="0"/>
              </a:rPr>
              <a:t> </a:t>
            </a:r>
            <a:endParaRPr lang="en-US" sz="2400" dirty="0"/>
          </a:p>
        </p:txBody>
      </p:sp>
      <p:sp>
        <p:nvSpPr>
          <p:cNvPr id="5" name="Rectangle 4"/>
          <p:cNvSpPr/>
          <p:nvPr/>
        </p:nvSpPr>
        <p:spPr>
          <a:xfrm>
            <a:off x="1763688" y="596022"/>
            <a:ext cx="6973221" cy="2039020"/>
          </a:xfrm>
          <a:prstGeom prst="rect">
            <a:avLst/>
          </a:prstGeom>
        </p:spPr>
        <p:txBody>
          <a:bodyPr wrap="square">
            <a:spAutoFit/>
          </a:bodyPr>
          <a:lstStyle/>
          <a:p>
            <a:pPr lvl="0" fontAlgn="base">
              <a:spcBef>
                <a:spcPct val="0"/>
              </a:spcBef>
              <a:spcAft>
                <a:spcPct val="0"/>
              </a:spcAft>
            </a:pPr>
            <a:r>
              <a:rPr lang="ar-IQ" sz="3200" b="1" dirty="0">
                <a:solidFill>
                  <a:schemeClr val="accent2">
                    <a:lumMod val="75000"/>
                  </a:schemeClr>
                </a:solidFill>
                <a:latin typeface="Calibri" pitchFamily="34" charset="0"/>
                <a:ea typeface="Calibri" pitchFamily="34" charset="0"/>
              </a:rPr>
              <a:t>الهدف الانساني</a:t>
            </a:r>
          </a:p>
          <a:p>
            <a:pPr lvl="0" algn="just" fontAlgn="base">
              <a:spcBef>
                <a:spcPct val="0"/>
              </a:spcBef>
              <a:spcAft>
                <a:spcPct val="0"/>
              </a:spcAft>
            </a:pPr>
            <a:r>
              <a:rPr lang="ar-IQ" sz="2800" dirty="0">
                <a:solidFill>
                  <a:schemeClr val="accent2">
                    <a:lumMod val="75000"/>
                  </a:schemeClr>
                </a:solidFill>
                <a:latin typeface="Arial" pitchFamily="34" charset="0"/>
              </a:rPr>
              <a:t>يعد من اهم اهداف المسرح المدرسي وهو تعليم التلاميذ الانسانية وغرس محبة جميع البشر في اذهانهم ، اي توطيد العلاقات مع الناس بعيداً عن الاعتبارات المختلفة .</a:t>
            </a:r>
            <a:endParaRPr lang="ar-OM" sz="2800" dirty="0">
              <a:solidFill>
                <a:schemeClr val="accent2">
                  <a:lumMod val="75000"/>
                </a:schemeClr>
              </a:solidFill>
              <a:latin typeface="Arial" pitchFamily="34" charset="0"/>
            </a:endParaRPr>
          </a:p>
          <a:p>
            <a:pPr lvl="0" fontAlgn="base">
              <a:spcBef>
                <a:spcPct val="0"/>
              </a:spcBef>
              <a:spcAft>
                <a:spcPct val="0"/>
              </a:spcAft>
            </a:pPr>
            <a:endParaRPr lang="ar-OM" sz="1050" b="1" dirty="0">
              <a:solidFill>
                <a:srgbClr val="C00000"/>
              </a:solidFill>
              <a:latin typeface="Calibri" pitchFamily="34" charset="0"/>
              <a:ea typeface="Calibri" pitchFamily="34" charset="0"/>
              <a:cs typeface="Arial" pitchFamily="34" charset="0"/>
            </a:endParaRPr>
          </a:p>
        </p:txBody>
      </p:sp>
      <p:pic>
        <p:nvPicPr>
          <p:cNvPr id="3" name="Picture 2">
            <a:extLst>
              <a:ext uri="{FF2B5EF4-FFF2-40B4-BE49-F238E27FC236}">
                <a16:creationId xmlns:a16="http://schemas.microsoft.com/office/drawing/2014/main" id="{151663E6-13E5-4032-95C0-97CB4B3932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446" y="2490788"/>
            <a:ext cx="6553032" cy="3491956"/>
          </a:xfrm>
          <a:prstGeom prst="rect">
            <a:avLst/>
          </a:prstGeom>
        </p:spPr>
      </p:pic>
    </p:spTree>
    <p:extLst>
      <p:ext uri="{BB962C8B-B14F-4D97-AF65-F5344CB8AC3E}">
        <p14:creationId xmlns:p14="http://schemas.microsoft.com/office/powerpoint/2010/main" val="370106403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1.pn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27649" name="Rectangle 1"/>
          <p:cNvSpPr>
            <a:spLocks noChangeArrowheads="1"/>
          </p:cNvSpPr>
          <p:nvPr/>
        </p:nvSpPr>
        <p:spPr bwMode="auto">
          <a:xfrm>
            <a:off x="899592" y="1759461"/>
            <a:ext cx="795637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OM" sz="2800" b="1"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lang="ar-OM" sz="2800" b="1" dirty="0">
                <a:latin typeface="Calibri" pitchFamily="34" charset="0"/>
                <a:ea typeface="Calibri" pitchFamily="34" charset="0"/>
                <a:cs typeface="Arial" pitchFamily="34" charset="0"/>
              </a:rPr>
              <a:t> </a:t>
            </a:r>
            <a:endParaRPr lang="en-US" sz="2400" dirty="0"/>
          </a:p>
        </p:txBody>
      </p:sp>
      <p:sp>
        <p:nvSpPr>
          <p:cNvPr id="20481" name="Rectangle 1"/>
          <p:cNvSpPr>
            <a:spLocks noChangeArrowheads="1"/>
          </p:cNvSpPr>
          <p:nvPr/>
        </p:nvSpPr>
        <p:spPr bwMode="auto">
          <a:xfrm>
            <a:off x="1331640" y="587343"/>
            <a:ext cx="727280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tabLst/>
            </a:pPr>
            <a:r>
              <a:rPr kumimoji="0" lang="ar-IQ" sz="3200" b="1" i="0" u="none" strike="noStrike" cap="none" normalizeH="0" baseline="0" dirty="0">
                <a:ln>
                  <a:noFill/>
                </a:ln>
                <a:solidFill>
                  <a:schemeClr val="tx1"/>
                </a:solidFill>
                <a:effectLst/>
                <a:latin typeface="Arial" pitchFamily="34" charset="0"/>
                <a:cs typeface="Arial" pitchFamily="34" charset="0"/>
              </a:rPr>
              <a:t>الخصائص الفنية والجمالية للمسرح المدرسي</a:t>
            </a:r>
            <a:endParaRPr kumimoji="0" lang="ar-OM" sz="3200" b="1" i="0" u="none" strike="noStrike" cap="none" normalizeH="0" baseline="0" dirty="0">
              <a:ln>
                <a:noFill/>
              </a:ln>
              <a:solidFill>
                <a:schemeClr val="tx1"/>
              </a:solidFill>
              <a:effectLst/>
              <a:latin typeface="Arial" pitchFamily="34" charset="0"/>
              <a:cs typeface="Arial" pitchFamily="34" charset="0"/>
            </a:endParaRPr>
          </a:p>
        </p:txBody>
      </p:sp>
      <p:sp>
        <p:nvSpPr>
          <p:cNvPr id="2" name="Rectangle 1">
            <a:extLst>
              <a:ext uri="{FF2B5EF4-FFF2-40B4-BE49-F238E27FC236}">
                <a16:creationId xmlns:a16="http://schemas.microsoft.com/office/drawing/2014/main" id="{25BEB75B-5AF0-4F0B-95C4-9CC269C410F5}"/>
              </a:ext>
            </a:extLst>
          </p:cNvPr>
          <p:cNvSpPr/>
          <p:nvPr/>
        </p:nvSpPr>
        <p:spPr>
          <a:xfrm>
            <a:off x="1331640" y="1377010"/>
            <a:ext cx="7272808" cy="4524315"/>
          </a:xfrm>
          <a:prstGeom prst="rect">
            <a:avLst/>
          </a:prstGeom>
        </p:spPr>
        <p:txBody>
          <a:bodyPr wrap="square">
            <a:spAutoFit/>
          </a:bodyPr>
          <a:lstStyle/>
          <a:p>
            <a:pPr marL="342900" indent="-342900">
              <a:buFont typeface="Arial" panose="020B0604020202020204" pitchFamily="34" charset="0"/>
              <a:buChar char="•"/>
            </a:pPr>
            <a:r>
              <a:rPr lang="ar-IQ" sz="2400" dirty="0">
                <a:solidFill>
                  <a:schemeClr val="accent2">
                    <a:lumMod val="75000"/>
                  </a:schemeClr>
                </a:solidFill>
              </a:rPr>
              <a:t>ان تتصف المسرحية المدرسية بالبساطة والوضوح وسهولة اللغة من حيث استخدام المفردات والتراكيب اللغوية .</a:t>
            </a:r>
          </a:p>
          <a:p>
            <a:endParaRPr lang="ar-IQ" sz="2400" dirty="0">
              <a:solidFill>
                <a:schemeClr val="accent2">
                  <a:lumMod val="75000"/>
                </a:schemeClr>
              </a:solidFill>
            </a:endParaRPr>
          </a:p>
          <a:p>
            <a:pPr marL="342900" indent="-342900">
              <a:buFont typeface="Arial" panose="020B0604020202020204" pitchFamily="34" charset="0"/>
              <a:buChar char="•"/>
            </a:pPr>
            <a:r>
              <a:rPr lang="ar-IQ" sz="2400" dirty="0">
                <a:solidFill>
                  <a:schemeClr val="accent2">
                    <a:lumMod val="75000"/>
                  </a:schemeClr>
                </a:solidFill>
              </a:rPr>
              <a:t>ان تتناسب المسرحية المدرسية من حيث الشكل والمضمون تناسباً طردياً مع العوامل العمرية للتلاميذ وان تتوافق معهم فكرياً ووجدانياً . </a:t>
            </a:r>
          </a:p>
          <a:p>
            <a:endParaRPr lang="ar-IQ" sz="2400" dirty="0">
              <a:solidFill>
                <a:schemeClr val="accent2">
                  <a:lumMod val="75000"/>
                </a:schemeClr>
              </a:solidFill>
            </a:endParaRPr>
          </a:p>
          <a:p>
            <a:pPr marL="342900" indent="-342900">
              <a:buFont typeface="Arial" panose="020B0604020202020204" pitchFamily="34" charset="0"/>
              <a:buChar char="•"/>
            </a:pPr>
            <a:r>
              <a:rPr lang="ar-IQ" sz="2400" dirty="0">
                <a:solidFill>
                  <a:schemeClr val="accent2">
                    <a:lumMod val="75000"/>
                  </a:schemeClr>
                </a:solidFill>
              </a:rPr>
              <a:t>الابتعاد عن المواعظ والاسلوب التعليمي المباشر لان هذا النوع من المسرح يثير نفور الطلبة ويمنعهم من التمتع بموضوع المسرحية . </a:t>
            </a:r>
          </a:p>
          <a:p>
            <a:endParaRPr lang="ar-IQ" sz="2400" dirty="0">
              <a:solidFill>
                <a:schemeClr val="accent2">
                  <a:lumMod val="75000"/>
                </a:schemeClr>
              </a:solidFill>
            </a:endParaRPr>
          </a:p>
          <a:p>
            <a:pPr marL="342900" indent="-342900">
              <a:buFont typeface="Arial" panose="020B0604020202020204" pitchFamily="34" charset="0"/>
              <a:buChar char="•"/>
            </a:pPr>
            <a:r>
              <a:rPr lang="ar-IQ" sz="2400" dirty="0">
                <a:solidFill>
                  <a:schemeClr val="accent2">
                    <a:lumMod val="75000"/>
                  </a:schemeClr>
                </a:solidFill>
              </a:rPr>
              <a:t>ان تكون المسرحية المدرسية ملائمة للقدرات العلمية للتلاميذ بحيث يمكنهم تقديم المسرحية على صعيد التمثيل وبناء الديكور وتوفير الازياء .</a:t>
            </a:r>
          </a:p>
        </p:txBody>
      </p:sp>
    </p:spTree>
    <p:extLst>
      <p:ext uri="{BB962C8B-B14F-4D97-AF65-F5344CB8AC3E}">
        <p14:creationId xmlns:p14="http://schemas.microsoft.com/office/powerpoint/2010/main" val="370106403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1.pn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27649" name="Rectangle 1"/>
          <p:cNvSpPr>
            <a:spLocks noChangeArrowheads="1"/>
          </p:cNvSpPr>
          <p:nvPr/>
        </p:nvSpPr>
        <p:spPr bwMode="auto">
          <a:xfrm>
            <a:off x="899592" y="1759461"/>
            <a:ext cx="795637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OM" sz="2800" b="1"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lang="ar-OM" sz="2800" b="1" dirty="0">
                <a:latin typeface="Calibri" pitchFamily="34" charset="0"/>
                <a:ea typeface="Calibri" pitchFamily="34" charset="0"/>
                <a:cs typeface="Arial" pitchFamily="34" charset="0"/>
              </a:rPr>
              <a:t> </a:t>
            </a:r>
            <a:endParaRPr lang="en-US" sz="2400" dirty="0"/>
          </a:p>
        </p:txBody>
      </p:sp>
      <p:sp>
        <p:nvSpPr>
          <p:cNvPr id="18433" name="Rectangle 1"/>
          <p:cNvSpPr>
            <a:spLocks noChangeArrowheads="1"/>
          </p:cNvSpPr>
          <p:nvPr/>
        </p:nvSpPr>
        <p:spPr bwMode="auto">
          <a:xfrm>
            <a:off x="1232502" y="980728"/>
            <a:ext cx="7290556" cy="61290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fontAlgn="base">
              <a:lnSpc>
                <a:spcPct val="150000"/>
              </a:lnSpc>
              <a:spcBef>
                <a:spcPct val="0"/>
              </a:spcBef>
              <a:spcAft>
                <a:spcPct val="0"/>
              </a:spcAft>
              <a:buFont typeface="Arial" panose="020B0604020202020204" pitchFamily="34" charset="0"/>
              <a:buChar char="•"/>
            </a:pPr>
            <a:r>
              <a:rPr lang="ar-IQ" sz="2400" dirty="0">
                <a:solidFill>
                  <a:schemeClr val="accent2">
                    <a:lumMod val="75000"/>
                  </a:schemeClr>
                </a:solidFill>
              </a:rPr>
              <a:t>شحن المسرحية بالافعال الدرامية من خلال تنوع الاحداث والشخصيات وتنوع الحوارات وتنوع الاماكن تمنح العرض الجاذبية والاثارة .</a:t>
            </a:r>
          </a:p>
          <a:p>
            <a:pPr fontAlgn="base">
              <a:lnSpc>
                <a:spcPct val="150000"/>
              </a:lnSpc>
              <a:spcBef>
                <a:spcPct val="0"/>
              </a:spcBef>
              <a:spcAft>
                <a:spcPct val="0"/>
              </a:spcAft>
            </a:pPr>
            <a:r>
              <a:rPr lang="ar-IQ" sz="2400" dirty="0">
                <a:solidFill>
                  <a:schemeClr val="accent2">
                    <a:lumMod val="75000"/>
                  </a:schemeClr>
                </a:solidFill>
              </a:rPr>
              <a:t> </a:t>
            </a:r>
          </a:p>
          <a:p>
            <a:pPr marL="342900" indent="-342900" fontAlgn="base">
              <a:lnSpc>
                <a:spcPct val="150000"/>
              </a:lnSpc>
              <a:spcBef>
                <a:spcPct val="0"/>
              </a:spcBef>
              <a:spcAft>
                <a:spcPct val="0"/>
              </a:spcAft>
              <a:buFont typeface="Arial" panose="020B0604020202020204" pitchFamily="34" charset="0"/>
              <a:buChar char="•"/>
            </a:pPr>
            <a:r>
              <a:rPr lang="ar-IQ" sz="2400" dirty="0">
                <a:solidFill>
                  <a:schemeClr val="accent2">
                    <a:lumMod val="75000"/>
                  </a:schemeClr>
                </a:solidFill>
              </a:rPr>
              <a:t>ان تحرك المسرحية المدرسية مشاعر التلاميذ وتفجر احاسيسهم المتأرجحة بين الجد والهزل والفرح والحزن .</a:t>
            </a:r>
          </a:p>
          <a:p>
            <a:pPr fontAlgn="base">
              <a:lnSpc>
                <a:spcPct val="150000"/>
              </a:lnSpc>
              <a:spcBef>
                <a:spcPct val="0"/>
              </a:spcBef>
              <a:spcAft>
                <a:spcPct val="0"/>
              </a:spcAft>
            </a:pPr>
            <a:endParaRPr lang="ar-IQ" sz="2400" dirty="0">
              <a:solidFill>
                <a:schemeClr val="accent2">
                  <a:lumMod val="75000"/>
                </a:schemeClr>
              </a:solidFill>
            </a:endParaRPr>
          </a:p>
          <a:p>
            <a:pPr marL="342900" indent="-342900" fontAlgn="base">
              <a:lnSpc>
                <a:spcPct val="150000"/>
              </a:lnSpc>
              <a:spcBef>
                <a:spcPct val="0"/>
              </a:spcBef>
              <a:spcAft>
                <a:spcPct val="0"/>
              </a:spcAft>
              <a:buFont typeface="Arial" panose="020B0604020202020204" pitchFamily="34" charset="0"/>
              <a:buChar char="•"/>
            </a:pPr>
            <a:r>
              <a:rPr lang="ar-IQ" sz="2400" dirty="0">
                <a:solidFill>
                  <a:schemeClr val="accent2">
                    <a:lumMod val="75000"/>
                  </a:schemeClr>
                </a:solidFill>
              </a:rPr>
              <a:t>يجب ان يمزج النص المسرحي المدرسي بين القيم التربوية والقيم الجمالية اي التزاوج بين الجانب التربوي التعليمي وبين الجانب الترفيهي لان ذلك يخلق الدافع القوي لدى التلاميذ للتعلم .</a:t>
            </a:r>
          </a:p>
          <a:p>
            <a:pPr fontAlgn="base">
              <a:lnSpc>
                <a:spcPct val="150000"/>
              </a:lnSpc>
              <a:spcBef>
                <a:spcPct val="0"/>
              </a:spcBef>
              <a:spcAft>
                <a:spcPct val="0"/>
              </a:spcAft>
            </a:pPr>
            <a:endParaRPr lang="en-US" sz="2400" dirty="0">
              <a:solidFill>
                <a:schemeClr val="accent2">
                  <a:lumMod val="75000"/>
                </a:schemeClr>
              </a:solidFill>
            </a:endParaRPr>
          </a:p>
          <a:p>
            <a:pPr marL="0" marR="0" lvl="0" indent="0" algn="r" defTabSz="914400" rtl="1" eaLnBrk="1" fontAlgn="base" latinLnBrk="0" hangingPunct="1">
              <a:lnSpc>
                <a:spcPct val="150000"/>
              </a:lnSpc>
              <a:spcBef>
                <a:spcPct val="0"/>
              </a:spcBef>
              <a:spcAft>
                <a:spcPct val="0"/>
              </a:spcAft>
              <a:buClrTx/>
              <a:buSzTx/>
              <a:tabLst/>
            </a:pPr>
            <a:endParaRPr lang="en-US" sz="2400" dirty="0"/>
          </a:p>
        </p:txBody>
      </p:sp>
    </p:spTree>
    <p:extLst>
      <p:ext uri="{BB962C8B-B14F-4D97-AF65-F5344CB8AC3E}">
        <p14:creationId xmlns:p14="http://schemas.microsoft.com/office/powerpoint/2010/main" val="370106403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1.png"/>
          <p:cNvPicPr>
            <a:picLocks noChangeAspect="1" noChangeArrowheads="1"/>
          </p:cNvPicPr>
          <p:nvPr/>
        </p:nvPicPr>
        <p:blipFill>
          <a:blip r:embed="rId2" cstate="print"/>
          <a:srcRect/>
          <a:stretch>
            <a:fillRect/>
          </a:stretch>
        </p:blipFill>
        <p:spPr bwMode="auto">
          <a:xfrm>
            <a:off x="1" y="-27384"/>
            <a:ext cx="9143999" cy="6858000"/>
          </a:xfrm>
          <a:prstGeom prst="rect">
            <a:avLst/>
          </a:prstGeom>
          <a:noFill/>
        </p:spPr>
      </p:pic>
      <p:sp>
        <p:nvSpPr>
          <p:cNvPr id="27649" name="Rectangle 1"/>
          <p:cNvSpPr>
            <a:spLocks noChangeArrowheads="1"/>
          </p:cNvSpPr>
          <p:nvPr/>
        </p:nvSpPr>
        <p:spPr bwMode="auto">
          <a:xfrm>
            <a:off x="899592" y="1759461"/>
            <a:ext cx="795637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OM" sz="2800" b="1"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lang="ar-OM" sz="2800" b="1" dirty="0">
                <a:latin typeface="Calibri" pitchFamily="34" charset="0"/>
                <a:ea typeface="Calibri" pitchFamily="34" charset="0"/>
                <a:cs typeface="Arial" pitchFamily="34" charset="0"/>
              </a:rPr>
              <a:t> </a:t>
            </a:r>
            <a:endParaRPr lang="en-US" sz="2400" dirty="0"/>
          </a:p>
        </p:txBody>
      </p:sp>
      <p:sp>
        <p:nvSpPr>
          <p:cNvPr id="2" name="Rectangle 1">
            <a:extLst>
              <a:ext uri="{FF2B5EF4-FFF2-40B4-BE49-F238E27FC236}">
                <a16:creationId xmlns:a16="http://schemas.microsoft.com/office/drawing/2014/main" id="{5D9E063D-CA0A-4AD7-857B-21F0FFD75AF7}"/>
              </a:ext>
            </a:extLst>
          </p:cNvPr>
          <p:cNvSpPr/>
          <p:nvPr/>
        </p:nvSpPr>
        <p:spPr>
          <a:xfrm>
            <a:off x="1061356" y="548680"/>
            <a:ext cx="7632848" cy="6928179"/>
          </a:xfrm>
          <a:prstGeom prst="rect">
            <a:avLst/>
          </a:prstGeom>
        </p:spPr>
        <p:txBody>
          <a:bodyPr wrap="square">
            <a:spAutoFit/>
          </a:bodyPr>
          <a:lstStyle/>
          <a:p>
            <a:pPr marL="457200" indent="-457200" fontAlgn="base">
              <a:lnSpc>
                <a:spcPct val="150000"/>
              </a:lnSpc>
              <a:spcBef>
                <a:spcPct val="0"/>
              </a:spcBef>
              <a:spcAft>
                <a:spcPct val="0"/>
              </a:spcAft>
              <a:buFont typeface="Arial" panose="020B0604020202020204" pitchFamily="34" charset="0"/>
              <a:buChar char="•"/>
            </a:pPr>
            <a:r>
              <a:rPr lang="ar-IQ" sz="2800" dirty="0">
                <a:solidFill>
                  <a:schemeClr val="accent2">
                    <a:lumMod val="75000"/>
                  </a:schemeClr>
                </a:solidFill>
              </a:rPr>
              <a:t>من الخصائص المهمة للمسرحية المدرسية ان تعكس القيم والمبادئوالمعايير الاخلاقية مثل الشجاعة والامانة والاخلاص .. الخ لانها سوف تترسخ في عقول التلاميذ على صعيد المستقبل .</a:t>
            </a:r>
          </a:p>
          <a:p>
            <a:pPr marL="457200" indent="-457200" fontAlgn="base">
              <a:lnSpc>
                <a:spcPct val="150000"/>
              </a:lnSpc>
              <a:spcBef>
                <a:spcPct val="0"/>
              </a:spcBef>
              <a:spcAft>
                <a:spcPct val="0"/>
              </a:spcAft>
              <a:buFont typeface="Arial" panose="020B0604020202020204" pitchFamily="34" charset="0"/>
              <a:buChar char="•"/>
            </a:pPr>
            <a:r>
              <a:rPr lang="ar-IQ" sz="2800" dirty="0">
                <a:solidFill>
                  <a:schemeClr val="accent2">
                    <a:lumMod val="75000"/>
                  </a:schemeClr>
                </a:solidFill>
              </a:rPr>
              <a:t>من خصائص المسرح المدرسي ان يتلائم وينسجم كنشاط فني مع نشاط المدرسة المرتبط باهداف المدرسة .</a:t>
            </a:r>
          </a:p>
          <a:p>
            <a:pPr marL="457200" indent="-457200" fontAlgn="base">
              <a:lnSpc>
                <a:spcPct val="150000"/>
              </a:lnSpc>
              <a:spcBef>
                <a:spcPct val="0"/>
              </a:spcBef>
              <a:spcAft>
                <a:spcPct val="0"/>
              </a:spcAft>
              <a:buFont typeface="Arial" panose="020B0604020202020204" pitchFamily="34" charset="0"/>
              <a:buChar char="•"/>
            </a:pPr>
            <a:r>
              <a:rPr lang="ar-IQ" sz="2800" dirty="0">
                <a:solidFill>
                  <a:schemeClr val="accent2">
                    <a:lumMod val="75000"/>
                  </a:schemeClr>
                </a:solidFill>
              </a:rPr>
              <a:t>يجب ان تتصف المسرحية المدرسية بصفة الفكاهة والتسلية والجاذبية لان هذه الموضوعات من خلالها يكتشف التلاميذ عالماً جديداً .</a:t>
            </a:r>
          </a:p>
          <a:p>
            <a:pPr marL="457200" indent="-457200" fontAlgn="base">
              <a:lnSpc>
                <a:spcPct val="150000"/>
              </a:lnSpc>
              <a:spcBef>
                <a:spcPct val="0"/>
              </a:spcBef>
              <a:spcAft>
                <a:spcPct val="0"/>
              </a:spcAft>
              <a:buFont typeface="Arial" panose="020B0604020202020204" pitchFamily="34" charset="0"/>
              <a:buChar char="•"/>
            </a:pPr>
            <a:endParaRPr lang="en-US" sz="2800" dirty="0">
              <a:solidFill>
                <a:schemeClr val="accent2">
                  <a:lumMod val="75000"/>
                </a:schemeClr>
              </a:solidFill>
            </a:endParaRPr>
          </a:p>
          <a:p>
            <a:pPr lvl="0" fontAlgn="base">
              <a:lnSpc>
                <a:spcPct val="150000"/>
              </a:lnSpc>
              <a:spcBef>
                <a:spcPct val="0"/>
              </a:spcBef>
              <a:spcAft>
                <a:spcPct val="0"/>
              </a:spcAft>
            </a:pPr>
            <a:endParaRPr lang="en-US" dirty="0"/>
          </a:p>
        </p:txBody>
      </p:sp>
    </p:spTree>
    <p:extLst>
      <p:ext uri="{BB962C8B-B14F-4D97-AF65-F5344CB8AC3E}">
        <p14:creationId xmlns:p14="http://schemas.microsoft.com/office/powerpoint/2010/main" val="370106403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1.pn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27649" name="Rectangle 1"/>
          <p:cNvSpPr>
            <a:spLocks noChangeArrowheads="1"/>
          </p:cNvSpPr>
          <p:nvPr/>
        </p:nvSpPr>
        <p:spPr bwMode="auto">
          <a:xfrm>
            <a:off x="2195736" y="1268760"/>
            <a:ext cx="633670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OM" sz="2800" b="1"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lang="ar-OM" sz="2800" b="1" dirty="0">
                <a:latin typeface="Calibri" pitchFamily="34" charset="0"/>
                <a:ea typeface="Calibri" pitchFamily="34" charset="0"/>
                <a:cs typeface="Arial" pitchFamily="34" charset="0"/>
              </a:rPr>
              <a:t> </a:t>
            </a:r>
            <a:endParaRPr lang="en-US" sz="2400" dirty="0"/>
          </a:p>
        </p:txBody>
      </p:sp>
      <p:sp>
        <p:nvSpPr>
          <p:cNvPr id="5" name="TextBox 4"/>
          <p:cNvSpPr txBox="1"/>
          <p:nvPr/>
        </p:nvSpPr>
        <p:spPr>
          <a:xfrm>
            <a:off x="1778656" y="1018843"/>
            <a:ext cx="6825908" cy="830997"/>
          </a:xfrm>
          <a:prstGeom prst="rect">
            <a:avLst/>
          </a:prstGeom>
          <a:noFill/>
        </p:spPr>
        <p:txBody>
          <a:bodyPr wrap="none" rtlCol="1">
            <a:spAutoFit/>
          </a:bodyPr>
          <a:lstStyle/>
          <a:p>
            <a:r>
              <a:rPr lang="ar-IQ" sz="4800" b="1" dirty="0">
                <a:solidFill>
                  <a:schemeClr val="tx1">
                    <a:lumMod val="95000"/>
                    <a:lumOff val="5000"/>
                  </a:schemeClr>
                </a:solidFill>
              </a:rPr>
              <a:t>العناصر الاساسية لبناء المسرحية</a:t>
            </a:r>
            <a:endParaRPr lang="ar-BH" sz="4800" b="1" dirty="0">
              <a:solidFill>
                <a:schemeClr val="tx1">
                  <a:lumMod val="95000"/>
                  <a:lumOff val="5000"/>
                </a:schemeClr>
              </a:solidFill>
            </a:endParaRPr>
          </a:p>
        </p:txBody>
      </p:sp>
      <p:graphicFrame>
        <p:nvGraphicFramePr>
          <p:cNvPr id="2" name="Diagram 1">
            <a:extLst>
              <a:ext uri="{FF2B5EF4-FFF2-40B4-BE49-F238E27FC236}">
                <a16:creationId xmlns:a16="http://schemas.microsoft.com/office/drawing/2014/main" id="{A5B6866B-B3D0-42D4-A6D1-DDDAE16D376E}"/>
              </a:ext>
            </a:extLst>
          </p:cNvPr>
          <p:cNvGraphicFramePr/>
          <p:nvPr>
            <p:extLst>
              <p:ext uri="{D42A27DB-BD31-4B8C-83A1-F6EECF244321}">
                <p14:modId xmlns:p14="http://schemas.microsoft.com/office/powerpoint/2010/main" val="3766748566"/>
              </p:ext>
            </p:extLst>
          </p:nvPr>
        </p:nvGraphicFramePr>
        <p:xfrm>
          <a:off x="839670" y="1268760"/>
          <a:ext cx="7464660" cy="4552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106403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1.pn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27649" name="Rectangle 1"/>
          <p:cNvSpPr>
            <a:spLocks noChangeArrowheads="1"/>
          </p:cNvSpPr>
          <p:nvPr/>
        </p:nvSpPr>
        <p:spPr bwMode="auto">
          <a:xfrm>
            <a:off x="899592" y="1759461"/>
            <a:ext cx="795637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OM" sz="2800" b="1"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lang="ar-OM" sz="2800" b="1" dirty="0">
                <a:latin typeface="Calibri" pitchFamily="34" charset="0"/>
                <a:ea typeface="Calibri" pitchFamily="34" charset="0"/>
                <a:cs typeface="Arial" pitchFamily="34" charset="0"/>
              </a:rPr>
              <a:t> </a:t>
            </a:r>
            <a:endParaRPr lang="en-US" sz="2400" dirty="0"/>
          </a:p>
        </p:txBody>
      </p:sp>
      <p:sp>
        <p:nvSpPr>
          <p:cNvPr id="2" name="Rectangle 1">
            <a:extLst>
              <a:ext uri="{FF2B5EF4-FFF2-40B4-BE49-F238E27FC236}">
                <a16:creationId xmlns:a16="http://schemas.microsoft.com/office/drawing/2014/main" id="{A6C67980-A352-43E9-85DF-69E514053087}"/>
              </a:ext>
            </a:extLst>
          </p:cNvPr>
          <p:cNvSpPr/>
          <p:nvPr/>
        </p:nvSpPr>
        <p:spPr>
          <a:xfrm>
            <a:off x="1214500" y="1124744"/>
            <a:ext cx="7326560" cy="4216539"/>
          </a:xfrm>
          <a:prstGeom prst="rect">
            <a:avLst/>
          </a:prstGeom>
        </p:spPr>
        <p:txBody>
          <a:bodyPr wrap="square">
            <a:spAutoFit/>
          </a:bodyPr>
          <a:lstStyle/>
          <a:p>
            <a:pPr lvl="0" fontAlgn="base">
              <a:spcBef>
                <a:spcPct val="0"/>
              </a:spcBef>
              <a:spcAft>
                <a:spcPct val="0"/>
              </a:spcAft>
            </a:pPr>
            <a:r>
              <a:rPr lang="ar-IQ" sz="3600" b="1" dirty="0">
                <a:solidFill>
                  <a:schemeClr val="accent2">
                    <a:lumMod val="75000"/>
                  </a:schemeClr>
                </a:solidFill>
                <a:latin typeface="Calibri" pitchFamily="34" charset="0"/>
                <a:ea typeface="Calibri" pitchFamily="34" charset="0"/>
              </a:rPr>
              <a:t>الحكاية</a:t>
            </a:r>
          </a:p>
          <a:p>
            <a:pPr lvl="0" algn="just" fontAlgn="base">
              <a:spcBef>
                <a:spcPct val="0"/>
              </a:spcBef>
              <a:spcAft>
                <a:spcPct val="0"/>
              </a:spcAft>
            </a:pPr>
            <a:r>
              <a:rPr lang="ar-IQ" sz="2800" b="1" dirty="0">
                <a:solidFill>
                  <a:schemeClr val="accent2">
                    <a:lumMod val="75000"/>
                  </a:schemeClr>
                </a:solidFill>
                <a:latin typeface="Arial" pitchFamily="34" charset="0"/>
              </a:rPr>
              <a:t>وهي العنصر الاساس في تكوين النص , كما انها مجموعة الحوادث مرتبة ترتيباً زمنياً .</a:t>
            </a:r>
          </a:p>
          <a:p>
            <a:pPr lvl="0" algn="just" fontAlgn="base">
              <a:spcBef>
                <a:spcPct val="0"/>
              </a:spcBef>
              <a:spcAft>
                <a:spcPct val="0"/>
              </a:spcAft>
            </a:pPr>
            <a:endParaRPr lang="ar-IQ" sz="2800" b="1" dirty="0">
              <a:solidFill>
                <a:schemeClr val="accent2">
                  <a:lumMod val="75000"/>
                </a:schemeClr>
              </a:solidFill>
              <a:latin typeface="Arial" pitchFamily="34" charset="0"/>
            </a:endParaRPr>
          </a:p>
          <a:p>
            <a:pPr lvl="0" algn="just" fontAlgn="base">
              <a:spcBef>
                <a:spcPct val="0"/>
              </a:spcBef>
              <a:spcAft>
                <a:spcPct val="0"/>
              </a:spcAft>
            </a:pPr>
            <a:r>
              <a:rPr lang="ar-IQ" sz="3600" b="1" dirty="0">
                <a:solidFill>
                  <a:schemeClr val="accent2">
                    <a:lumMod val="75000"/>
                  </a:schemeClr>
                </a:solidFill>
                <a:latin typeface="Arial" pitchFamily="34" charset="0"/>
              </a:rPr>
              <a:t>الشخصيات</a:t>
            </a:r>
          </a:p>
          <a:p>
            <a:pPr lvl="0" algn="just" fontAlgn="base">
              <a:spcBef>
                <a:spcPct val="0"/>
              </a:spcBef>
              <a:spcAft>
                <a:spcPct val="0"/>
              </a:spcAft>
            </a:pPr>
            <a:r>
              <a:rPr lang="ar-IQ" sz="2800" b="1" dirty="0">
                <a:solidFill>
                  <a:schemeClr val="accent2">
                    <a:lumMod val="75000"/>
                  </a:schemeClr>
                </a:solidFill>
                <a:latin typeface="Arial" pitchFamily="34" charset="0"/>
              </a:rPr>
              <a:t>الشخصية هي مجموعة من الصفات الاجتماعية والخلقية والمزاجية التي تميز انفعالات الفرد ، والشخصية المسرحية هي الوجود الملموس الذي يحسه الاطفال ويتابعونه من خلال سلوكه وانفعالاته وكل المعاني التي يحملها الحدث المسرحي .</a:t>
            </a:r>
            <a:endParaRPr lang="ar-OM" sz="2400" b="1" dirty="0">
              <a:solidFill>
                <a:schemeClr val="accent2">
                  <a:lumMod val="75000"/>
                </a:schemeClr>
              </a:solidFill>
              <a:latin typeface="Arial" pitchFamily="34" charset="0"/>
            </a:endParaRPr>
          </a:p>
        </p:txBody>
      </p:sp>
    </p:spTree>
    <p:extLst>
      <p:ext uri="{BB962C8B-B14F-4D97-AF65-F5344CB8AC3E}">
        <p14:creationId xmlns:p14="http://schemas.microsoft.com/office/powerpoint/2010/main" val="370106403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1.pn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27649" name="Rectangle 1"/>
          <p:cNvSpPr>
            <a:spLocks noChangeArrowheads="1"/>
          </p:cNvSpPr>
          <p:nvPr/>
        </p:nvSpPr>
        <p:spPr bwMode="auto">
          <a:xfrm>
            <a:off x="899592" y="1759461"/>
            <a:ext cx="795637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OM" sz="2800" b="1"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lang="ar-OM" sz="2800" b="1" dirty="0">
                <a:latin typeface="Calibri" pitchFamily="34" charset="0"/>
                <a:ea typeface="Calibri" pitchFamily="34" charset="0"/>
                <a:cs typeface="Arial" pitchFamily="34" charset="0"/>
              </a:rPr>
              <a:t> </a:t>
            </a:r>
            <a:endParaRPr lang="en-US" sz="2400" dirty="0"/>
          </a:p>
        </p:txBody>
      </p:sp>
      <p:sp>
        <p:nvSpPr>
          <p:cNvPr id="2" name="Rectangle 1">
            <a:extLst>
              <a:ext uri="{FF2B5EF4-FFF2-40B4-BE49-F238E27FC236}">
                <a16:creationId xmlns:a16="http://schemas.microsoft.com/office/drawing/2014/main" id="{E30B3C20-2110-4768-B270-F97BE86E720A}"/>
              </a:ext>
            </a:extLst>
          </p:cNvPr>
          <p:cNvSpPr/>
          <p:nvPr/>
        </p:nvSpPr>
        <p:spPr>
          <a:xfrm>
            <a:off x="1097360" y="924208"/>
            <a:ext cx="7560840" cy="1938992"/>
          </a:xfrm>
          <a:prstGeom prst="rect">
            <a:avLst/>
          </a:prstGeom>
        </p:spPr>
        <p:txBody>
          <a:bodyPr wrap="square">
            <a:spAutoFit/>
          </a:bodyPr>
          <a:lstStyle/>
          <a:p>
            <a:pPr lvl="0" fontAlgn="base">
              <a:spcBef>
                <a:spcPct val="0"/>
              </a:spcBef>
              <a:spcAft>
                <a:spcPct val="0"/>
              </a:spcAft>
            </a:pPr>
            <a:r>
              <a:rPr lang="ar-IQ" sz="3600" b="1" dirty="0">
                <a:solidFill>
                  <a:schemeClr val="accent2">
                    <a:lumMod val="75000"/>
                  </a:schemeClr>
                </a:solidFill>
                <a:latin typeface="Arial" pitchFamily="34" charset="0"/>
              </a:rPr>
              <a:t>الحوار</a:t>
            </a:r>
          </a:p>
          <a:p>
            <a:pPr lvl="0" fontAlgn="base">
              <a:spcBef>
                <a:spcPct val="0"/>
              </a:spcBef>
              <a:spcAft>
                <a:spcPct val="0"/>
              </a:spcAft>
            </a:pPr>
            <a:r>
              <a:rPr lang="ar-IQ" sz="2800" b="1" dirty="0">
                <a:solidFill>
                  <a:schemeClr val="accent2">
                    <a:lumMod val="75000"/>
                  </a:schemeClr>
                </a:solidFill>
                <a:latin typeface="Arial" pitchFamily="34" charset="0"/>
              </a:rPr>
              <a:t>هو اداة التعبير عن ما تنطوي عليه المسرحية من صور وافكار ، كما انه ذلك العنصر الذي يشيع في المسرحية الحياة والجاذبية بأعتباره الاداة التي يتمثل عن طريقها كل شيئ .</a:t>
            </a:r>
            <a:endParaRPr lang="ar-OM" sz="2800" b="1" dirty="0">
              <a:solidFill>
                <a:schemeClr val="accent2">
                  <a:lumMod val="75000"/>
                </a:schemeClr>
              </a:solidFill>
              <a:latin typeface="Arial" pitchFamily="34" charset="0"/>
            </a:endParaRPr>
          </a:p>
        </p:txBody>
      </p:sp>
      <p:pic>
        <p:nvPicPr>
          <p:cNvPr id="6" name="Picture 5">
            <a:extLst>
              <a:ext uri="{FF2B5EF4-FFF2-40B4-BE49-F238E27FC236}">
                <a16:creationId xmlns:a16="http://schemas.microsoft.com/office/drawing/2014/main" id="{F3893038-1DA1-4A14-8033-DDFD6764D4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239" y="3012832"/>
            <a:ext cx="6847522" cy="2983930"/>
          </a:xfrm>
          <a:prstGeom prst="rect">
            <a:avLst/>
          </a:prstGeom>
        </p:spPr>
      </p:pic>
    </p:spTree>
    <p:extLst>
      <p:ext uri="{BB962C8B-B14F-4D97-AF65-F5344CB8AC3E}">
        <p14:creationId xmlns:p14="http://schemas.microsoft.com/office/powerpoint/2010/main" val="370106403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1.pn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27649" name="Rectangle 1"/>
          <p:cNvSpPr>
            <a:spLocks noChangeArrowheads="1"/>
          </p:cNvSpPr>
          <p:nvPr/>
        </p:nvSpPr>
        <p:spPr bwMode="auto">
          <a:xfrm>
            <a:off x="2195736" y="1268760"/>
            <a:ext cx="633670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OM" sz="2800" b="1"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lang="ar-OM" sz="2800" b="1" dirty="0">
                <a:latin typeface="Calibri" pitchFamily="34" charset="0"/>
                <a:ea typeface="Calibri" pitchFamily="34" charset="0"/>
                <a:cs typeface="Arial" pitchFamily="34" charset="0"/>
              </a:rPr>
              <a:t> </a:t>
            </a:r>
            <a:endParaRPr lang="en-US" sz="2400" dirty="0"/>
          </a:p>
        </p:txBody>
      </p:sp>
      <p:pic>
        <p:nvPicPr>
          <p:cNvPr id="3" name="Picture 2">
            <a:extLst>
              <a:ext uri="{FF2B5EF4-FFF2-40B4-BE49-F238E27FC236}">
                <a16:creationId xmlns:a16="http://schemas.microsoft.com/office/drawing/2014/main" id="{39F9A89E-3769-4C9E-804C-83BF60A36D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1047750"/>
            <a:ext cx="6667500" cy="4762500"/>
          </a:xfrm>
          <a:prstGeom prst="rect">
            <a:avLst/>
          </a:prstGeom>
        </p:spPr>
      </p:pic>
    </p:spTree>
    <p:extLst>
      <p:ext uri="{BB962C8B-B14F-4D97-AF65-F5344CB8AC3E}">
        <p14:creationId xmlns:p14="http://schemas.microsoft.com/office/powerpoint/2010/main" val="370106403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1.pn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27649" name="Rectangle 1"/>
          <p:cNvSpPr>
            <a:spLocks noChangeArrowheads="1"/>
          </p:cNvSpPr>
          <p:nvPr/>
        </p:nvSpPr>
        <p:spPr bwMode="auto">
          <a:xfrm>
            <a:off x="899592" y="1759461"/>
            <a:ext cx="795637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OM" sz="2800" b="1"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lang="ar-OM" sz="2800" b="1" dirty="0">
                <a:latin typeface="Calibri" pitchFamily="34" charset="0"/>
                <a:ea typeface="Calibri" pitchFamily="34" charset="0"/>
                <a:cs typeface="Arial" pitchFamily="34" charset="0"/>
              </a:rPr>
              <a:t> </a:t>
            </a:r>
            <a:endParaRPr lang="en-US" sz="2400" dirty="0"/>
          </a:p>
        </p:txBody>
      </p:sp>
      <p:pic>
        <p:nvPicPr>
          <p:cNvPr id="3" name="Picture 2">
            <a:extLst>
              <a:ext uri="{FF2B5EF4-FFF2-40B4-BE49-F238E27FC236}">
                <a16:creationId xmlns:a16="http://schemas.microsoft.com/office/drawing/2014/main" id="{6567852D-8DAF-404C-9325-449A987F51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1119925"/>
            <a:ext cx="6921818" cy="4618150"/>
          </a:xfrm>
          <a:prstGeom prst="rect">
            <a:avLst/>
          </a:prstGeom>
        </p:spPr>
      </p:pic>
    </p:spTree>
    <p:extLst>
      <p:ext uri="{BB962C8B-B14F-4D97-AF65-F5344CB8AC3E}">
        <p14:creationId xmlns:p14="http://schemas.microsoft.com/office/powerpoint/2010/main" val="370106403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1.pn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27649" name="Rectangle 1"/>
          <p:cNvSpPr>
            <a:spLocks noChangeArrowheads="1"/>
          </p:cNvSpPr>
          <p:nvPr/>
        </p:nvSpPr>
        <p:spPr bwMode="auto">
          <a:xfrm>
            <a:off x="899592" y="1759461"/>
            <a:ext cx="795637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OM" sz="2800" b="1"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lang="ar-OM" sz="2800" b="1" dirty="0">
                <a:latin typeface="Calibri" pitchFamily="34" charset="0"/>
                <a:ea typeface="Calibri" pitchFamily="34" charset="0"/>
                <a:cs typeface="Arial" pitchFamily="34" charset="0"/>
              </a:rPr>
              <a:t> </a:t>
            </a:r>
            <a:endParaRPr lang="en-US" sz="2400" dirty="0"/>
          </a:p>
        </p:txBody>
      </p:sp>
      <p:pic>
        <p:nvPicPr>
          <p:cNvPr id="3" name="Picture 2">
            <a:extLst>
              <a:ext uri="{FF2B5EF4-FFF2-40B4-BE49-F238E27FC236}">
                <a16:creationId xmlns:a16="http://schemas.microsoft.com/office/drawing/2014/main" id="{F451FA9B-2A05-412A-93A5-C5DD732651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1196752"/>
            <a:ext cx="6994861" cy="4762500"/>
          </a:xfrm>
          <a:prstGeom prst="rect">
            <a:avLst/>
          </a:prstGeom>
        </p:spPr>
      </p:pic>
    </p:spTree>
    <p:extLst>
      <p:ext uri="{BB962C8B-B14F-4D97-AF65-F5344CB8AC3E}">
        <p14:creationId xmlns:p14="http://schemas.microsoft.com/office/powerpoint/2010/main" val="370106403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1.pn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27649" name="Rectangle 1"/>
          <p:cNvSpPr>
            <a:spLocks noChangeArrowheads="1"/>
          </p:cNvSpPr>
          <p:nvPr/>
        </p:nvSpPr>
        <p:spPr bwMode="auto">
          <a:xfrm>
            <a:off x="899592" y="1759461"/>
            <a:ext cx="795637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OM" sz="2800" b="1"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lang="ar-OM" sz="2800" b="1" dirty="0">
                <a:latin typeface="Calibri" pitchFamily="34" charset="0"/>
                <a:ea typeface="Calibri" pitchFamily="34" charset="0"/>
                <a:cs typeface="Arial" pitchFamily="34" charset="0"/>
              </a:rPr>
              <a:t> </a:t>
            </a:r>
            <a:endParaRPr lang="en-US" sz="2400" dirty="0"/>
          </a:p>
        </p:txBody>
      </p:sp>
      <p:sp>
        <p:nvSpPr>
          <p:cNvPr id="1025" name="Rectangle 1"/>
          <p:cNvSpPr>
            <a:spLocks noChangeArrowheads="1"/>
          </p:cNvSpPr>
          <p:nvPr/>
        </p:nvSpPr>
        <p:spPr bwMode="auto">
          <a:xfrm>
            <a:off x="1241049" y="379898"/>
            <a:ext cx="7582515"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50000"/>
              </a:lnSpc>
            </a:pPr>
            <a:r>
              <a:rPr lang="ar-IQ" sz="3200" b="1" dirty="0">
                <a:latin typeface="Arial" pitchFamily="34" charset="0"/>
                <a:cs typeface="Arial" pitchFamily="34" charset="0"/>
              </a:rPr>
              <a:t>المسرح المدرسي</a:t>
            </a:r>
          </a:p>
          <a:p>
            <a:pPr algn="just">
              <a:lnSpc>
                <a:spcPct val="150000"/>
              </a:lnSpc>
            </a:pPr>
            <a:r>
              <a:rPr lang="ar-IQ" sz="2400" b="1" dirty="0">
                <a:latin typeface="Arial" pitchFamily="34" charset="0"/>
                <a:cs typeface="Arial" pitchFamily="34" charset="0"/>
              </a:rPr>
              <a:t> </a:t>
            </a:r>
            <a:r>
              <a:rPr lang="ar-IQ" sz="2400" b="1" dirty="0"/>
              <a:t>نشاط فني درامي يعتمد التشخيص والتمثيل والتنشيط من أجل التعلم والاكتساب داخل أسوار المؤسسة التربوية أو التعليمية من أجل تنمية كفايات المتعلمين والارتقاء بذوقهم الفني و تنمية حسهم الجمالي و تربيتهم على القيم الوطنية والانسانية .</a:t>
            </a:r>
            <a:endParaRPr lang="en-US" sz="3200" dirty="0">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endParaRPr kumimoji="0" lang="ar-OM" sz="2400" b="0" i="0" u="none" strike="noStrike" cap="none" normalizeH="0" baseline="0" dirty="0">
              <a:ln>
                <a:noFill/>
              </a:ln>
              <a:effectLst/>
              <a:latin typeface="Arial" pitchFamily="34" charset="0"/>
              <a:cs typeface="Arial" pitchFamily="34" charset="0"/>
            </a:endParaRPr>
          </a:p>
        </p:txBody>
      </p:sp>
      <p:pic>
        <p:nvPicPr>
          <p:cNvPr id="10" name="Picture 9">
            <a:extLst>
              <a:ext uri="{FF2B5EF4-FFF2-40B4-BE49-F238E27FC236}">
                <a16:creationId xmlns:a16="http://schemas.microsoft.com/office/drawing/2014/main" id="{E25D9C38-DA38-4131-9AEA-DD6EE30595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2144" y="3284983"/>
            <a:ext cx="5879712" cy="2699521"/>
          </a:xfrm>
          <a:prstGeom prst="rect">
            <a:avLst/>
          </a:prstGeom>
        </p:spPr>
      </p:pic>
    </p:spTree>
    <p:extLst>
      <p:ext uri="{BB962C8B-B14F-4D97-AF65-F5344CB8AC3E}">
        <p14:creationId xmlns:p14="http://schemas.microsoft.com/office/powerpoint/2010/main" val="370106403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1.png"/>
          <p:cNvPicPr>
            <a:picLocks noChangeAspect="1" noChangeArrowheads="1"/>
          </p:cNvPicPr>
          <p:nvPr/>
        </p:nvPicPr>
        <p:blipFill>
          <a:blip r:embed="rId2" cstate="print"/>
          <a:srcRect/>
          <a:stretch>
            <a:fillRect/>
          </a:stretch>
        </p:blipFill>
        <p:spPr bwMode="auto">
          <a:xfrm>
            <a:off x="1" y="27384"/>
            <a:ext cx="9143999" cy="6858000"/>
          </a:xfrm>
          <a:prstGeom prst="rect">
            <a:avLst/>
          </a:prstGeom>
          <a:noFill/>
        </p:spPr>
      </p:pic>
      <p:sp>
        <p:nvSpPr>
          <p:cNvPr id="27649" name="Rectangle 1"/>
          <p:cNvSpPr>
            <a:spLocks noChangeArrowheads="1"/>
          </p:cNvSpPr>
          <p:nvPr/>
        </p:nvSpPr>
        <p:spPr bwMode="auto">
          <a:xfrm>
            <a:off x="899592" y="1759461"/>
            <a:ext cx="795637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OM" sz="2800" b="1"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lang="ar-OM" sz="2800" b="1" dirty="0">
                <a:latin typeface="Calibri" pitchFamily="34" charset="0"/>
                <a:ea typeface="Calibri" pitchFamily="34" charset="0"/>
                <a:cs typeface="Arial" pitchFamily="34" charset="0"/>
              </a:rPr>
              <a:t> </a:t>
            </a:r>
            <a:endParaRPr lang="en-US" sz="2400" dirty="0"/>
          </a:p>
        </p:txBody>
      </p:sp>
      <p:pic>
        <p:nvPicPr>
          <p:cNvPr id="3" name="Picture 2">
            <a:extLst>
              <a:ext uri="{FF2B5EF4-FFF2-40B4-BE49-F238E27FC236}">
                <a16:creationId xmlns:a16="http://schemas.microsoft.com/office/drawing/2014/main" id="{81B8C6CB-D2FD-4213-A19D-2EACFB43C5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9731" y="1484784"/>
            <a:ext cx="6876098" cy="4181475"/>
          </a:xfrm>
          <a:prstGeom prst="rect">
            <a:avLst/>
          </a:prstGeom>
        </p:spPr>
      </p:pic>
    </p:spTree>
    <p:extLst>
      <p:ext uri="{BB962C8B-B14F-4D97-AF65-F5344CB8AC3E}">
        <p14:creationId xmlns:p14="http://schemas.microsoft.com/office/powerpoint/2010/main" val="370106403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1.pn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27649" name="Rectangle 1"/>
          <p:cNvSpPr>
            <a:spLocks noChangeArrowheads="1"/>
          </p:cNvSpPr>
          <p:nvPr/>
        </p:nvSpPr>
        <p:spPr bwMode="auto">
          <a:xfrm>
            <a:off x="899592" y="1759461"/>
            <a:ext cx="795637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OM" sz="2800" b="1"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lang="ar-OM" sz="2800" b="1" dirty="0">
                <a:latin typeface="Calibri" pitchFamily="34" charset="0"/>
                <a:ea typeface="Calibri" pitchFamily="34" charset="0"/>
                <a:cs typeface="Arial" pitchFamily="34" charset="0"/>
              </a:rPr>
              <a:t> </a:t>
            </a:r>
            <a:endParaRPr lang="en-US" sz="2400" dirty="0"/>
          </a:p>
        </p:txBody>
      </p:sp>
      <p:pic>
        <p:nvPicPr>
          <p:cNvPr id="3" name="Picture 2">
            <a:extLst>
              <a:ext uri="{FF2B5EF4-FFF2-40B4-BE49-F238E27FC236}">
                <a16:creationId xmlns:a16="http://schemas.microsoft.com/office/drawing/2014/main" id="{F3EA305F-AA7F-46A5-9AE4-C140503E82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1621" y="1340768"/>
            <a:ext cx="7072318" cy="4512620"/>
          </a:xfrm>
          <a:prstGeom prst="rect">
            <a:avLst/>
          </a:prstGeom>
        </p:spPr>
      </p:pic>
    </p:spTree>
    <p:extLst>
      <p:ext uri="{BB962C8B-B14F-4D97-AF65-F5344CB8AC3E}">
        <p14:creationId xmlns:p14="http://schemas.microsoft.com/office/powerpoint/2010/main" val="370106403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1.png"/>
          <p:cNvPicPr>
            <a:picLocks noChangeAspect="1" noChangeArrowheads="1"/>
          </p:cNvPicPr>
          <p:nvPr/>
        </p:nvPicPr>
        <p:blipFill>
          <a:blip r:embed="rId2" cstate="print"/>
          <a:srcRect/>
          <a:stretch>
            <a:fillRect/>
          </a:stretch>
        </p:blipFill>
        <p:spPr bwMode="auto">
          <a:xfrm>
            <a:off x="1" y="-27384"/>
            <a:ext cx="9143999" cy="6858000"/>
          </a:xfrm>
          <a:prstGeom prst="rect">
            <a:avLst/>
          </a:prstGeom>
          <a:noFill/>
        </p:spPr>
      </p:pic>
      <p:sp>
        <p:nvSpPr>
          <p:cNvPr id="27649" name="Rectangle 1"/>
          <p:cNvSpPr>
            <a:spLocks noChangeArrowheads="1"/>
          </p:cNvSpPr>
          <p:nvPr/>
        </p:nvSpPr>
        <p:spPr bwMode="auto">
          <a:xfrm>
            <a:off x="899592" y="1759461"/>
            <a:ext cx="795637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OM" sz="2800" b="1"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lang="ar-OM" sz="2800" b="1" dirty="0">
                <a:latin typeface="Calibri" pitchFamily="34" charset="0"/>
                <a:ea typeface="Calibri" pitchFamily="34" charset="0"/>
                <a:cs typeface="Arial" pitchFamily="34" charset="0"/>
              </a:rPr>
              <a:t> </a:t>
            </a:r>
            <a:endParaRPr lang="en-US" sz="2400" dirty="0"/>
          </a:p>
        </p:txBody>
      </p:sp>
      <p:sp>
        <p:nvSpPr>
          <p:cNvPr id="6" name="Rectangle 5"/>
          <p:cNvSpPr/>
          <p:nvPr/>
        </p:nvSpPr>
        <p:spPr>
          <a:xfrm>
            <a:off x="2699792" y="591155"/>
            <a:ext cx="4644008" cy="1569660"/>
          </a:xfrm>
          <a:prstGeom prst="rect">
            <a:avLst/>
          </a:prstGeom>
        </p:spPr>
        <p:txBody>
          <a:bodyPr wrap="square">
            <a:spAutoFit/>
          </a:bodyPr>
          <a:lstStyle/>
          <a:p>
            <a:pPr lvl="0" algn="ctr" fontAlgn="base">
              <a:spcBef>
                <a:spcPct val="0"/>
              </a:spcBef>
              <a:spcAft>
                <a:spcPct val="0"/>
              </a:spcAft>
            </a:pPr>
            <a:endParaRPr lang="ar-OM" sz="4800" b="1" dirty="0">
              <a:solidFill>
                <a:srgbClr val="984806"/>
              </a:solidFill>
              <a:latin typeface="Calibri" pitchFamily="34" charset="0"/>
              <a:ea typeface="Calibri" pitchFamily="34" charset="0"/>
              <a:cs typeface="Arial" pitchFamily="34" charset="0"/>
            </a:endParaRPr>
          </a:p>
          <a:p>
            <a:pPr lvl="0" algn="ctr" fontAlgn="base">
              <a:spcBef>
                <a:spcPct val="0"/>
              </a:spcBef>
              <a:spcAft>
                <a:spcPct val="0"/>
              </a:spcAft>
            </a:pPr>
            <a:r>
              <a:rPr lang="en-US" sz="4800" b="1" dirty="0">
                <a:solidFill>
                  <a:srgbClr val="984806"/>
                </a:solidFill>
                <a:latin typeface="Calibri" pitchFamily="34" charset="0"/>
                <a:ea typeface="Calibri" pitchFamily="34" charset="0"/>
                <a:cs typeface="Arial" pitchFamily="34" charset="0"/>
              </a:rPr>
              <a:t>Thank you</a:t>
            </a:r>
            <a:endParaRPr lang="ar-SA" sz="4800" dirty="0">
              <a:solidFill>
                <a:srgbClr val="984806"/>
              </a:solidFill>
              <a:latin typeface="Calibri" pitchFamily="34" charset="0"/>
              <a:ea typeface="Calibri" pitchFamily="34" charset="0"/>
              <a:cs typeface="Arial" pitchFamily="34" charset="0"/>
            </a:endParaRPr>
          </a:p>
        </p:txBody>
      </p:sp>
      <p:pic>
        <p:nvPicPr>
          <p:cNvPr id="3" name="Picture 2">
            <a:extLst>
              <a:ext uri="{FF2B5EF4-FFF2-40B4-BE49-F238E27FC236}">
                <a16:creationId xmlns:a16="http://schemas.microsoft.com/office/drawing/2014/main" id="{066C3588-4262-4E8E-9E2A-BD39A1C050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7405" y="2453124"/>
            <a:ext cx="6000750" cy="2857500"/>
          </a:xfrm>
          <a:prstGeom prst="rect">
            <a:avLst/>
          </a:prstGeom>
        </p:spPr>
      </p:pic>
    </p:spTree>
    <p:extLst>
      <p:ext uri="{BB962C8B-B14F-4D97-AF65-F5344CB8AC3E}">
        <p14:creationId xmlns:p14="http://schemas.microsoft.com/office/powerpoint/2010/main" val="370106403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1.pn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27649" name="Rectangle 1"/>
          <p:cNvSpPr>
            <a:spLocks noChangeArrowheads="1"/>
          </p:cNvSpPr>
          <p:nvPr/>
        </p:nvSpPr>
        <p:spPr bwMode="auto">
          <a:xfrm>
            <a:off x="899592" y="1759461"/>
            <a:ext cx="795637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OM" sz="2800" b="1"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lang="ar-OM" sz="2800" b="1" dirty="0">
                <a:latin typeface="Calibri" pitchFamily="34" charset="0"/>
                <a:ea typeface="Calibri" pitchFamily="34" charset="0"/>
                <a:cs typeface="Arial" pitchFamily="34" charset="0"/>
              </a:rPr>
              <a:t> </a:t>
            </a:r>
            <a:endParaRPr lang="en-US" sz="2400" dirty="0"/>
          </a:p>
        </p:txBody>
      </p:sp>
      <p:sp>
        <p:nvSpPr>
          <p:cNvPr id="6" name="Rectangle 5"/>
          <p:cNvSpPr/>
          <p:nvPr/>
        </p:nvSpPr>
        <p:spPr>
          <a:xfrm>
            <a:off x="1907704" y="980728"/>
            <a:ext cx="6768752" cy="1938992"/>
          </a:xfrm>
          <a:prstGeom prst="rect">
            <a:avLst/>
          </a:prstGeom>
        </p:spPr>
        <p:txBody>
          <a:bodyPr wrap="square">
            <a:spAutoFit/>
          </a:bodyPr>
          <a:lstStyle/>
          <a:p>
            <a:pPr lvl="0"/>
            <a:r>
              <a:rPr lang="ar-OM" sz="2400" dirty="0"/>
              <a:t>المسرح وعلاقته بالمجتمع</a:t>
            </a:r>
            <a:endParaRPr lang="en-US" sz="2400" dirty="0"/>
          </a:p>
          <a:p>
            <a:pPr lvl="0"/>
            <a:r>
              <a:rPr lang="ar-OM" sz="2400" dirty="0"/>
              <a:t>كيف يخدم المسرح </a:t>
            </a:r>
            <a:r>
              <a:rPr lang="ar-OM" sz="2400" dirty="0" err="1"/>
              <a:t>المجتمع </a:t>
            </a:r>
            <a:r>
              <a:rPr lang="ar-OM" sz="2400" dirty="0"/>
              <a:t>، وكيف يخدم المسرح شرائح مختلفة في </a:t>
            </a:r>
            <a:r>
              <a:rPr lang="ar-OM" sz="2400" dirty="0" err="1"/>
              <a:t>المجتمع ؟</a:t>
            </a:r>
            <a:r>
              <a:rPr lang="ar-OM" sz="2400" dirty="0"/>
              <a:t> (المسرح </a:t>
            </a:r>
            <a:r>
              <a:rPr lang="ar-OM" sz="2400" dirty="0" err="1"/>
              <a:t>المدرسي </a:t>
            </a:r>
            <a:r>
              <a:rPr lang="ar-OM" sz="2400" dirty="0"/>
              <a:t>– مسرح </a:t>
            </a:r>
            <a:r>
              <a:rPr lang="ar-OM" sz="2400" dirty="0" err="1"/>
              <a:t>الطفل </a:t>
            </a:r>
            <a:r>
              <a:rPr lang="ar-OM" sz="2400" dirty="0"/>
              <a:t>– المسرح وذوي الاحتياجات </a:t>
            </a:r>
            <a:r>
              <a:rPr lang="ar-OM" sz="2400" dirty="0" err="1"/>
              <a:t>الخاصة </a:t>
            </a:r>
            <a:r>
              <a:rPr lang="ar-OM" sz="2400" dirty="0"/>
              <a:t>– المسرح والمساجين </a:t>
            </a:r>
            <a:r>
              <a:rPr lang="ar-OM" sz="2400" dirty="0" err="1"/>
              <a:t>نموذجاً )</a:t>
            </a:r>
            <a:endParaRPr lang="en-US" sz="2400" dirty="0"/>
          </a:p>
          <a:p>
            <a:pPr lvl="0" fontAlgn="base">
              <a:spcBef>
                <a:spcPct val="0"/>
              </a:spcBef>
              <a:spcAft>
                <a:spcPct val="0"/>
              </a:spcAft>
            </a:pPr>
            <a:r>
              <a:rPr lang="ar-OM" sz="2400" b="1" dirty="0">
                <a:solidFill>
                  <a:schemeClr val="accent6">
                    <a:lumMod val="50000"/>
                  </a:schemeClr>
                </a:solidFill>
                <a:latin typeface="Calibri" pitchFamily="34" charset="0"/>
                <a:ea typeface="Calibri" pitchFamily="34" charset="0"/>
                <a:cs typeface="Arial" pitchFamily="34" charset="0"/>
              </a:rPr>
              <a:t> </a:t>
            </a:r>
          </a:p>
        </p:txBody>
      </p:sp>
      <p:pic>
        <p:nvPicPr>
          <p:cNvPr id="5" name="Picture 2" descr="C:\Users\User\Desktop\Picture1.pn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7" name="Rectangle 6"/>
          <p:cNvSpPr/>
          <p:nvPr/>
        </p:nvSpPr>
        <p:spPr>
          <a:xfrm>
            <a:off x="899592" y="684322"/>
            <a:ext cx="7848872" cy="3108543"/>
          </a:xfrm>
          <a:prstGeom prst="rect">
            <a:avLst/>
          </a:prstGeom>
        </p:spPr>
        <p:txBody>
          <a:bodyPr wrap="square">
            <a:spAutoFit/>
          </a:bodyPr>
          <a:lstStyle/>
          <a:p>
            <a:pPr lvl="0" fontAlgn="base">
              <a:spcBef>
                <a:spcPct val="0"/>
              </a:spcBef>
              <a:spcAft>
                <a:spcPct val="0"/>
              </a:spcAft>
            </a:pPr>
            <a:r>
              <a:rPr lang="ar-IQ" sz="4000" b="1" dirty="0">
                <a:latin typeface="Arial" pitchFamily="34" charset="0"/>
                <a:cs typeface="Arial" pitchFamily="34" charset="0"/>
              </a:rPr>
              <a:t>اهداف المسرح المدرسي</a:t>
            </a:r>
            <a:endParaRPr lang="ar-IQ" sz="3600" b="1" dirty="0">
              <a:latin typeface="Arial" pitchFamily="34" charset="0"/>
              <a:cs typeface="Arial" pitchFamily="34" charset="0"/>
            </a:endParaRPr>
          </a:p>
          <a:p>
            <a:pPr lvl="0" fontAlgn="base">
              <a:spcBef>
                <a:spcPct val="0"/>
              </a:spcBef>
              <a:spcAft>
                <a:spcPct val="0"/>
              </a:spcAft>
            </a:pPr>
            <a:r>
              <a:rPr lang="ar-IQ" sz="3200" b="1" dirty="0">
                <a:solidFill>
                  <a:schemeClr val="accent2">
                    <a:lumMod val="75000"/>
                  </a:schemeClr>
                </a:solidFill>
                <a:latin typeface="Arial" pitchFamily="34" charset="0"/>
                <a:cs typeface="Arial" pitchFamily="34" charset="0"/>
              </a:rPr>
              <a:t>الهدف التربوي</a:t>
            </a:r>
          </a:p>
          <a:p>
            <a:pPr lvl="0" fontAlgn="base">
              <a:spcBef>
                <a:spcPct val="0"/>
              </a:spcBef>
              <a:spcAft>
                <a:spcPct val="0"/>
              </a:spcAft>
            </a:pPr>
            <a:r>
              <a:rPr lang="ar-IQ" sz="2400" b="1" dirty="0">
                <a:solidFill>
                  <a:schemeClr val="accent2">
                    <a:lumMod val="75000"/>
                  </a:schemeClr>
                </a:solidFill>
                <a:latin typeface="Arial" pitchFamily="34" charset="0"/>
                <a:cs typeface="Arial" pitchFamily="34" charset="0"/>
              </a:rPr>
              <a:t>يهدف المسرح التربوي الى ترسيخ منظومة من القيم الايجابية في شخصية التلاميذ عبر الافكار والموضوعات المقدمة من خلال المسرح المدرسي ، لتصبح تلك القيم والمبادئ الانسانية بعدئذ جزءاً من شخصية التلاميذ سواء على الصعيد الفكري او على الصعيد السلوكي .</a:t>
            </a:r>
          </a:p>
          <a:p>
            <a:pPr lvl="0" fontAlgn="base">
              <a:spcBef>
                <a:spcPct val="0"/>
              </a:spcBef>
              <a:spcAft>
                <a:spcPct val="0"/>
              </a:spcAft>
            </a:pPr>
            <a:endParaRPr lang="ar-OM" sz="2800" b="1" dirty="0">
              <a:solidFill>
                <a:schemeClr val="accent2">
                  <a:lumMod val="75000"/>
                </a:schemeClr>
              </a:solidFill>
              <a:latin typeface="Arial" pitchFamily="34" charset="0"/>
              <a:cs typeface="Arial" pitchFamily="34" charset="0"/>
            </a:endParaRPr>
          </a:p>
        </p:txBody>
      </p:sp>
      <p:pic>
        <p:nvPicPr>
          <p:cNvPr id="3" name="Picture 2">
            <a:extLst>
              <a:ext uri="{FF2B5EF4-FFF2-40B4-BE49-F238E27FC236}">
                <a16:creationId xmlns:a16="http://schemas.microsoft.com/office/drawing/2014/main" id="{C2CA6092-4D61-44C1-83B1-607292FDED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878" y="3343662"/>
            <a:ext cx="3561383" cy="2671037"/>
          </a:xfrm>
          <a:prstGeom prst="rect">
            <a:avLst/>
          </a:prstGeom>
        </p:spPr>
      </p:pic>
      <p:pic>
        <p:nvPicPr>
          <p:cNvPr id="9" name="Picture 6" descr="c10ele132">
            <a:extLst>
              <a:ext uri="{FF2B5EF4-FFF2-40B4-BE49-F238E27FC236}">
                <a16:creationId xmlns:a16="http://schemas.microsoft.com/office/drawing/2014/main" id="{B4AF1433-C32D-42F6-8187-5186A666FF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625520" y="3393498"/>
            <a:ext cx="3751189" cy="25713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010640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1.pn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27649" name="Rectangle 1"/>
          <p:cNvSpPr>
            <a:spLocks noChangeArrowheads="1"/>
          </p:cNvSpPr>
          <p:nvPr/>
        </p:nvSpPr>
        <p:spPr bwMode="auto">
          <a:xfrm>
            <a:off x="899592" y="1759461"/>
            <a:ext cx="795637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OM" sz="2800" b="1"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lang="ar-OM" sz="2800" b="1" dirty="0">
                <a:latin typeface="Calibri" pitchFamily="34" charset="0"/>
                <a:ea typeface="Calibri" pitchFamily="34" charset="0"/>
                <a:cs typeface="Arial" pitchFamily="34" charset="0"/>
              </a:rPr>
              <a:t> </a:t>
            </a:r>
            <a:endParaRPr lang="en-US" sz="2400" dirty="0"/>
          </a:p>
        </p:txBody>
      </p:sp>
      <p:sp>
        <p:nvSpPr>
          <p:cNvPr id="6" name="Rectangle 5"/>
          <p:cNvSpPr/>
          <p:nvPr/>
        </p:nvSpPr>
        <p:spPr>
          <a:xfrm>
            <a:off x="1475656" y="620688"/>
            <a:ext cx="7344816" cy="2308324"/>
          </a:xfrm>
          <a:prstGeom prst="rect">
            <a:avLst/>
          </a:prstGeom>
        </p:spPr>
        <p:txBody>
          <a:bodyPr wrap="square">
            <a:spAutoFit/>
          </a:bodyPr>
          <a:lstStyle/>
          <a:p>
            <a:pPr lvl="0" fontAlgn="base">
              <a:spcBef>
                <a:spcPct val="0"/>
              </a:spcBef>
              <a:spcAft>
                <a:spcPct val="0"/>
              </a:spcAft>
            </a:pPr>
            <a:r>
              <a:rPr lang="ar-IQ" sz="3200" b="1" dirty="0">
                <a:solidFill>
                  <a:schemeClr val="accent2">
                    <a:lumMod val="75000"/>
                  </a:schemeClr>
                </a:solidFill>
                <a:latin typeface="Calibri" pitchFamily="34" charset="0"/>
                <a:ea typeface="Calibri" pitchFamily="34" charset="0"/>
                <a:cs typeface="Arial" pitchFamily="34" charset="0"/>
              </a:rPr>
              <a:t>الهدف التعليمي</a:t>
            </a:r>
          </a:p>
          <a:p>
            <a:pPr lvl="0" algn="just" fontAlgn="base">
              <a:spcBef>
                <a:spcPct val="0"/>
              </a:spcBef>
              <a:spcAft>
                <a:spcPct val="0"/>
              </a:spcAft>
            </a:pPr>
            <a:r>
              <a:rPr lang="ar-IQ" sz="2800" dirty="0">
                <a:solidFill>
                  <a:schemeClr val="accent2">
                    <a:lumMod val="75000"/>
                  </a:schemeClr>
                </a:solidFill>
                <a:latin typeface="Arial" pitchFamily="34" charset="0"/>
                <a:cs typeface="Arial" pitchFamily="34" charset="0"/>
              </a:rPr>
              <a:t>ويقصد به مسرحة المناهج الدراسية .. بمعنى تحويل المادة المنهجية مثل التاريخ والجغرافية واللغة العربية وغيرها من صيغتها التعليمية الجامدة الى صيغة فنية جمالية تخضع لجماليات المسرح وادواته المثيرة .</a:t>
            </a:r>
            <a:endParaRPr lang="ar-OM" sz="2800" dirty="0">
              <a:solidFill>
                <a:schemeClr val="accent2">
                  <a:lumMod val="75000"/>
                </a:schemeClr>
              </a:solidFill>
              <a:latin typeface="Arial" pitchFamily="34" charset="0"/>
              <a:cs typeface="Arial" pitchFamily="34" charset="0"/>
            </a:endParaRPr>
          </a:p>
        </p:txBody>
      </p:sp>
      <p:pic>
        <p:nvPicPr>
          <p:cNvPr id="5" name="Picture 4">
            <a:extLst>
              <a:ext uri="{FF2B5EF4-FFF2-40B4-BE49-F238E27FC236}">
                <a16:creationId xmlns:a16="http://schemas.microsoft.com/office/drawing/2014/main" id="{734BAFCE-39DD-49F9-9ACD-3A6F5E6112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2929012"/>
            <a:ext cx="6264696" cy="3092276"/>
          </a:xfrm>
          <a:prstGeom prst="rect">
            <a:avLst/>
          </a:prstGeom>
        </p:spPr>
      </p:pic>
    </p:spTree>
    <p:extLst>
      <p:ext uri="{BB962C8B-B14F-4D97-AF65-F5344CB8AC3E}">
        <p14:creationId xmlns:p14="http://schemas.microsoft.com/office/powerpoint/2010/main" val="370106403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1.pn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27649" name="Rectangle 1"/>
          <p:cNvSpPr>
            <a:spLocks noChangeArrowheads="1"/>
          </p:cNvSpPr>
          <p:nvPr/>
        </p:nvSpPr>
        <p:spPr bwMode="auto">
          <a:xfrm>
            <a:off x="899592" y="1759461"/>
            <a:ext cx="795637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OM" sz="2800" b="1"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lang="ar-OM" sz="2800" b="1" dirty="0">
                <a:latin typeface="Calibri" pitchFamily="34" charset="0"/>
                <a:ea typeface="Calibri" pitchFamily="34" charset="0"/>
                <a:cs typeface="Arial" pitchFamily="34" charset="0"/>
              </a:rPr>
              <a:t> </a:t>
            </a:r>
            <a:endParaRPr lang="en-US" sz="2400" dirty="0"/>
          </a:p>
        </p:txBody>
      </p:sp>
      <p:sp>
        <p:nvSpPr>
          <p:cNvPr id="5" name="Rectangle 4"/>
          <p:cNvSpPr/>
          <p:nvPr/>
        </p:nvSpPr>
        <p:spPr>
          <a:xfrm>
            <a:off x="1483292" y="614095"/>
            <a:ext cx="7200800" cy="1877437"/>
          </a:xfrm>
          <a:prstGeom prst="rect">
            <a:avLst/>
          </a:prstGeom>
        </p:spPr>
        <p:txBody>
          <a:bodyPr wrap="square">
            <a:spAutoFit/>
          </a:bodyPr>
          <a:lstStyle/>
          <a:p>
            <a:pPr lvl="0" fontAlgn="base">
              <a:spcBef>
                <a:spcPct val="0"/>
              </a:spcBef>
              <a:spcAft>
                <a:spcPct val="0"/>
              </a:spcAft>
            </a:pPr>
            <a:r>
              <a:rPr lang="ar-IQ" sz="3200" b="1" dirty="0">
                <a:solidFill>
                  <a:schemeClr val="accent2">
                    <a:lumMod val="75000"/>
                  </a:schemeClr>
                </a:solidFill>
                <a:latin typeface="Calibri" pitchFamily="34" charset="0"/>
                <a:ea typeface="Calibri" pitchFamily="34" charset="0"/>
              </a:rPr>
              <a:t>الهدف الترفيهي</a:t>
            </a:r>
          </a:p>
          <a:p>
            <a:pPr lvl="0" algn="just" fontAlgn="base">
              <a:spcBef>
                <a:spcPct val="0"/>
              </a:spcBef>
              <a:spcAft>
                <a:spcPct val="0"/>
              </a:spcAft>
            </a:pPr>
            <a:r>
              <a:rPr lang="ar-IQ" sz="2800" dirty="0">
                <a:solidFill>
                  <a:schemeClr val="accent2">
                    <a:lumMod val="75000"/>
                  </a:schemeClr>
                </a:solidFill>
                <a:latin typeface="Arial" pitchFamily="34" charset="0"/>
              </a:rPr>
              <a:t>المسرح المدرسي هنا محطة استراحة وموقف للترفيه عن النفس من خلال الانخراط في التمثيل والرقص والغناء على خشبة المسرح .</a:t>
            </a:r>
            <a:endParaRPr lang="ar-OM" sz="2800" dirty="0">
              <a:solidFill>
                <a:schemeClr val="accent2">
                  <a:lumMod val="75000"/>
                </a:schemeClr>
              </a:solidFill>
              <a:latin typeface="Arial" pitchFamily="34" charset="0"/>
            </a:endParaRPr>
          </a:p>
        </p:txBody>
      </p:sp>
      <p:pic>
        <p:nvPicPr>
          <p:cNvPr id="7" name="Picture 6">
            <a:extLst>
              <a:ext uri="{FF2B5EF4-FFF2-40B4-BE49-F238E27FC236}">
                <a16:creationId xmlns:a16="http://schemas.microsoft.com/office/drawing/2014/main" id="{0E4F4254-2067-41CE-A2F6-6146DF02AC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08" y="2431262"/>
            <a:ext cx="6257925" cy="3548290"/>
          </a:xfrm>
          <a:prstGeom prst="rect">
            <a:avLst/>
          </a:prstGeom>
        </p:spPr>
      </p:pic>
    </p:spTree>
    <p:extLst>
      <p:ext uri="{BB962C8B-B14F-4D97-AF65-F5344CB8AC3E}">
        <p14:creationId xmlns:p14="http://schemas.microsoft.com/office/powerpoint/2010/main" val="370106403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1.pn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27649" name="Rectangle 1"/>
          <p:cNvSpPr>
            <a:spLocks noChangeArrowheads="1"/>
          </p:cNvSpPr>
          <p:nvPr/>
        </p:nvSpPr>
        <p:spPr bwMode="auto">
          <a:xfrm>
            <a:off x="899592" y="1759461"/>
            <a:ext cx="795637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OM" sz="2800" b="1"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lang="ar-OM" sz="2800" b="1" dirty="0">
                <a:latin typeface="Calibri" pitchFamily="34" charset="0"/>
                <a:ea typeface="Calibri" pitchFamily="34" charset="0"/>
                <a:cs typeface="Arial" pitchFamily="34" charset="0"/>
              </a:rPr>
              <a:t> </a:t>
            </a:r>
            <a:endParaRPr lang="en-US" sz="2400" dirty="0"/>
          </a:p>
        </p:txBody>
      </p:sp>
      <p:sp>
        <p:nvSpPr>
          <p:cNvPr id="5" name="Content Placeholder 2"/>
          <p:cNvSpPr txBox="1">
            <a:spLocks/>
          </p:cNvSpPr>
          <p:nvPr/>
        </p:nvSpPr>
        <p:spPr>
          <a:xfrm>
            <a:off x="1284784" y="620688"/>
            <a:ext cx="7571184" cy="2664296"/>
          </a:xfrm>
          <a:prstGeom prst="rect">
            <a:avLst/>
          </a:prstGeom>
        </p:spPr>
        <p:txBody>
          <a:bodyPr vert="horz" lIns="91440" tIns="45720" rIns="91440" bIns="45720" rtlCol="1">
            <a:normAutofit/>
          </a:bodyPr>
          <a:lstStyle/>
          <a:p>
            <a:pPr lvl="0" fontAlgn="base">
              <a:spcBef>
                <a:spcPct val="0"/>
              </a:spcBef>
              <a:spcAft>
                <a:spcPct val="0"/>
              </a:spcAft>
            </a:pPr>
            <a:r>
              <a:rPr lang="ar-IQ" sz="3200" b="1" dirty="0">
                <a:solidFill>
                  <a:schemeClr val="accent2">
                    <a:lumMod val="75000"/>
                  </a:schemeClr>
                </a:solidFill>
                <a:latin typeface="Calibri" pitchFamily="34" charset="0"/>
                <a:ea typeface="Calibri" pitchFamily="34" charset="0"/>
              </a:rPr>
              <a:t>الهدف السايكولوجي</a:t>
            </a:r>
          </a:p>
          <a:p>
            <a:pPr lvl="0" algn="just" fontAlgn="base">
              <a:spcBef>
                <a:spcPct val="0"/>
              </a:spcBef>
              <a:spcAft>
                <a:spcPct val="0"/>
              </a:spcAft>
            </a:pPr>
            <a:r>
              <a:rPr lang="ar-IQ" sz="2600" dirty="0">
                <a:solidFill>
                  <a:schemeClr val="accent2">
                    <a:lumMod val="75000"/>
                  </a:schemeClr>
                </a:solidFill>
                <a:latin typeface="Arial" pitchFamily="34" charset="0"/>
              </a:rPr>
              <a:t>وهو الهدف الاسمى للمسرح داخ المدرسة من خلال تعليم التلاميذ السلوك الايجابي والابتعاد عن السلوك السلبي العدواني من خلال تقديم مسرحياة تتحدث عن الصفات السلوكية السيئة وضرورة الابتعاد عنها لانها تسيئ الى المجتمع.</a:t>
            </a:r>
            <a:endParaRPr lang="ar-OM" sz="2600" dirty="0">
              <a:solidFill>
                <a:schemeClr val="accent2">
                  <a:lumMod val="75000"/>
                </a:schemeClr>
              </a:solidFill>
              <a:latin typeface="Arial" pitchFamily="34" charset="0"/>
            </a:endParaRPr>
          </a:p>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ar-BH"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3" name="Picture 2">
            <a:extLst>
              <a:ext uri="{FF2B5EF4-FFF2-40B4-BE49-F238E27FC236}">
                <a16:creationId xmlns:a16="http://schemas.microsoft.com/office/drawing/2014/main" id="{9791E5F4-B730-4E21-8B41-6B578C622A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416" y="2852937"/>
            <a:ext cx="6286500" cy="3188676"/>
          </a:xfrm>
          <a:prstGeom prst="rect">
            <a:avLst/>
          </a:prstGeom>
        </p:spPr>
      </p:pic>
    </p:spTree>
    <p:extLst>
      <p:ext uri="{BB962C8B-B14F-4D97-AF65-F5344CB8AC3E}">
        <p14:creationId xmlns:p14="http://schemas.microsoft.com/office/powerpoint/2010/main" val="370106403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1.png"/>
          <p:cNvPicPr>
            <a:picLocks noChangeAspect="1" noChangeArrowheads="1"/>
          </p:cNvPicPr>
          <p:nvPr/>
        </p:nvPicPr>
        <p:blipFill>
          <a:blip r:embed="rId2" cstate="print"/>
          <a:srcRect/>
          <a:stretch>
            <a:fillRect/>
          </a:stretch>
        </p:blipFill>
        <p:spPr bwMode="auto">
          <a:xfrm>
            <a:off x="1" y="-99392"/>
            <a:ext cx="9143999" cy="6858000"/>
          </a:xfrm>
          <a:prstGeom prst="rect">
            <a:avLst/>
          </a:prstGeom>
          <a:noFill/>
        </p:spPr>
      </p:pic>
      <p:sp>
        <p:nvSpPr>
          <p:cNvPr id="27649" name="Rectangle 1"/>
          <p:cNvSpPr>
            <a:spLocks noChangeArrowheads="1"/>
          </p:cNvSpPr>
          <p:nvPr/>
        </p:nvSpPr>
        <p:spPr bwMode="auto">
          <a:xfrm>
            <a:off x="899592" y="1759461"/>
            <a:ext cx="795637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OM" sz="2800" b="1"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lang="ar-OM" sz="2800" b="1" dirty="0">
                <a:latin typeface="Calibri" pitchFamily="34" charset="0"/>
                <a:ea typeface="Calibri" pitchFamily="34" charset="0"/>
                <a:cs typeface="Arial" pitchFamily="34" charset="0"/>
              </a:rPr>
              <a:t> </a:t>
            </a:r>
            <a:endParaRPr lang="en-US" sz="2400" dirty="0"/>
          </a:p>
        </p:txBody>
      </p:sp>
      <p:sp>
        <p:nvSpPr>
          <p:cNvPr id="5" name="Rectangle 4"/>
          <p:cNvSpPr/>
          <p:nvPr/>
        </p:nvSpPr>
        <p:spPr>
          <a:xfrm>
            <a:off x="1259632" y="764704"/>
            <a:ext cx="7434572" cy="2308324"/>
          </a:xfrm>
          <a:prstGeom prst="rect">
            <a:avLst/>
          </a:prstGeom>
        </p:spPr>
        <p:txBody>
          <a:bodyPr wrap="square">
            <a:spAutoFit/>
          </a:bodyPr>
          <a:lstStyle/>
          <a:p>
            <a:pPr lvl="0" fontAlgn="base">
              <a:spcBef>
                <a:spcPct val="0"/>
              </a:spcBef>
              <a:spcAft>
                <a:spcPct val="0"/>
              </a:spcAft>
            </a:pPr>
            <a:r>
              <a:rPr lang="ar-IQ" sz="3200" b="1" dirty="0">
                <a:solidFill>
                  <a:schemeClr val="accent2">
                    <a:lumMod val="75000"/>
                  </a:schemeClr>
                </a:solidFill>
                <a:latin typeface="Calibri" pitchFamily="34" charset="0"/>
                <a:ea typeface="Calibri" pitchFamily="34" charset="0"/>
              </a:rPr>
              <a:t>الهدف الجمالي</a:t>
            </a:r>
          </a:p>
          <a:p>
            <a:pPr lvl="0" algn="just" fontAlgn="base">
              <a:spcBef>
                <a:spcPct val="0"/>
              </a:spcBef>
              <a:spcAft>
                <a:spcPct val="0"/>
              </a:spcAft>
            </a:pPr>
            <a:r>
              <a:rPr lang="ar-IQ" sz="2800" dirty="0">
                <a:solidFill>
                  <a:schemeClr val="accent2">
                    <a:lumMod val="75000"/>
                  </a:schemeClr>
                </a:solidFill>
                <a:latin typeface="Arial" pitchFamily="34" charset="0"/>
              </a:rPr>
              <a:t>ويقصد بهذا الهدف السماح للتلاميذ بممارسة الاشباعات الجمالية من خلال تنمية التذوق الفني لديهم وخلق معايير شفافة في داخلهم ازاء مظاهر الطبيعة والحياة وبالتالي يتأسس في اعماقهم الاحساس بجمال الحياة .</a:t>
            </a:r>
            <a:endParaRPr lang="ar-OM" sz="2800" dirty="0">
              <a:solidFill>
                <a:schemeClr val="accent2">
                  <a:lumMod val="75000"/>
                </a:schemeClr>
              </a:solidFill>
              <a:latin typeface="Arial" pitchFamily="34" charset="0"/>
            </a:endParaRPr>
          </a:p>
        </p:txBody>
      </p:sp>
      <p:pic>
        <p:nvPicPr>
          <p:cNvPr id="3" name="Picture 2">
            <a:extLst>
              <a:ext uri="{FF2B5EF4-FFF2-40B4-BE49-F238E27FC236}">
                <a16:creationId xmlns:a16="http://schemas.microsoft.com/office/drawing/2014/main" id="{7B6C58BC-AA5C-4F6B-A17E-81F90F3648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636842"/>
            <a:ext cx="4608512" cy="3289325"/>
          </a:xfrm>
          <a:prstGeom prst="rect">
            <a:avLst/>
          </a:prstGeom>
        </p:spPr>
      </p:pic>
    </p:spTree>
    <p:extLst>
      <p:ext uri="{BB962C8B-B14F-4D97-AF65-F5344CB8AC3E}">
        <p14:creationId xmlns:p14="http://schemas.microsoft.com/office/powerpoint/2010/main" val="370106403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1.pn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27649" name="Rectangle 1"/>
          <p:cNvSpPr>
            <a:spLocks noChangeArrowheads="1"/>
          </p:cNvSpPr>
          <p:nvPr/>
        </p:nvSpPr>
        <p:spPr bwMode="auto">
          <a:xfrm>
            <a:off x="899592" y="1759461"/>
            <a:ext cx="795637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OM" sz="2800" b="1"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lang="ar-OM" sz="2800" b="1" dirty="0">
                <a:latin typeface="Calibri" pitchFamily="34" charset="0"/>
                <a:ea typeface="Calibri" pitchFamily="34" charset="0"/>
                <a:cs typeface="Arial" pitchFamily="34" charset="0"/>
              </a:rPr>
              <a:t> </a:t>
            </a:r>
            <a:endParaRPr lang="en-US" sz="2400" dirty="0"/>
          </a:p>
        </p:txBody>
      </p:sp>
      <p:sp>
        <p:nvSpPr>
          <p:cNvPr id="6" name="Content Placeholder 2"/>
          <p:cNvSpPr txBox="1">
            <a:spLocks/>
          </p:cNvSpPr>
          <p:nvPr/>
        </p:nvSpPr>
        <p:spPr>
          <a:xfrm>
            <a:off x="457200" y="1196752"/>
            <a:ext cx="8229600" cy="5112568"/>
          </a:xfrm>
          <a:prstGeom prst="rect">
            <a:avLst/>
          </a:prstGeom>
        </p:spPr>
        <p:txBody>
          <a:bodyPr vert="horz" lIns="91440" tIns="45720" rIns="91440" bIns="45720" rtlCol="1">
            <a:normAutofit/>
          </a:bodyPr>
          <a:lstStyle/>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ar-BH"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 name="Rectangle 1">
            <a:extLst>
              <a:ext uri="{FF2B5EF4-FFF2-40B4-BE49-F238E27FC236}">
                <a16:creationId xmlns:a16="http://schemas.microsoft.com/office/drawing/2014/main" id="{EB9954B6-4743-457D-BE3A-86998AFE42C9}"/>
              </a:ext>
            </a:extLst>
          </p:cNvPr>
          <p:cNvSpPr/>
          <p:nvPr/>
        </p:nvSpPr>
        <p:spPr>
          <a:xfrm>
            <a:off x="1609793" y="648072"/>
            <a:ext cx="7092280" cy="2985433"/>
          </a:xfrm>
          <a:prstGeom prst="rect">
            <a:avLst/>
          </a:prstGeom>
        </p:spPr>
        <p:txBody>
          <a:bodyPr wrap="square">
            <a:spAutoFit/>
          </a:bodyPr>
          <a:lstStyle/>
          <a:p>
            <a:pPr lvl="0" fontAlgn="base">
              <a:spcBef>
                <a:spcPct val="0"/>
              </a:spcBef>
              <a:spcAft>
                <a:spcPct val="0"/>
              </a:spcAft>
            </a:pPr>
            <a:r>
              <a:rPr lang="ar-IQ" sz="3200" b="1" dirty="0">
                <a:solidFill>
                  <a:schemeClr val="accent2">
                    <a:lumMod val="75000"/>
                  </a:schemeClr>
                </a:solidFill>
                <a:latin typeface="Calibri" pitchFamily="34" charset="0"/>
                <a:ea typeface="Calibri" pitchFamily="34" charset="0"/>
              </a:rPr>
              <a:t>البعد الاجتماعي</a:t>
            </a:r>
          </a:p>
          <a:p>
            <a:pPr lvl="0" algn="just" fontAlgn="base">
              <a:spcBef>
                <a:spcPct val="0"/>
              </a:spcBef>
              <a:spcAft>
                <a:spcPct val="0"/>
              </a:spcAft>
            </a:pPr>
            <a:r>
              <a:rPr lang="ar-IQ" sz="2800" dirty="0">
                <a:solidFill>
                  <a:schemeClr val="accent2">
                    <a:lumMod val="75000"/>
                  </a:schemeClr>
                </a:solidFill>
                <a:latin typeface="Arial" pitchFamily="34" charset="0"/>
              </a:rPr>
              <a:t>يهدف المسرح المدرسي الى غرس القدرة على التواصل الاجنماعي في نفوس التلاميذ ويعزز في نفسه الفكرة من ان الفرد الواحد لا يستطيع ان يحقق وجوده الانساني الا من خلال الاخرين اضافة الى انه يهيئ فرصة افضل للتلاميذ للتكيف مع المجتمع .</a:t>
            </a:r>
            <a:endParaRPr lang="ar-OM" sz="2800" dirty="0">
              <a:solidFill>
                <a:schemeClr val="accent2">
                  <a:lumMod val="75000"/>
                </a:schemeClr>
              </a:solidFill>
              <a:latin typeface="Arial" pitchFamily="34" charset="0"/>
            </a:endParaRPr>
          </a:p>
          <a:p>
            <a:pPr lvl="0" eaLnBrk="0" fontAlgn="base" hangingPunct="0">
              <a:spcBef>
                <a:spcPct val="0"/>
              </a:spcBef>
              <a:spcAft>
                <a:spcPct val="0"/>
              </a:spcAft>
            </a:pPr>
            <a:endParaRPr lang="ar-SA" sz="1600" dirty="0">
              <a:latin typeface="Arial" pitchFamily="34" charset="0"/>
            </a:endParaRPr>
          </a:p>
        </p:txBody>
      </p:sp>
      <p:pic>
        <p:nvPicPr>
          <p:cNvPr id="7" name="Picture 6">
            <a:extLst>
              <a:ext uri="{FF2B5EF4-FFF2-40B4-BE49-F238E27FC236}">
                <a16:creationId xmlns:a16="http://schemas.microsoft.com/office/drawing/2014/main" id="{6437852A-2EF2-47BB-A26E-B44074BFE3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2928149"/>
            <a:ext cx="6217919" cy="3021131"/>
          </a:xfrm>
          <a:prstGeom prst="rect">
            <a:avLst/>
          </a:prstGeom>
        </p:spPr>
      </p:pic>
    </p:spTree>
    <p:extLst>
      <p:ext uri="{BB962C8B-B14F-4D97-AF65-F5344CB8AC3E}">
        <p14:creationId xmlns:p14="http://schemas.microsoft.com/office/powerpoint/2010/main" val="370106403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1.pn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27649" name="Rectangle 1"/>
          <p:cNvSpPr>
            <a:spLocks noChangeArrowheads="1"/>
          </p:cNvSpPr>
          <p:nvPr/>
        </p:nvSpPr>
        <p:spPr bwMode="auto">
          <a:xfrm>
            <a:off x="899592" y="1759461"/>
            <a:ext cx="795637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OM" sz="2800" b="1"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lang="ar-OM" sz="2800" b="1" dirty="0">
                <a:latin typeface="Calibri" pitchFamily="34" charset="0"/>
                <a:ea typeface="Calibri" pitchFamily="34" charset="0"/>
                <a:cs typeface="Arial" pitchFamily="34" charset="0"/>
              </a:rPr>
              <a:t> </a:t>
            </a:r>
            <a:endParaRPr lang="en-US" sz="2400" dirty="0"/>
          </a:p>
        </p:txBody>
      </p:sp>
      <p:sp>
        <p:nvSpPr>
          <p:cNvPr id="19457" name="Rectangle 1"/>
          <p:cNvSpPr>
            <a:spLocks noChangeArrowheads="1"/>
          </p:cNvSpPr>
          <p:nvPr/>
        </p:nvSpPr>
        <p:spPr bwMode="auto">
          <a:xfrm>
            <a:off x="1475656" y="620688"/>
            <a:ext cx="7272808" cy="26161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ar-IQ" sz="3200" b="1" dirty="0">
                <a:solidFill>
                  <a:schemeClr val="accent2">
                    <a:lumMod val="75000"/>
                  </a:schemeClr>
                </a:solidFill>
                <a:latin typeface="Calibri" pitchFamily="34" charset="0"/>
                <a:ea typeface="Calibri" pitchFamily="34" charset="0"/>
              </a:rPr>
              <a:t>الهدف الروحي</a:t>
            </a:r>
          </a:p>
          <a:p>
            <a:pPr lvl="0" algn="just" fontAlgn="base">
              <a:spcBef>
                <a:spcPct val="0"/>
              </a:spcBef>
              <a:spcAft>
                <a:spcPct val="0"/>
              </a:spcAft>
            </a:pPr>
            <a:r>
              <a:rPr lang="ar-IQ" sz="3200" dirty="0">
                <a:solidFill>
                  <a:schemeClr val="accent2">
                    <a:lumMod val="75000"/>
                  </a:schemeClr>
                </a:solidFill>
                <a:latin typeface="Arial" pitchFamily="34" charset="0"/>
              </a:rPr>
              <a:t>ويقصد بهذا الهدف السماح للتلاميذ بممارسة الاشباعات الجمالية من خلال تنمية التذوق الفني لديهم وخلق معايير شفافة في داخلهم ازاء مظاهر الطبيعة والحياة وبالتالي يتأسس في اعماقهم الاحساس بجمال الحياة .</a:t>
            </a:r>
            <a:endParaRPr lang="ar-OM" sz="3200" dirty="0">
              <a:solidFill>
                <a:schemeClr val="accent2">
                  <a:lumMod val="75000"/>
                </a:schemeClr>
              </a:solidFill>
              <a:latin typeface="Arial" pitchFamily="34" charset="0"/>
            </a:endParaRPr>
          </a:p>
        </p:txBody>
      </p:sp>
      <p:pic>
        <p:nvPicPr>
          <p:cNvPr id="3" name="Picture 2">
            <a:extLst>
              <a:ext uri="{FF2B5EF4-FFF2-40B4-BE49-F238E27FC236}">
                <a16:creationId xmlns:a16="http://schemas.microsoft.com/office/drawing/2014/main" id="{E98C33EC-2122-4EF7-A3C8-01479E516C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9732" y="3311590"/>
            <a:ext cx="4824536" cy="2700370"/>
          </a:xfrm>
          <a:prstGeom prst="rect">
            <a:avLst/>
          </a:prstGeom>
        </p:spPr>
      </p:pic>
    </p:spTree>
    <p:extLst>
      <p:ext uri="{BB962C8B-B14F-4D97-AF65-F5344CB8AC3E}">
        <p14:creationId xmlns:p14="http://schemas.microsoft.com/office/powerpoint/2010/main" val="3701064032"/>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B5375F9A990F4DA812C60CA529443F" ma:contentTypeVersion="1" ma:contentTypeDescription="Create a new document." ma:contentTypeScope="" ma:versionID="f55683e5949553e0cbac03711e8c0427">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5A7F3D-9B4F-4C10-932A-19F1193475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B07A14-835B-4322-9ABD-7DA7D3396B91}">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53FEF344-D764-4BD9-BEEB-A1BA0A179B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1741</TotalTime>
  <Words>671</Words>
  <Application>Microsoft Office PowerPoint</Application>
  <PresentationFormat>On-screen Show (4:3)</PresentationFormat>
  <Paragraphs>95</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squ</dc:creator>
  <cp:lastModifiedBy>Malath fouad</cp:lastModifiedBy>
  <cp:revision>58</cp:revision>
  <dcterms:created xsi:type="dcterms:W3CDTF">2016-09-04T01:21:25Z</dcterms:created>
  <dcterms:modified xsi:type="dcterms:W3CDTF">2019-10-27T01:45:01Z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0x0101003AB5375F9A990F4DA812C60CA529443F</vt:lpwstr>
  </property>
</Properties>
</file>