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ar-IQ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ar-IQ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C7A74FC-7660-491E-9442-CB416E878A10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16B2FD1-6347-49DB-BB8E-1122B8A4E8FB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r" defTabSz="914400" rtl="1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sz="7200" b="1" dirty="0" smtClean="0"/>
              <a:t>نموذج </a:t>
            </a:r>
            <a:r>
              <a:rPr lang="en-US" sz="7200" b="1" dirty="0" err="1" smtClean="0"/>
              <a:t>mAT</a:t>
            </a:r>
            <a:endParaRPr lang="ar-IQ" sz="7200" b="1" dirty="0"/>
          </a:p>
        </p:txBody>
      </p:sp>
    </p:spTree>
    <p:extLst>
      <p:ext uri="{BB962C8B-B14F-4D97-AF65-F5344CB8AC3E}">
        <p14:creationId xmlns:p14="http://schemas.microsoft.com/office/powerpoint/2010/main" val="274680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395536" y="548680"/>
            <a:ext cx="6336704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dirty="0" smtClean="0">
                <a:solidFill>
                  <a:schemeClr val="bg1"/>
                </a:solidFill>
              </a:rPr>
              <a:t>مفهوم نموذج </a:t>
            </a:r>
            <a:r>
              <a:rPr lang="en-GB" sz="2800" dirty="0" smtClean="0">
                <a:solidFill>
                  <a:schemeClr val="bg1"/>
                </a:solidFill>
              </a:rPr>
              <a:t>MAT </a:t>
            </a:r>
            <a:r>
              <a:rPr lang="ar-IQ" sz="2800" dirty="0" smtClean="0">
                <a:solidFill>
                  <a:schemeClr val="bg1"/>
                </a:solidFill>
              </a:rPr>
              <a:t>في دراسة التاريخ غالبًا يُقصد به نموذج </a:t>
            </a:r>
            <a:r>
              <a:rPr lang="ar-IQ" sz="2800" dirty="0" err="1" smtClean="0">
                <a:solidFill>
                  <a:schemeClr val="bg1"/>
                </a:solidFill>
              </a:rPr>
              <a:t>تحلیل</a:t>
            </a:r>
            <a:r>
              <a:rPr lang="ar-IQ" sz="2800" dirty="0" smtClean="0">
                <a:solidFill>
                  <a:schemeClr val="bg1"/>
                </a:solidFill>
              </a:rPr>
              <a:t> تاريخي يُستخدم لفهم الأحداث بشكل منظم، لكنه ليس مصطلحا عالميًا موحدا مثل بعض النظريات المعروفة. في السياق التعليمي، يستخدم كاختصار يساعد الطلاب على تحليل أي حدث تاريخي بطريقة منهجية.</a:t>
            </a:r>
          </a:p>
          <a:p>
            <a:endParaRPr lang="ar-IQ" dirty="0" smtClean="0">
              <a:solidFill>
                <a:schemeClr val="bg1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95536" y="3284984"/>
            <a:ext cx="6336704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sz="2800" b="1" u="sng" dirty="0" smtClean="0">
                <a:solidFill>
                  <a:schemeClr val="bg1"/>
                </a:solidFill>
              </a:rPr>
              <a:t>M = Main idea </a:t>
            </a:r>
            <a:r>
              <a:rPr lang="ar-IQ" sz="2800" b="1" u="sng" dirty="0" smtClean="0">
                <a:solidFill>
                  <a:schemeClr val="bg1"/>
                </a:solidFill>
              </a:rPr>
              <a:t> الفكرة الرئيسية </a:t>
            </a:r>
          </a:p>
          <a:p>
            <a:endParaRPr lang="ar-IQ" sz="2800" dirty="0" smtClean="0">
              <a:solidFill>
                <a:schemeClr val="bg1"/>
              </a:solidFill>
            </a:endParaRPr>
          </a:p>
          <a:p>
            <a:r>
              <a:rPr lang="ar-IQ" sz="2800" dirty="0" smtClean="0">
                <a:solidFill>
                  <a:schemeClr val="bg1"/>
                </a:solidFill>
              </a:rPr>
              <a:t>ما هو الحدث التاريخي الأساسي؟</a:t>
            </a:r>
          </a:p>
          <a:p>
            <a:endParaRPr lang="ar-IQ" sz="2800" dirty="0">
              <a:solidFill>
                <a:schemeClr val="bg1"/>
              </a:solidFill>
            </a:endParaRPr>
          </a:p>
          <a:p>
            <a:r>
              <a:rPr lang="ar-IQ" sz="2800" dirty="0" smtClean="0">
                <a:solidFill>
                  <a:schemeClr val="bg1"/>
                </a:solidFill>
              </a:rPr>
              <a:t>مثل: الحرب العالمية الثانية. </a:t>
            </a:r>
          </a:p>
          <a:p>
            <a:r>
              <a:rPr lang="ar-IQ" sz="2800" dirty="0" smtClean="0">
                <a:solidFill>
                  <a:schemeClr val="bg1"/>
                </a:solidFill>
              </a:rPr>
              <a:t>ما الذي حدث؟ ومتى وأين؟</a:t>
            </a:r>
            <a:endParaRPr lang="ar-IQ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103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32183" y="404664"/>
            <a:ext cx="7992888" cy="52629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dirty="0" smtClean="0"/>
              <a:t>لماذا حدث هذا الحدث؟ وما نتائجه ؟</a:t>
            </a:r>
          </a:p>
          <a:p>
            <a:endParaRPr lang="ar-IQ" sz="2800" dirty="0" smtClean="0"/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(الأسباب سياسية، اقتصادية اجتماعية)</a:t>
            </a:r>
          </a:p>
          <a:p>
            <a:endParaRPr lang="ar-IQ" sz="2800" dirty="0" smtClean="0"/>
          </a:p>
          <a:p>
            <a:pPr marL="457200" indent="-457200">
              <a:buFont typeface="Courier New" pitchFamily="49" charset="0"/>
              <a:buChar char="o"/>
            </a:pPr>
            <a:r>
              <a:rPr lang="ar-IQ" sz="2800" dirty="0" smtClean="0"/>
              <a:t>(النتائج تغييرات في السلطة، حدود، أفكار...)</a:t>
            </a:r>
          </a:p>
          <a:p>
            <a:endParaRPr lang="ar-IQ" sz="2800" dirty="0" smtClean="0"/>
          </a:p>
          <a:p>
            <a:r>
              <a:rPr lang="ar-IQ" sz="2800" dirty="0"/>
              <a:t> </a:t>
            </a:r>
            <a:r>
              <a:rPr lang="en-GB" sz="2800" b="1" u="sng" dirty="0" smtClean="0"/>
              <a:t>T = Timeline / Theme </a:t>
            </a:r>
            <a:r>
              <a:rPr lang="ar-IQ" sz="2800" b="1" u="sng" dirty="0" smtClean="0"/>
              <a:t> الخط الزمني أو الموضوع</a:t>
            </a:r>
          </a:p>
          <a:p>
            <a:endParaRPr lang="ar-IQ" sz="2800" dirty="0"/>
          </a:p>
          <a:p>
            <a:r>
              <a:rPr lang="ar-IQ" sz="2800" dirty="0" smtClean="0"/>
              <a:t>كيف تطور الحدث عبر الزمن؟</a:t>
            </a:r>
          </a:p>
          <a:p>
            <a:endParaRPr lang="ar-IQ" sz="28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ما المراحل التي مر بها ؟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كيف تغيرت الأمور من البداية إلى النهاية؟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394392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395536" y="1484784"/>
            <a:ext cx="6408712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dirty="0" smtClean="0">
                <a:solidFill>
                  <a:schemeClr val="bg1"/>
                </a:solidFill>
              </a:rPr>
              <a:t>لماذا يُستخدم هذا النموذج؟</a:t>
            </a:r>
          </a:p>
          <a:p>
            <a:pPr marL="457200" indent="-457200">
              <a:buFont typeface="Wingdings" pitchFamily="2" charset="2"/>
              <a:buChar char="Ø"/>
            </a:pPr>
            <a:endParaRPr lang="ar-IQ" sz="3200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ar-IQ" sz="3200" dirty="0" smtClean="0">
                <a:solidFill>
                  <a:schemeClr val="bg1"/>
                </a:solidFill>
              </a:rPr>
              <a:t>يساعد على تبسيط فهم الأحداث التاريخية</a:t>
            </a:r>
          </a:p>
          <a:p>
            <a:pPr marL="457200" indent="-457200">
              <a:buFont typeface="Wingdings" pitchFamily="2" charset="2"/>
              <a:buChar char="Ø"/>
            </a:pPr>
            <a:endParaRPr lang="ar-IQ" sz="3200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ar-IQ" sz="3200" dirty="0" smtClean="0">
                <a:solidFill>
                  <a:schemeClr val="bg1"/>
                </a:solidFill>
              </a:rPr>
              <a:t>ينمّي مهارات التفكير النقدي والتحليل</a:t>
            </a:r>
          </a:p>
          <a:p>
            <a:pPr marL="457200" indent="-457200">
              <a:buFont typeface="Wingdings" pitchFamily="2" charset="2"/>
              <a:buChar char="Ø"/>
            </a:pPr>
            <a:endParaRPr lang="ar-IQ" sz="3200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ar-IQ" sz="3200" dirty="0" smtClean="0">
                <a:solidFill>
                  <a:schemeClr val="bg1"/>
                </a:solidFill>
              </a:rPr>
              <a:t>يجعل دراسة التاريخ منظمة بدل الحفظ فقط</a:t>
            </a:r>
            <a:endParaRPr lang="ar-IQ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00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sz="4000" b="1" dirty="0"/>
              <a:t>نموذج خطة درس </a:t>
            </a:r>
            <a:r>
              <a:rPr lang="ar-IQ" sz="4000" b="1" dirty="0" err="1"/>
              <a:t>تاریخ</a:t>
            </a:r>
            <a:r>
              <a:rPr lang="ar-IQ" sz="4000" b="1" dirty="0"/>
              <a:t> باستخدام</a:t>
            </a:r>
            <a:r>
              <a:rPr lang="en-GB" sz="4000" b="1" dirty="0" smtClean="0"/>
              <a:t>MAT</a:t>
            </a:r>
            <a:r>
              <a:rPr lang="ar-IQ" sz="4000" b="1" dirty="0" smtClean="0"/>
              <a:t> </a:t>
            </a:r>
            <a:endParaRPr lang="ar-IQ" sz="40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395536" y="1988840"/>
            <a:ext cx="8352928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dirty="0" smtClean="0"/>
              <a:t>الموضوع: (مثال) الثورة الفرنسية  </a:t>
            </a:r>
          </a:p>
          <a:p>
            <a:endParaRPr lang="ar-IQ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ar-IQ" sz="2800" b="1" dirty="0" smtClean="0"/>
              <a:t>مرحلة </a:t>
            </a:r>
            <a:r>
              <a:rPr lang="en-GB" sz="2800" b="1" dirty="0" smtClean="0"/>
              <a:t>Why) </a:t>
            </a:r>
            <a:r>
              <a:rPr lang="ar-IQ" sz="2800" b="1" dirty="0" smtClean="0"/>
              <a:t>) لماذا؟</a:t>
            </a:r>
          </a:p>
          <a:p>
            <a:r>
              <a:rPr lang="ar-IQ" sz="2800" dirty="0" smtClean="0"/>
              <a:t>الهدف جذب انتباه الطلاب وربط الدرس بحياتهم</a:t>
            </a:r>
          </a:p>
          <a:p>
            <a:endParaRPr lang="ar-IQ" sz="2800" dirty="0" smtClean="0"/>
          </a:p>
          <a:p>
            <a:r>
              <a:rPr lang="ar-IQ" sz="2800" dirty="0" smtClean="0"/>
              <a:t>طرح </a:t>
            </a:r>
            <a:r>
              <a:rPr lang="ar-IQ" sz="2800" dirty="0" err="1" smtClean="0"/>
              <a:t>سؤال:لماذا</a:t>
            </a:r>
            <a:r>
              <a:rPr lang="ar-IQ" sz="2800" dirty="0" smtClean="0"/>
              <a:t> تثور الشعوب؟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عرض صورة أو فيديو قصير عن الفقر أو الظلم.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 مناقشة سريعة مع الطلاب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1851802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مربع نص 3"/>
          <p:cNvSpPr txBox="1"/>
          <p:nvPr/>
        </p:nvSpPr>
        <p:spPr>
          <a:xfrm>
            <a:off x="899592" y="1700808"/>
            <a:ext cx="7920880" cy="48320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b="1" dirty="0" smtClean="0"/>
              <a:t>2. مرحلة </a:t>
            </a:r>
            <a:r>
              <a:rPr lang="en-GB" sz="2800" b="1" dirty="0" smtClean="0"/>
              <a:t>What) - </a:t>
            </a:r>
            <a:r>
              <a:rPr lang="ar-IQ" sz="2800" b="1" dirty="0" smtClean="0"/>
              <a:t>) ماذا ؟</a:t>
            </a:r>
          </a:p>
          <a:p>
            <a:endParaRPr lang="ar-IQ" sz="2800" b="1" dirty="0" smtClean="0"/>
          </a:p>
          <a:p>
            <a:r>
              <a:rPr lang="ar-IQ" sz="2800" dirty="0" smtClean="0"/>
              <a:t>الهدف تقديم المعلومات الأساسية</a:t>
            </a:r>
          </a:p>
          <a:p>
            <a:r>
              <a:rPr lang="ar-IQ" sz="2800" dirty="0" smtClean="0"/>
              <a:t>تعريف الثورة الفرنسية</a:t>
            </a:r>
          </a:p>
          <a:p>
            <a:r>
              <a:rPr lang="ar-IQ" sz="2800" dirty="0" smtClean="0"/>
              <a:t>الأسباب اقتصادية - اجتماعية - سياسية)</a:t>
            </a:r>
          </a:p>
          <a:p>
            <a:r>
              <a:rPr lang="ar-IQ" sz="2800" dirty="0" smtClean="0"/>
              <a:t>أهم الأحداث (الشخصيات الرئيسية)</a:t>
            </a:r>
          </a:p>
          <a:p>
            <a:endParaRPr lang="ar-IQ" sz="2800" dirty="0" smtClean="0"/>
          </a:p>
          <a:p>
            <a:r>
              <a:rPr lang="ar-IQ" sz="2800" dirty="0" smtClean="0"/>
              <a:t>يمكن استخدام: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شرح مباشر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خريطة ذهنية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/>
              <a:t>عرض شرائح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2930466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مربع نص 3"/>
          <p:cNvSpPr txBox="1"/>
          <p:nvPr/>
        </p:nvSpPr>
        <p:spPr>
          <a:xfrm>
            <a:off x="-180528" y="1916832"/>
            <a:ext cx="9145016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dirty="0" smtClean="0"/>
              <a:t> 3. مرحلة</a:t>
            </a:r>
            <a:r>
              <a:rPr lang="en-GB" sz="3200" b="1" dirty="0" smtClean="0"/>
              <a:t>How)  </a:t>
            </a:r>
            <a:r>
              <a:rPr lang="ar-IQ" sz="3200" b="1" dirty="0" smtClean="0"/>
              <a:t>) كيف؟ </a:t>
            </a:r>
          </a:p>
          <a:p>
            <a:endParaRPr lang="ar-IQ" sz="3200" dirty="0" smtClean="0"/>
          </a:p>
          <a:p>
            <a:r>
              <a:rPr lang="ar-IQ" sz="3200" dirty="0" smtClean="0"/>
              <a:t>الهدف: تطبيق الفهم </a:t>
            </a:r>
          </a:p>
          <a:p>
            <a:r>
              <a:rPr lang="ar-IQ" sz="3200" dirty="0" smtClean="0"/>
              <a:t>نشاط جماعي: تقسيم الطلاب إلى مجموعات لتحليل أسباب الثورة </a:t>
            </a:r>
          </a:p>
          <a:p>
            <a:endParaRPr lang="ar-IQ" sz="32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ar-IQ" sz="3200" dirty="0" smtClean="0"/>
              <a:t>حل أسئلة أو ورقة عمل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3200" dirty="0" smtClean="0"/>
              <a:t>تمثيل مشهد تاريخي (مسرحية قصيرة)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770929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مربع نص 3"/>
          <p:cNvSpPr txBox="1"/>
          <p:nvPr/>
        </p:nvSpPr>
        <p:spPr>
          <a:xfrm>
            <a:off x="467544" y="1844824"/>
            <a:ext cx="8280920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dirty="0" smtClean="0"/>
              <a:t>4. مرحلة </a:t>
            </a:r>
            <a:r>
              <a:rPr lang="en-GB" sz="3200" b="1" dirty="0" smtClean="0"/>
              <a:t>What I) </a:t>
            </a:r>
            <a:r>
              <a:rPr lang="ar-IQ" sz="3200" b="1" dirty="0" smtClean="0"/>
              <a:t> ) ماذا لو ؟ </a:t>
            </a:r>
          </a:p>
          <a:p>
            <a:endParaRPr lang="ar-IQ" sz="3200" b="1" dirty="0" smtClean="0"/>
          </a:p>
          <a:p>
            <a:r>
              <a:rPr lang="ar-IQ" sz="3200" dirty="0" smtClean="0"/>
              <a:t>الهدف التفكير والإبداع.</a:t>
            </a:r>
          </a:p>
          <a:p>
            <a:r>
              <a:rPr lang="ar-IQ" sz="3200" dirty="0" smtClean="0"/>
              <a:t> </a:t>
            </a:r>
          </a:p>
          <a:p>
            <a:r>
              <a:rPr lang="ar-IQ" sz="3200" dirty="0" err="1" smtClean="0"/>
              <a:t>سؤال:ماذا</a:t>
            </a:r>
            <a:r>
              <a:rPr lang="ar-IQ" sz="3200" dirty="0" smtClean="0"/>
              <a:t> لو لم تحدث الثورة الفرنسية؟</a:t>
            </a:r>
          </a:p>
          <a:p>
            <a:r>
              <a:rPr lang="ar-IQ" sz="3200" dirty="0" smtClean="0"/>
              <a:t>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3200" dirty="0" smtClean="0"/>
              <a:t>كتابة رأي أو سيناريو بديل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3200" dirty="0" smtClean="0"/>
              <a:t>ربط الحدث بواقعنا الحال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3275497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755576" y="548680"/>
            <a:ext cx="5904656" cy="56938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b="1" dirty="0" smtClean="0">
                <a:solidFill>
                  <a:schemeClr val="bg1"/>
                </a:solidFill>
              </a:rPr>
              <a:t>التقويم (</a:t>
            </a:r>
            <a:r>
              <a:rPr lang="en-GB" sz="2800" b="1" dirty="0" smtClean="0">
                <a:solidFill>
                  <a:schemeClr val="bg1"/>
                </a:solidFill>
              </a:rPr>
              <a:t>Assessment</a:t>
            </a:r>
            <a:r>
              <a:rPr lang="ar-IQ" sz="2800" b="1" dirty="0" smtClean="0">
                <a:solidFill>
                  <a:schemeClr val="bg1"/>
                </a:solidFill>
              </a:rPr>
              <a:t>)</a:t>
            </a:r>
          </a:p>
          <a:p>
            <a:r>
              <a:rPr lang="ar-IQ" sz="2800" b="1" dirty="0" smtClean="0">
                <a:solidFill>
                  <a:schemeClr val="bg1"/>
                </a:solidFill>
              </a:rPr>
              <a:t>     </a:t>
            </a:r>
            <a:r>
              <a:rPr lang="en-GB" sz="2800" b="1" dirty="0" smtClean="0">
                <a:solidFill>
                  <a:schemeClr val="bg1"/>
                </a:solidFill>
              </a:rPr>
              <a:t> </a:t>
            </a:r>
            <a:r>
              <a:rPr lang="ar-IQ" sz="2800" b="1" dirty="0" smtClean="0">
                <a:solidFill>
                  <a:schemeClr val="bg1"/>
                </a:solidFill>
              </a:rPr>
              <a:t>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>
                <a:solidFill>
                  <a:schemeClr val="bg1"/>
                </a:solidFill>
              </a:rPr>
              <a:t>أسئلة قصيرة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>
                <a:solidFill>
                  <a:schemeClr val="bg1"/>
                </a:solidFill>
              </a:rPr>
              <a:t>مشاركة الطلاب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>
                <a:solidFill>
                  <a:schemeClr val="bg1"/>
                </a:solidFill>
              </a:rPr>
              <a:t>واجب منزلي (بحث بسيط أو تقرير)</a:t>
            </a:r>
          </a:p>
          <a:p>
            <a:endParaRPr lang="ar-IQ" sz="2800" dirty="0" smtClean="0">
              <a:solidFill>
                <a:schemeClr val="bg1"/>
              </a:solidFill>
            </a:endParaRPr>
          </a:p>
          <a:p>
            <a:r>
              <a:rPr lang="ar-IQ" sz="2800" dirty="0" smtClean="0">
                <a:solidFill>
                  <a:schemeClr val="bg1"/>
                </a:solidFill>
              </a:rPr>
              <a:t>ملاحظات مهمة</a:t>
            </a:r>
          </a:p>
          <a:p>
            <a:endParaRPr lang="ar-IQ" sz="2800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>
                <a:solidFill>
                  <a:schemeClr val="bg1"/>
                </a:solidFill>
              </a:rPr>
              <a:t>راع اختلاف مستويات الطلاب</a:t>
            </a:r>
          </a:p>
          <a:p>
            <a:endParaRPr lang="ar-IQ" sz="2800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>
                <a:solidFill>
                  <a:schemeClr val="bg1"/>
                </a:solidFill>
              </a:rPr>
              <a:t>استخدم وسائل متنوعة (صور، فيديو، خرائط)</a:t>
            </a:r>
          </a:p>
          <a:p>
            <a:endParaRPr lang="ar-IQ" sz="2800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ar-IQ" sz="2800" dirty="0" smtClean="0">
                <a:solidFill>
                  <a:schemeClr val="bg1"/>
                </a:solidFill>
              </a:rPr>
              <a:t>اجعل الطالب محور العملية التعليمية</a:t>
            </a:r>
            <a:endParaRPr lang="ar-IQ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169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شبكة">
  <a:themeElements>
    <a:clrScheme name="شبكة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شبكة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شبكة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42</TotalTime>
  <Words>338</Words>
  <Application>Microsoft Office PowerPoint</Application>
  <PresentationFormat>عرض على الشاشة (3:4)‏</PresentationFormat>
  <Paragraphs>75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شبكة</vt:lpstr>
      <vt:lpstr>نموذج mAT</vt:lpstr>
      <vt:lpstr>عرض تقديمي في PowerPoint</vt:lpstr>
      <vt:lpstr>عرض تقديمي في PowerPoint</vt:lpstr>
      <vt:lpstr>عرض تقديمي في PowerPoint</vt:lpstr>
      <vt:lpstr>نموذج خطة درس تاریخ باستخدامMAT 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نموذج mAT</dc:title>
  <dc:creator>Maher</dc:creator>
  <cp:lastModifiedBy>Maher</cp:lastModifiedBy>
  <cp:revision>5</cp:revision>
  <dcterms:created xsi:type="dcterms:W3CDTF">2026-04-04T14:54:41Z</dcterms:created>
  <dcterms:modified xsi:type="dcterms:W3CDTF">2026-04-04T15:37:35Z</dcterms:modified>
</cp:coreProperties>
</file>