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>
        <p:scale>
          <a:sx n="102" d="100"/>
          <a:sy n="102" d="100"/>
        </p:scale>
        <p:origin x="-1044" y="-17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6500643-5DA8-43FA-A185-45DDF2464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28B85D4-5733-4B6D-8DE4-F3A25DFBB7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D868377-3DB9-4A85-B898-17842EE8B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E8BDE1A-F1F2-4300-BA32-1FE87B404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7AB849C-56CB-4413-9E80-F2EBDC5E0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37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C5EC1E9-DC91-4D54-BA5F-849469B77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B32ADD7-FAF0-4DF0-B4D7-A6746D27E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B6EF069-7909-46BE-A581-192B334E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74D4CD1-B8ED-428F-9FE3-CD0140E0D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5865E64-7E69-45EF-979D-A4B39383F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3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1077CEC-E7E3-4DA2-8449-398CCF842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EFEA904-F024-4412-9AC6-392CCCC83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BCA1F5B-80CE-4C46-BFAD-1BC09E2AD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52C0ECE-E1AB-4376-998F-EBD3790A6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D5699EA-4233-4E66-A25D-F7C78118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F89A970-0FCA-4C43-B819-63878C705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45F0E99-9A21-4322-9331-C586A4C1E9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8117332-CF5F-4E97-B235-9C5DFD2C4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6396CE9-ADAE-40E8-AA9E-0D6DB4A9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6EECC95-8480-4F86-85CB-DD7CA6D4A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F7E66BC-87C0-4B98-AB86-6761A821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7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F46AF8B-EE0D-44EF-98EC-5D11FDD6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A3098C0-11C2-403B-B20E-2B65A7096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0166A06-DED2-458B-B33E-1F271D452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62DFBB92-FAC7-48DE-B89B-FFF4D98F9E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F02C1084-5BE8-4CFB-B64F-9C0D486F35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803EEBE-9ECE-42BE-8A94-4951E667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726F9D3-30D8-40CE-8D2F-21FEC26F2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BD727EC9-A439-492F-9B0B-E8F7F958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3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EE24BCB-B328-4439-B8E3-3770392D0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4639436-2FF6-4FDF-B26E-3981D5A1F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EEC88E81-7727-485A-BDF3-7CBD6384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57357055-785F-4F2A-BA1F-7DF4560F9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89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2F00014-51B0-49A1-847B-79A86CC81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0B13B0D-BDC9-4349-9EE7-567673F03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E35126F-7A65-497F-B49B-5E0F42C32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97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0D281F7-74AD-4D54-8614-194EA4B17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83A3091-D702-464D-8A44-E36016FE3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FDF6907-0E0F-4489-897C-445E61E5D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25EFA4C-0A3B-4A61-85FF-26262D4F4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EFBA3F5-F11A-445E-B944-43781CFFA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5FDAC0B-1974-4928-B8B0-8E001E6CC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0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447FAD1-0EEC-496B-933F-327D393BE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E4B4D58-826B-49B9-A625-E49D814411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E3CFC39-392D-4A17-92E6-5F621A17A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C3C6BB4-7C85-4A7A-A1D2-DED910619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0C8E075-3458-4D86-8163-037E6257C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901DD71-AD9D-480F-93A2-7757808BF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75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3FBF211-B879-4A3C-8400-0BD83A716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924E22D-0716-408B-9C80-F79616707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F344116-F1BB-4C0A-A138-A8BD88BD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A1033B4-D48A-496B-90C7-21EA9741D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509435B-9BDF-4875-820F-2F57322DD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40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ADAA0E0-76C6-489A-B408-A45F02E0B4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BCA14E0-8AF7-4698-9C0F-01F7E208E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A445BDE-4CFC-4D0D-B792-04336D952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1D424CD-4C2A-4996-8BCB-5D9C294D3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87BD09D-1B8A-4443-94ED-B5C2E1DB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2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9309EEE9-8B41-468D-AC1E-4D02D06C6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71105E7-1437-4587-B014-4D29F0BC3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13FDCC1-17AA-4FDD-B805-59DD64913B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439C2-9E7B-47C7-910E-D3B69A0D4675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AE5A094-F3B8-4FAC-899F-761997657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06DD249-4173-49C4-A653-5B80EF150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B3157-57F6-4E43-941E-68F10C58E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86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9E406B6-E21D-42AD-8D4E-D9DBBE32B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>
                <a:solidFill>
                  <a:srgbClr val="FF0000"/>
                </a:solidFill>
              </a:rPr>
              <a:t>جمع القلة ( أَفْـعُـل)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5F3D4E9-9CB2-4B9F-BF95-0EF739CD7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000" dirty="0"/>
              <a:t>1 ـ ظبي  اَظبِـيٌ</a:t>
            </a:r>
          </a:p>
          <a:p>
            <a:r>
              <a:rPr lang="ar-IQ" sz="4000" dirty="0"/>
              <a:t>تلفظ</a:t>
            </a:r>
            <a:r>
              <a:rPr lang="ar-IQ" sz="4000" dirty="0">
                <a:solidFill>
                  <a:srgbClr val="FF0000"/>
                </a:solidFill>
              </a:rPr>
              <a:t> أَظبِـيٌ          </a:t>
            </a:r>
            <a:r>
              <a:rPr lang="ar-IQ" sz="4000" dirty="0"/>
              <a:t>يتحول التنوين بالنطق الى نون ساكنة           </a:t>
            </a:r>
          </a:p>
          <a:p>
            <a:r>
              <a:rPr lang="ar-IQ" sz="4000" dirty="0">
                <a:solidFill>
                  <a:srgbClr val="FF0000"/>
                </a:solidFill>
              </a:rPr>
              <a:t>أَظبـيُـنْ </a:t>
            </a:r>
            <a:r>
              <a:rPr lang="ar-IQ" sz="4000" dirty="0"/>
              <a:t> الضمة </a:t>
            </a:r>
            <a:r>
              <a:rPr lang="ar-IQ" sz="4000" dirty="0" err="1"/>
              <a:t>لاتلفظ</a:t>
            </a:r>
            <a:r>
              <a:rPr lang="ar-IQ" sz="4000" dirty="0"/>
              <a:t> للثقل فيكون لفظ الكلمة </a:t>
            </a:r>
          </a:p>
          <a:p>
            <a:r>
              <a:rPr lang="ar-IQ" sz="4000" dirty="0">
                <a:solidFill>
                  <a:srgbClr val="FF0000"/>
                </a:solidFill>
              </a:rPr>
              <a:t>أَظْـبِـيْـنْ </a:t>
            </a:r>
            <a:r>
              <a:rPr lang="ar-IQ" sz="4000" dirty="0"/>
              <a:t>          فيلتقي ساكنان فتحذف </a:t>
            </a:r>
            <a:r>
              <a:rPr lang="ar-IQ" sz="4000" dirty="0" err="1"/>
              <a:t>الياءفتلفظ</a:t>
            </a:r>
            <a:r>
              <a:rPr lang="ar-IQ" sz="4000" dirty="0"/>
              <a:t> الكلمة </a:t>
            </a:r>
          </a:p>
          <a:p>
            <a:r>
              <a:rPr lang="ar-IQ" sz="4000" dirty="0">
                <a:solidFill>
                  <a:srgbClr val="FF0000"/>
                </a:solidFill>
              </a:rPr>
              <a:t>أَظْـبٍ              </a:t>
            </a:r>
            <a:r>
              <a:rPr lang="ar-IQ" sz="4000" dirty="0">
                <a:solidFill>
                  <a:schemeClr val="accent1"/>
                </a:solidFill>
              </a:rPr>
              <a:t>فالتنوين عوض عن حرف وليس علامة</a:t>
            </a:r>
          </a:p>
          <a:p>
            <a:r>
              <a:rPr lang="ar-IQ" sz="4000" dirty="0">
                <a:solidFill>
                  <a:schemeClr val="accent1"/>
                </a:solidFill>
              </a:rPr>
              <a:t> اعرابية</a:t>
            </a:r>
          </a:p>
        </p:txBody>
      </p:sp>
      <p:cxnSp>
        <p:nvCxnSpPr>
          <p:cNvPr id="5" name="رابط كسهم مستقيم 4">
            <a:extLst>
              <a:ext uri="{FF2B5EF4-FFF2-40B4-BE49-F238E27FC236}">
                <a16:creationId xmlns:a16="http://schemas.microsoft.com/office/drawing/2014/main" id="{19193906-D1DF-497E-B440-E589CB7ABBE7}"/>
              </a:ext>
            </a:extLst>
          </p:cNvPr>
          <p:cNvCxnSpPr/>
          <p:nvPr/>
        </p:nvCxnSpPr>
        <p:spPr>
          <a:xfrm flipH="1">
            <a:off x="8214360" y="2895600"/>
            <a:ext cx="85344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D2966239-8DD2-4CC5-B046-D240EF048D85}"/>
              </a:ext>
            </a:extLst>
          </p:cNvPr>
          <p:cNvCxnSpPr>
            <a:cxnSpLocks/>
          </p:cNvCxnSpPr>
          <p:nvPr/>
        </p:nvCxnSpPr>
        <p:spPr>
          <a:xfrm flipH="1">
            <a:off x="8641080" y="4876800"/>
            <a:ext cx="10515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>
            <a:extLst>
              <a:ext uri="{FF2B5EF4-FFF2-40B4-BE49-F238E27FC236}">
                <a16:creationId xmlns:a16="http://schemas.microsoft.com/office/drawing/2014/main" id="{F643D262-2D92-4549-BC28-8560C156760D}"/>
              </a:ext>
            </a:extLst>
          </p:cNvPr>
          <p:cNvCxnSpPr/>
          <p:nvPr/>
        </p:nvCxnSpPr>
        <p:spPr>
          <a:xfrm flipH="1">
            <a:off x="8747760" y="4267200"/>
            <a:ext cx="9448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605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C912B2A-27A8-4EA8-8321-85B3FC06F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>
                <a:solidFill>
                  <a:srgbClr val="FF0000"/>
                </a:solidFill>
              </a:rPr>
              <a:t>جمع القلة ( أَفْـعُـل)</a:t>
            </a:r>
            <a:endParaRPr lang="en-US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5092AF2-FDC6-4108-A59E-3E470FD7B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4920"/>
            <a:ext cx="10515600" cy="5593080"/>
          </a:xfrm>
        </p:spPr>
        <p:txBody>
          <a:bodyPr>
            <a:normAutofit/>
          </a:bodyPr>
          <a:lstStyle/>
          <a:p>
            <a:r>
              <a:rPr lang="ar-IQ" sz="4400" dirty="0"/>
              <a:t>2 ـ دَلْـوٌـــ تلفظ </a:t>
            </a:r>
            <a:r>
              <a:rPr lang="ar-IQ" sz="4400" dirty="0">
                <a:solidFill>
                  <a:srgbClr val="FF0000"/>
                </a:solidFill>
              </a:rPr>
              <a:t>( دَلْـوُنْ) </a:t>
            </a:r>
            <a:r>
              <a:rPr lang="ar-IQ" sz="4400" dirty="0"/>
              <a:t>وتجمع</a:t>
            </a:r>
            <a:r>
              <a:rPr lang="ar-IQ" sz="4400" dirty="0">
                <a:solidFill>
                  <a:srgbClr val="FF0000"/>
                </a:solidFill>
              </a:rPr>
              <a:t> (أَدْلِـوٌ) </a:t>
            </a:r>
            <a:r>
              <a:rPr lang="ar-IQ" sz="4400" dirty="0"/>
              <a:t>وتلفظ (</a:t>
            </a:r>
            <a:r>
              <a:rPr lang="ar-IQ" sz="4400" dirty="0">
                <a:solidFill>
                  <a:srgbClr val="FF0000"/>
                </a:solidFill>
              </a:rPr>
              <a:t>أَدْلِـوُنْ) </a:t>
            </a:r>
            <a:r>
              <a:rPr lang="ar-IQ" sz="4400" dirty="0"/>
              <a:t>ثم تسكن الواو للتخلص من الثقل في النطق اذا مضمومة فيلتقي ساكنان (</a:t>
            </a:r>
            <a:r>
              <a:rPr lang="ar-IQ" sz="4400" dirty="0">
                <a:solidFill>
                  <a:srgbClr val="FF0000"/>
                </a:solidFill>
              </a:rPr>
              <a:t>أَدْلِـوْنْ) </a:t>
            </a:r>
            <a:r>
              <a:rPr lang="ar-IQ" sz="4400" dirty="0"/>
              <a:t>فتحذف الواو لمنع التقاء الساكنين فتكتب (</a:t>
            </a:r>
            <a:r>
              <a:rPr lang="ar-IQ" sz="4400" dirty="0">
                <a:solidFill>
                  <a:srgbClr val="FF0000"/>
                </a:solidFill>
              </a:rPr>
              <a:t>أَدْلٍ) وتلفظ ( أَدْلِنْ)</a:t>
            </a:r>
          </a:p>
          <a:p>
            <a:r>
              <a:rPr lang="ar-IQ" sz="4400" dirty="0">
                <a:solidFill>
                  <a:srgbClr val="FF0000"/>
                </a:solidFill>
              </a:rPr>
              <a:t>3 ـ جِـرو الجمع ( </a:t>
            </a:r>
            <a:r>
              <a:rPr lang="ar-IQ" sz="4400" dirty="0" err="1">
                <a:solidFill>
                  <a:srgbClr val="FF0000"/>
                </a:solidFill>
              </a:rPr>
              <a:t>أَجْرِوٌ</a:t>
            </a:r>
            <a:r>
              <a:rPr lang="ar-IQ" sz="4400" dirty="0">
                <a:solidFill>
                  <a:srgbClr val="FF0000"/>
                </a:solidFill>
              </a:rPr>
              <a:t>)ــــ </a:t>
            </a:r>
            <a:r>
              <a:rPr lang="ar-IQ" sz="4400" dirty="0"/>
              <a:t>وتلفظ(</a:t>
            </a:r>
            <a:r>
              <a:rPr lang="ar-IQ" sz="4400" dirty="0">
                <a:solidFill>
                  <a:srgbClr val="FF0000"/>
                </a:solidFill>
              </a:rPr>
              <a:t> </a:t>
            </a:r>
            <a:r>
              <a:rPr lang="ar-IQ" sz="4400" dirty="0" err="1">
                <a:solidFill>
                  <a:srgbClr val="FF0000"/>
                </a:solidFill>
              </a:rPr>
              <a:t>أَجْرِوُنْ</a:t>
            </a:r>
            <a:r>
              <a:rPr lang="ar-IQ" sz="4400" dirty="0">
                <a:solidFill>
                  <a:srgbClr val="FF0000"/>
                </a:solidFill>
              </a:rPr>
              <a:t>) ــــ</a:t>
            </a:r>
            <a:r>
              <a:rPr lang="ar-IQ" sz="4400" dirty="0"/>
              <a:t> ثم تسكن الواو للتخلص من الثقل في النطق اذا مضمومة فيلتقي ساكنان</a:t>
            </a:r>
            <a:r>
              <a:rPr lang="ar-IQ" sz="4400" dirty="0">
                <a:solidFill>
                  <a:srgbClr val="FF0000"/>
                </a:solidFill>
              </a:rPr>
              <a:t> (</a:t>
            </a:r>
            <a:r>
              <a:rPr lang="ar-IQ" sz="4400" dirty="0" err="1">
                <a:solidFill>
                  <a:srgbClr val="FF0000"/>
                </a:solidFill>
              </a:rPr>
              <a:t>أَجْرِوْنْ</a:t>
            </a:r>
            <a:r>
              <a:rPr lang="ar-IQ" sz="4400" dirty="0">
                <a:solidFill>
                  <a:srgbClr val="FF0000"/>
                </a:solidFill>
              </a:rPr>
              <a:t>) </a:t>
            </a:r>
            <a:r>
              <a:rPr lang="ar-IQ" sz="4400" dirty="0"/>
              <a:t>فتحذف الواو لمنع التقاء الساكنين فتكتب </a:t>
            </a:r>
            <a:r>
              <a:rPr lang="ar-IQ" sz="4400"/>
              <a:t>(</a:t>
            </a:r>
            <a:r>
              <a:rPr lang="ar-IQ" sz="4400">
                <a:solidFill>
                  <a:srgbClr val="FF0000"/>
                </a:solidFill>
              </a:rPr>
              <a:t>أَجْرٍ) </a:t>
            </a:r>
            <a:r>
              <a:rPr lang="ar-IQ" sz="4400" dirty="0">
                <a:solidFill>
                  <a:srgbClr val="FF0000"/>
                </a:solidFill>
              </a:rPr>
              <a:t>وتلفظ (</a:t>
            </a:r>
            <a:r>
              <a:rPr lang="ar-IQ" sz="4400" dirty="0"/>
              <a:t>(</a:t>
            </a:r>
            <a:r>
              <a:rPr lang="ar-IQ" sz="4400" dirty="0">
                <a:solidFill>
                  <a:srgbClr val="FF0000"/>
                </a:solidFill>
              </a:rPr>
              <a:t>أَجْرِنْ)</a:t>
            </a:r>
          </a:p>
          <a:p>
            <a:endParaRPr lang="ar-IQ" sz="4400" dirty="0">
              <a:solidFill>
                <a:srgbClr val="FF0000"/>
              </a:solidFill>
            </a:endParaRP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87295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9CFB32B-16B6-4461-930E-F1AB981C7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>
                <a:solidFill>
                  <a:srgbClr val="FF0000"/>
                </a:solidFill>
              </a:rPr>
              <a:t>الفرق بين سيوف وأسياف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C800717-1A57-40E1-A1C1-50C0C78A3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الخنساء و حسان بن ثابت.</a:t>
            </a:r>
          </a:p>
          <a:p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كما يعرف الكل ان العصر </a:t>
            </a:r>
            <a:r>
              <a:rPr lang="ar-IQ" b="0" i="0" dirty="0" err="1">
                <a:solidFill>
                  <a:srgbClr val="050505"/>
                </a:solidFill>
                <a:effectLst/>
                <a:latin typeface="inherit"/>
              </a:rPr>
              <a:t>الجاهي</a:t>
            </a:r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 يتغنون </a:t>
            </a:r>
            <a:r>
              <a:rPr lang="ar-IQ" b="0" i="0" dirty="0" err="1">
                <a:solidFill>
                  <a:srgbClr val="050505"/>
                </a:solidFill>
                <a:effectLst/>
                <a:latin typeface="inherit"/>
              </a:rPr>
              <a:t>باشعارهم</a:t>
            </a:r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 ونثرهم ...</a:t>
            </a:r>
          </a:p>
          <a:p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كان في عهد رسول الله سوق يسمى بسوق عكاظ ...</a:t>
            </a:r>
          </a:p>
          <a:p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هذا السوق يتغنى فيه الشعراء و الادباء في ذلك الزمان ...</a:t>
            </a:r>
          </a:p>
          <a:p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في احد الايام كان يمشي حسان بن ثابت ويردد ابيات شعرية اول بيت قاله وهو :</a:t>
            </a:r>
          </a:p>
          <a:p>
            <a:r>
              <a:rPr lang="ar-IQ" b="0" i="0" dirty="0">
                <a:solidFill>
                  <a:srgbClr val="FF0000"/>
                </a:solidFill>
                <a:effectLst/>
                <a:latin typeface="inherit"/>
              </a:rPr>
              <a:t>* لنا الجفنات البيض يلمعن في الضحى واسيافنا يقطرن من نجدة دما </a:t>
            </a:r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*</a:t>
            </a:r>
          </a:p>
          <a:p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فاراد ان ينتقل الى البيت الثاني فقالت له الخنساء انتظر يا حسان عندك 5 اخطاء في اول بيت تقوله .... فتعجب حسان بن ثابت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710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C2CAB2C-7122-40C3-9B5A-0D089F81C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>
                <a:solidFill>
                  <a:srgbClr val="FF0000"/>
                </a:solidFill>
              </a:rPr>
              <a:t>الخنساء تحكم بين حسان والاعشى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49297C7-3BA3-479A-B1BA-C7B542775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فقال لها وماهي هذه الاخطاء في اول بيت لي ..</a:t>
            </a:r>
          </a:p>
          <a:p>
            <a:r>
              <a:rPr lang="ar-IQ" b="0" i="0" dirty="0">
                <a:solidFill>
                  <a:srgbClr val="FF0000"/>
                </a:solidFill>
                <a:effectLst/>
                <a:latin typeface="inherit"/>
              </a:rPr>
              <a:t>قالت الخنساء : لا تقل لنا الجفنات... وانما قل لنا الجفان ...... لان الجفنات جمع قلة </a:t>
            </a:r>
          </a:p>
          <a:p>
            <a:pPr marL="0" indent="0">
              <a:buNone/>
            </a:pPr>
            <a:r>
              <a:rPr lang="ar-IQ" dirty="0">
                <a:solidFill>
                  <a:srgbClr val="FF0000"/>
                </a:solidFill>
                <a:latin typeface="inherit"/>
              </a:rPr>
              <a:t>الجفن : غمد السيف ووعاء فيه طعام ويجمع (</a:t>
            </a:r>
            <a:r>
              <a:rPr lang="ar-IQ" b="0" i="0" dirty="0">
                <a:solidFill>
                  <a:srgbClr val="FF0000"/>
                </a:solidFill>
                <a:effectLst/>
                <a:latin typeface="amiri"/>
              </a:rPr>
              <a:t> أجفانٌ ، و </a:t>
            </a:r>
            <a:r>
              <a:rPr lang="ar-IQ" b="1" i="0" dirty="0">
                <a:solidFill>
                  <a:srgbClr val="FF0000"/>
                </a:solidFill>
                <a:effectLst/>
                <a:latin typeface="amiri"/>
              </a:rPr>
              <a:t>أَجْفُنٌ</a:t>
            </a:r>
            <a:r>
              <a:rPr lang="ar-IQ" b="0" i="0" dirty="0">
                <a:solidFill>
                  <a:srgbClr val="FF0000"/>
                </a:solidFill>
                <a:effectLst/>
                <a:latin typeface="amiri"/>
              </a:rPr>
              <a:t> ، و جُفُونٌ ،وجِفان)</a:t>
            </a:r>
            <a:endParaRPr lang="ar-IQ" b="0" i="0" dirty="0">
              <a:solidFill>
                <a:srgbClr val="FF0000"/>
              </a:solidFill>
              <a:effectLst/>
              <a:latin typeface="inherit"/>
            </a:endParaRPr>
          </a:p>
          <a:p>
            <a:r>
              <a:rPr lang="ar-IQ" b="0" i="0" dirty="0" err="1">
                <a:solidFill>
                  <a:srgbClr val="050505"/>
                </a:solidFill>
                <a:effectLst/>
                <a:latin typeface="inherit"/>
              </a:rPr>
              <a:t>الخطا</a:t>
            </a:r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 الثاني : قالت له لا تقل يلمعن ... وانما قل يشرقن ...........لان اللمعان يظهر </a:t>
            </a:r>
            <a:r>
              <a:rPr lang="ar-IQ" b="0" i="0" dirty="0" err="1">
                <a:solidFill>
                  <a:srgbClr val="050505"/>
                </a:solidFill>
                <a:effectLst/>
                <a:latin typeface="inherit"/>
              </a:rPr>
              <a:t>وياتي</a:t>
            </a:r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 في فترات </a:t>
            </a:r>
          </a:p>
          <a:p>
            <a:r>
              <a:rPr lang="ar-IQ" b="0" i="0" dirty="0" err="1">
                <a:solidFill>
                  <a:srgbClr val="050505"/>
                </a:solidFill>
                <a:effectLst/>
                <a:latin typeface="inherit"/>
              </a:rPr>
              <a:t>الخطا</a:t>
            </a:r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 الثالث : قالت له لا تقل الضحى ... وانما قل الغسق ............. لان الضيوف </a:t>
            </a:r>
            <a:r>
              <a:rPr lang="ar-IQ" b="0" i="0" dirty="0" err="1">
                <a:solidFill>
                  <a:srgbClr val="050505"/>
                </a:solidFill>
                <a:effectLst/>
                <a:latin typeface="inherit"/>
              </a:rPr>
              <a:t>ياتون</a:t>
            </a:r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 وقت غروب الشمس ( الغسق يعني ) </a:t>
            </a:r>
          </a:p>
          <a:p>
            <a:r>
              <a:rPr lang="ar-IQ" b="0" i="0" dirty="0" err="1">
                <a:solidFill>
                  <a:srgbClr val="FF0000"/>
                </a:solidFill>
                <a:effectLst/>
                <a:latin typeface="inherit"/>
              </a:rPr>
              <a:t>الخطا</a:t>
            </a:r>
            <a:r>
              <a:rPr lang="ar-IQ" b="0" i="0" dirty="0">
                <a:solidFill>
                  <a:srgbClr val="FF0000"/>
                </a:solidFill>
                <a:effectLst/>
                <a:latin typeface="inherit"/>
              </a:rPr>
              <a:t> الرابع : قالت له لا تقل اسيافنا .... وانما قالت له قل ...... وسيوفنا ....... هي ايضا جمع قلة</a:t>
            </a:r>
          </a:p>
          <a:p>
            <a:r>
              <a:rPr lang="ar-IQ" b="0" i="0" dirty="0" err="1">
                <a:solidFill>
                  <a:srgbClr val="050505"/>
                </a:solidFill>
                <a:effectLst/>
                <a:latin typeface="inherit"/>
              </a:rPr>
              <a:t>الخطا</a:t>
            </a:r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 الخامس : قالت له لا تقل يقطرن .... وانما قل يجرينا ......</a:t>
            </a:r>
            <a:r>
              <a:rPr lang="ar-IQ" b="0" i="0" dirty="0" err="1">
                <a:solidFill>
                  <a:srgbClr val="050505"/>
                </a:solidFill>
                <a:effectLst/>
                <a:latin typeface="inherit"/>
              </a:rPr>
              <a:t>للدلاله</a:t>
            </a:r>
            <a:r>
              <a:rPr lang="ar-IQ" b="0" i="0" dirty="0">
                <a:solidFill>
                  <a:srgbClr val="050505"/>
                </a:solidFill>
                <a:effectLst/>
                <a:latin typeface="inherit"/>
              </a:rPr>
              <a:t> على شهامة وقوة العرب في الحرب…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0767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356</Words>
  <Application>Microsoft Office PowerPoint</Application>
  <PresentationFormat>شاشة عريضة</PresentationFormat>
  <Paragraphs>26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10" baseType="lpstr">
      <vt:lpstr>amiri</vt:lpstr>
      <vt:lpstr>Arial</vt:lpstr>
      <vt:lpstr>Calibri</vt:lpstr>
      <vt:lpstr>Calibri Light</vt:lpstr>
      <vt:lpstr>inherit</vt:lpstr>
      <vt:lpstr>نسق Office</vt:lpstr>
      <vt:lpstr>جمع القلة ( أَفْـعُـل)</vt:lpstr>
      <vt:lpstr>جمع القلة ( أَفْـعُـل)</vt:lpstr>
      <vt:lpstr>الفرق بين سيوف وأسياف</vt:lpstr>
      <vt:lpstr>الخنساء تحكم بين حسان والاعشى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جمع القلة </dc:title>
  <dc:creator>Huda Hadi</dc:creator>
  <cp:lastModifiedBy>Huda Hadi</cp:lastModifiedBy>
  <cp:revision>9</cp:revision>
  <dcterms:created xsi:type="dcterms:W3CDTF">2021-06-27T04:57:38Z</dcterms:created>
  <dcterms:modified xsi:type="dcterms:W3CDTF">2021-06-27T07:49:04Z</dcterms:modified>
</cp:coreProperties>
</file>