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9" r:id="rId4"/>
    <p:sldId id="260" r:id="rId5"/>
    <p:sldId id="261" r:id="rId6"/>
    <p:sldId id="262" r:id="rId7"/>
    <p:sldId id="263" r:id="rId8"/>
    <p:sldId id="264" r:id="rId9"/>
    <p:sldId id="265" r:id="rId10"/>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IQ"/>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IQ"/>
          </a:p>
        </p:txBody>
      </p:sp>
      <p:sp>
        <p:nvSpPr>
          <p:cNvPr id="4" name="عنصر نائب للتاريخ 3"/>
          <p:cNvSpPr>
            <a:spLocks noGrp="1"/>
          </p:cNvSpPr>
          <p:nvPr>
            <p:ph type="dt" sz="half" idx="10"/>
          </p:nvPr>
        </p:nvSpPr>
        <p:spPr/>
        <p:txBody>
          <a:bodyPr/>
          <a:lstStyle/>
          <a:p>
            <a:fld id="{525B2D8C-AD2C-46AB-965A-E06FD36CCFE5}"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6D4B594D-D75D-439C-93BE-50C11AF21C7D}" type="slidenum">
              <a:rPr lang="ar-IQ" smtClean="0"/>
              <a:t>‹#›</a:t>
            </a:fld>
            <a:endParaRPr lang="ar-IQ"/>
          </a:p>
        </p:txBody>
      </p:sp>
    </p:spTree>
    <p:extLst>
      <p:ext uri="{BB962C8B-B14F-4D97-AF65-F5344CB8AC3E}">
        <p14:creationId xmlns:p14="http://schemas.microsoft.com/office/powerpoint/2010/main" val="4817924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525B2D8C-AD2C-46AB-965A-E06FD36CCFE5}"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6D4B594D-D75D-439C-93BE-50C11AF21C7D}" type="slidenum">
              <a:rPr lang="ar-IQ" smtClean="0"/>
              <a:t>‹#›</a:t>
            </a:fld>
            <a:endParaRPr lang="ar-IQ"/>
          </a:p>
        </p:txBody>
      </p:sp>
    </p:spTree>
    <p:extLst>
      <p:ext uri="{BB962C8B-B14F-4D97-AF65-F5344CB8AC3E}">
        <p14:creationId xmlns:p14="http://schemas.microsoft.com/office/powerpoint/2010/main" val="146738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525B2D8C-AD2C-46AB-965A-E06FD36CCFE5}"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6D4B594D-D75D-439C-93BE-50C11AF21C7D}" type="slidenum">
              <a:rPr lang="ar-IQ" smtClean="0"/>
              <a:t>‹#›</a:t>
            </a:fld>
            <a:endParaRPr lang="ar-IQ"/>
          </a:p>
        </p:txBody>
      </p:sp>
    </p:spTree>
    <p:extLst>
      <p:ext uri="{BB962C8B-B14F-4D97-AF65-F5344CB8AC3E}">
        <p14:creationId xmlns:p14="http://schemas.microsoft.com/office/powerpoint/2010/main" val="646372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5" name="عنصر نائب للتاريخ 4"/>
          <p:cNvSpPr>
            <a:spLocks noGrp="1"/>
          </p:cNvSpPr>
          <p:nvPr>
            <p:ph type="dt" sz="half" idx="10"/>
          </p:nvPr>
        </p:nvSpPr>
        <p:spPr/>
        <p:txBody>
          <a:bodyPr/>
          <a:lstStyle/>
          <a:p>
            <a:fld id="{525B2D8C-AD2C-46AB-965A-E06FD36CCFE5}" type="datetimeFigureOut">
              <a:rPr lang="ar-IQ" smtClean="0"/>
              <a:t>23/11/1445</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6D4B594D-D75D-439C-93BE-50C11AF21C7D}" type="slidenum">
              <a:rPr lang="ar-IQ" smtClean="0"/>
              <a:t>‹#›</a:t>
            </a:fld>
            <a:endParaRPr lang="ar-IQ"/>
          </a:p>
        </p:txBody>
      </p:sp>
    </p:spTree>
    <p:extLst>
      <p:ext uri="{BB962C8B-B14F-4D97-AF65-F5344CB8AC3E}">
        <p14:creationId xmlns:p14="http://schemas.microsoft.com/office/powerpoint/2010/main" val="1885957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7" name="عنصر نائب للتاريخ 6"/>
          <p:cNvSpPr>
            <a:spLocks noGrp="1"/>
          </p:cNvSpPr>
          <p:nvPr>
            <p:ph type="dt" sz="half" idx="10"/>
          </p:nvPr>
        </p:nvSpPr>
        <p:spPr/>
        <p:txBody>
          <a:bodyPr/>
          <a:lstStyle/>
          <a:p>
            <a:fld id="{525B2D8C-AD2C-46AB-965A-E06FD36CCFE5}" type="datetimeFigureOut">
              <a:rPr lang="ar-IQ" smtClean="0"/>
              <a:t>23/11/1445</a:t>
            </a:fld>
            <a:endParaRPr lang="ar-IQ"/>
          </a:p>
        </p:txBody>
      </p:sp>
      <p:sp>
        <p:nvSpPr>
          <p:cNvPr id="8" name="عنصر نائب للتذييل 7"/>
          <p:cNvSpPr>
            <a:spLocks noGrp="1"/>
          </p:cNvSpPr>
          <p:nvPr>
            <p:ph type="ftr" sz="quarter" idx="11"/>
          </p:nvPr>
        </p:nvSpPr>
        <p:spPr/>
        <p:txBody>
          <a:bodyPr/>
          <a:lstStyle/>
          <a:p>
            <a:endParaRPr lang="ar-IQ"/>
          </a:p>
        </p:txBody>
      </p:sp>
      <p:sp>
        <p:nvSpPr>
          <p:cNvPr id="9" name="عنصر نائب لرقم الشريحة 8"/>
          <p:cNvSpPr>
            <a:spLocks noGrp="1"/>
          </p:cNvSpPr>
          <p:nvPr>
            <p:ph type="sldNum" sz="quarter" idx="12"/>
          </p:nvPr>
        </p:nvSpPr>
        <p:spPr/>
        <p:txBody>
          <a:bodyPr/>
          <a:lstStyle/>
          <a:p>
            <a:fld id="{6D4B594D-D75D-439C-93BE-50C11AF21C7D}" type="slidenum">
              <a:rPr lang="ar-IQ" smtClean="0"/>
              <a:t>‹#›</a:t>
            </a:fld>
            <a:endParaRPr lang="ar-IQ"/>
          </a:p>
        </p:txBody>
      </p:sp>
    </p:spTree>
    <p:extLst>
      <p:ext uri="{BB962C8B-B14F-4D97-AF65-F5344CB8AC3E}">
        <p14:creationId xmlns:p14="http://schemas.microsoft.com/office/powerpoint/2010/main" val="5090207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تاريخ 2"/>
          <p:cNvSpPr>
            <a:spLocks noGrp="1"/>
          </p:cNvSpPr>
          <p:nvPr>
            <p:ph type="dt" sz="half" idx="10"/>
          </p:nvPr>
        </p:nvSpPr>
        <p:spPr/>
        <p:txBody>
          <a:bodyPr/>
          <a:lstStyle/>
          <a:p>
            <a:fld id="{525B2D8C-AD2C-46AB-965A-E06FD36CCFE5}" type="datetimeFigureOut">
              <a:rPr lang="ar-IQ" smtClean="0"/>
              <a:t>23/11/1445</a:t>
            </a:fld>
            <a:endParaRPr lang="ar-IQ"/>
          </a:p>
        </p:txBody>
      </p:sp>
      <p:sp>
        <p:nvSpPr>
          <p:cNvPr id="4" name="عنصر نائب للتذييل 3"/>
          <p:cNvSpPr>
            <a:spLocks noGrp="1"/>
          </p:cNvSpPr>
          <p:nvPr>
            <p:ph type="ftr" sz="quarter" idx="11"/>
          </p:nvPr>
        </p:nvSpPr>
        <p:spPr/>
        <p:txBody>
          <a:bodyPr/>
          <a:lstStyle/>
          <a:p>
            <a:endParaRPr lang="ar-IQ"/>
          </a:p>
        </p:txBody>
      </p:sp>
      <p:sp>
        <p:nvSpPr>
          <p:cNvPr id="5" name="عنصر نائب لرقم الشريحة 4"/>
          <p:cNvSpPr>
            <a:spLocks noGrp="1"/>
          </p:cNvSpPr>
          <p:nvPr>
            <p:ph type="sldNum" sz="quarter" idx="12"/>
          </p:nvPr>
        </p:nvSpPr>
        <p:spPr/>
        <p:txBody>
          <a:bodyPr/>
          <a:lstStyle/>
          <a:p>
            <a:fld id="{6D4B594D-D75D-439C-93BE-50C11AF21C7D}" type="slidenum">
              <a:rPr lang="ar-IQ" smtClean="0"/>
              <a:t>‹#›</a:t>
            </a:fld>
            <a:endParaRPr lang="ar-IQ"/>
          </a:p>
        </p:txBody>
      </p:sp>
    </p:spTree>
    <p:extLst>
      <p:ext uri="{BB962C8B-B14F-4D97-AF65-F5344CB8AC3E}">
        <p14:creationId xmlns:p14="http://schemas.microsoft.com/office/powerpoint/2010/main" val="10374540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525B2D8C-AD2C-46AB-965A-E06FD36CCFE5}" type="datetimeFigureOut">
              <a:rPr lang="ar-IQ" smtClean="0"/>
              <a:t>23/11/1445</a:t>
            </a:fld>
            <a:endParaRPr lang="ar-IQ"/>
          </a:p>
        </p:txBody>
      </p:sp>
      <p:sp>
        <p:nvSpPr>
          <p:cNvPr id="3" name="عنصر نائب للتذييل 2"/>
          <p:cNvSpPr>
            <a:spLocks noGrp="1"/>
          </p:cNvSpPr>
          <p:nvPr>
            <p:ph type="ftr" sz="quarter" idx="11"/>
          </p:nvPr>
        </p:nvSpPr>
        <p:spPr/>
        <p:txBody>
          <a:bodyPr/>
          <a:lstStyle/>
          <a:p>
            <a:endParaRPr lang="ar-IQ"/>
          </a:p>
        </p:txBody>
      </p:sp>
      <p:sp>
        <p:nvSpPr>
          <p:cNvPr id="4" name="عنصر نائب لرقم الشريحة 3"/>
          <p:cNvSpPr>
            <a:spLocks noGrp="1"/>
          </p:cNvSpPr>
          <p:nvPr>
            <p:ph type="sldNum" sz="quarter" idx="12"/>
          </p:nvPr>
        </p:nvSpPr>
        <p:spPr/>
        <p:txBody>
          <a:bodyPr/>
          <a:lstStyle/>
          <a:p>
            <a:fld id="{6D4B594D-D75D-439C-93BE-50C11AF21C7D}" type="slidenum">
              <a:rPr lang="ar-IQ" smtClean="0"/>
              <a:t>‹#›</a:t>
            </a:fld>
            <a:endParaRPr lang="ar-IQ"/>
          </a:p>
        </p:txBody>
      </p:sp>
    </p:spTree>
    <p:extLst>
      <p:ext uri="{BB962C8B-B14F-4D97-AF65-F5344CB8AC3E}">
        <p14:creationId xmlns:p14="http://schemas.microsoft.com/office/powerpoint/2010/main" val="1379391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25B2D8C-AD2C-46AB-965A-E06FD36CCFE5}" type="datetimeFigureOut">
              <a:rPr lang="ar-IQ" smtClean="0"/>
              <a:t>23/11/1445</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6D4B594D-D75D-439C-93BE-50C11AF21C7D}" type="slidenum">
              <a:rPr lang="ar-IQ" smtClean="0"/>
              <a:t>‹#›</a:t>
            </a:fld>
            <a:endParaRPr lang="ar-IQ"/>
          </a:p>
        </p:txBody>
      </p:sp>
    </p:spTree>
    <p:extLst>
      <p:ext uri="{BB962C8B-B14F-4D97-AF65-F5344CB8AC3E}">
        <p14:creationId xmlns:p14="http://schemas.microsoft.com/office/powerpoint/2010/main" val="28586707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IQ"/>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525B2D8C-AD2C-46AB-965A-E06FD36CCFE5}" type="datetimeFigureOut">
              <a:rPr lang="ar-IQ" smtClean="0"/>
              <a:t>23/11/1445</a:t>
            </a:fld>
            <a:endParaRPr lang="ar-IQ"/>
          </a:p>
        </p:txBody>
      </p:sp>
      <p:sp>
        <p:nvSpPr>
          <p:cNvPr id="6" name="عنصر نائب للتذييل 5"/>
          <p:cNvSpPr>
            <a:spLocks noGrp="1"/>
          </p:cNvSpPr>
          <p:nvPr>
            <p:ph type="ftr" sz="quarter" idx="11"/>
          </p:nvPr>
        </p:nvSpPr>
        <p:spPr/>
        <p:txBody>
          <a:bodyPr/>
          <a:lstStyle/>
          <a:p>
            <a:endParaRPr lang="ar-IQ"/>
          </a:p>
        </p:txBody>
      </p:sp>
      <p:sp>
        <p:nvSpPr>
          <p:cNvPr id="7" name="عنصر نائب لرقم الشريحة 6"/>
          <p:cNvSpPr>
            <a:spLocks noGrp="1"/>
          </p:cNvSpPr>
          <p:nvPr>
            <p:ph type="sldNum" sz="quarter" idx="12"/>
          </p:nvPr>
        </p:nvSpPr>
        <p:spPr/>
        <p:txBody>
          <a:bodyPr/>
          <a:lstStyle/>
          <a:p>
            <a:fld id="{6D4B594D-D75D-439C-93BE-50C11AF21C7D}" type="slidenum">
              <a:rPr lang="ar-IQ" smtClean="0"/>
              <a:t>‹#›</a:t>
            </a:fld>
            <a:endParaRPr lang="ar-IQ"/>
          </a:p>
        </p:txBody>
      </p:sp>
    </p:spTree>
    <p:extLst>
      <p:ext uri="{BB962C8B-B14F-4D97-AF65-F5344CB8AC3E}">
        <p14:creationId xmlns:p14="http://schemas.microsoft.com/office/powerpoint/2010/main" val="2403564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525B2D8C-AD2C-46AB-965A-E06FD36CCFE5}"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6D4B594D-D75D-439C-93BE-50C11AF21C7D}" type="slidenum">
              <a:rPr lang="ar-IQ" smtClean="0"/>
              <a:t>‹#›</a:t>
            </a:fld>
            <a:endParaRPr lang="ar-IQ"/>
          </a:p>
        </p:txBody>
      </p:sp>
    </p:spTree>
    <p:extLst>
      <p:ext uri="{BB962C8B-B14F-4D97-AF65-F5344CB8AC3E}">
        <p14:creationId xmlns:p14="http://schemas.microsoft.com/office/powerpoint/2010/main" val="4052665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10"/>
          </p:nvPr>
        </p:nvSpPr>
        <p:spPr/>
        <p:txBody>
          <a:bodyPr/>
          <a:lstStyle/>
          <a:p>
            <a:fld id="{525B2D8C-AD2C-46AB-965A-E06FD36CCFE5}" type="datetimeFigureOut">
              <a:rPr lang="ar-IQ" smtClean="0"/>
              <a:t>23/11/1445</a:t>
            </a:fld>
            <a:endParaRPr lang="ar-IQ"/>
          </a:p>
        </p:txBody>
      </p:sp>
      <p:sp>
        <p:nvSpPr>
          <p:cNvPr id="5" name="عنصر نائب للتذييل 4"/>
          <p:cNvSpPr>
            <a:spLocks noGrp="1"/>
          </p:cNvSpPr>
          <p:nvPr>
            <p:ph type="ftr" sz="quarter" idx="11"/>
          </p:nvPr>
        </p:nvSpPr>
        <p:spPr/>
        <p:txBody>
          <a:bodyPr/>
          <a:lstStyle/>
          <a:p>
            <a:endParaRPr lang="ar-IQ"/>
          </a:p>
        </p:txBody>
      </p:sp>
      <p:sp>
        <p:nvSpPr>
          <p:cNvPr id="6" name="عنصر نائب لرقم الشريحة 5"/>
          <p:cNvSpPr>
            <a:spLocks noGrp="1"/>
          </p:cNvSpPr>
          <p:nvPr>
            <p:ph type="sldNum" sz="quarter" idx="12"/>
          </p:nvPr>
        </p:nvSpPr>
        <p:spPr/>
        <p:txBody>
          <a:bodyPr/>
          <a:lstStyle/>
          <a:p>
            <a:fld id="{6D4B594D-D75D-439C-93BE-50C11AF21C7D}" type="slidenum">
              <a:rPr lang="ar-IQ" smtClean="0"/>
              <a:t>‹#›</a:t>
            </a:fld>
            <a:endParaRPr lang="ar-IQ"/>
          </a:p>
        </p:txBody>
      </p:sp>
    </p:spTree>
    <p:extLst>
      <p:ext uri="{BB962C8B-B14F-4D97-AF65-F5344CB8AC3E}">
        <p14:creationId xmlns:p14="http://schemas.microsoft.com/office/powerpoint/2010/main" val="607314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IQ"/>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IQ"/>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25B2D8C-AD2C-46AB-965A-E06FD36CCFE5}" type="datetimeFigureOut">
              <a:rPr lang="ar-IQ" smtClean="0"/>
              <a:t>23/11/1445</a:t>
            </a:fld>
            <a:endParaRPr lang="ar-IQ"/>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IQ"/>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6D4B594D-D75D-439C-93BE-50C11AF21C7D}" type="slidenum">
              <a:rPr lang="ar-IQ" smtClean="0"/>
              <a:t>‹#›</a:t>
            </a:fld>
            <a:endParaRPr lang="ar-IQ"/>
          </a:p>
        </p:txBody>
      </p:sp>
    </p:spTree>
    <p:extLst>
      <p:ext uri="{BB962C8B-B14F-4D97-AF65-F5344CB8AC3E}">
        <p14:creationId xmlns:p14="http://schemas.microsoft.com/office/powerpoint/2010/main" val="2126315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539552" y="260648"/>
            <a:ext cx="8280920" cy="792088"/>
          </a:xfrm>
        </p:spPr>
        <p:style>
          <a:lnRef idx="1">
            <a:schemeClr val="accent5"/>
          </a:lnRef>
          <a:fillRef idx="2">
            <a:schemeClr val="accent5"/>
          </a:fillRef>
          <a:effectRef idx="1">
            <a:schemeClr val="accent5"/>
          </a:effectRef>
          <a:fontRef idx="minor">
            <a:schemeClr val="dk1"/>
          </a:fontRef>
        </p:style>
        <p:txBody>
          <a:bodyPr anchor="t">
            <a:normAutofit fontScale="90000"/>
          </a:bodyPr>
          <a:lstStyle/>
          <a:p>
            <a:r>
              <a:rPr lang="ar-IQ" b="1" dirty="0">
                <a:solidFill>
                  <a:schemeClr val="tx1"/>
                </a:solidFill>
              </a:rPr>
              <a:t>أحكام النون الساكنة والتنوين</a:t>
            </a:r>
            <a:r>
              <a:rPr lang="en-US" dirty="0"/>
              <a:t/>
            </a:r>
            <a:br>
              <a:rPr lang="en-US" dirty="0"/>
            </a:br>
            <a:endParaRPr lang="ar-IQ" dirty="0"/>
          </a:p>
        </p:txBody>
      </p:sp>
      <p:sp>
        <p:nvSpPr>
          <p:cNvPr id="3" name="عنوان فرعي 2"/>
          <p:cNvSpPr>
            <a:spLocks noGrp="1"/>
          </p:cNvSpPr>
          <p:nvPr>
            <p:ph type="subTitle" idx="1"/>
          </p:nvPr>
        </p:nvSpPr>
        <p:spPr>
          <a:xfrm>
            <a:off x="539552" y="1247169"/>
            <a:ext cx="8280920" cy="4968552"/>
          </a:xfrm>
        </p:spPr>
        <p:style>
          <a:lnRef idx="1">
            <a:schemeClr val="accent6"/>
          </a:lnRef>
          <a:fillRef idx="2">
            <a:schemeClr val="accent6"/>
          </a:fillRef>
          <a:effectRef idx="1">
            <a:schemeClr val="accent6"/>
          </a:effectRef>
          <a:fontRef idx="minor">
            <a:schemeClr val="dk1"/>
          </a:fontRef>
        </p:style>
        <p:txBody>
          <a:bodyPr anchor="ctr">
            <a:noAutofit/>
          </a:bodyPr>
          <a:lstStyle/>
          <a:p>
            <a:pPr algn="just"/>
            <a:r>
              <a:rPr lang="ar-IQ" b="1" dirty="0" smtClean="0">
                <a:solidFill>
                  <a:schemeClr val="tx1"/>
                </a:solidFill>
              </a:rPr>
              <a:t>    </a:t>
            </a:r>
            <a:r>
              <a:rPr lang="ar-IQ" b="1" dirty="0">
                <a:solidFill>
                  <a:schemeClr val="tx1"/>
                </a:solidFill>
              </a:rPr>
              <a:t>أولاً: </a:t>
            </a:r>
            <a:r>
              <a:rPr lang="ar-IQ" b="1" dirty="0" smtClean="0">
                <a:solidFill>
                  <a:schemeClr val="tx1"/>
                </a:solidFill>
              </a:rPr>
              <a:t>الإدغام:</a:t>
            </a:r>
            <a:endParaRPr lang="ar-IQ" b="1" dirty="0">
              <a:solidFill>
                <a:schemeClr val="tx1"/>
              </a:solidFill>
            </a:endParaRPr>
          </a:p>
          <a:p>
            <a:pPr algn="just"/>
            <a:r>
              <a:rPr lang="ar-IQ" b="1" dirty="0">
                <a:solidFill>
                  <a:schemeClr val="tx1"/>
                </a:solidFill>
              </a:rPr>
              <a:t>تعريف الإدغام لغةً: الإدخال والمزج، أي إدخال شيء في شيء. </a:t>
            </a:r>
          </a:p>
          <a:p>
            <a:pPr algn="just"/>
            <a:r>
              <a:rPr lang="ar-IQ" b="1" dirty="0">
                <a:solidFill>
                  <a:schemeClr val="tx1"/>
                </a:solidFill>
              </a:rPr>
              <a:t>تعريف الإدغام اصطلاحاً: التقاء حرف ساكن بحرف متحرك، أو هو دمج حرفين بعضهم ببعض بحيث يصبحان حرفاً واحداً مشدداً من جنس الثاني.</a:t>
            </a:r>
          </a:p>
          <a:p>
            <a:pPr algn="just"/>
            <a:r>
              <a:rPr lang="ar-IQ" b="1" dirty="0">
                <a:solidFill>
                  <a:schemeClr val="tx1"/>
                </a:solidFill>
              </a:rPr>
              <a:t>حروف الإدغام: ستة حروف مجموعة في لفظ (يرملون).</a:t>
            </a:r>
          </a:p>
        </p:txBody>
      </p:sp>
    </p:spTree>
    <p:extLst>
      <p:ext uri="{BB962C8B-B14F-4D97-AF65-F5344CB8AC3E}">
        <p14:creationId xmlns:p14="http://schemas.microsoft.com/office/powerpoint/2010/main" val="130718762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323528" y="620688"/>
            <a:ext cx="8424936" cy="6001643"/>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just">
              <a:lnSpc>
                <a:spcPct val="150000"/>
              </a:lnSpc>
            </a:pPr>
            <a:r>
              <a:rPr lang="ar-IQ" sz="3200" b="1" dirty="0">
                <a:solidFill>
                  <a:schemeClr val="tx1"/>
                </a:solidFill>
              </a:rPr>
              <a:t>أقسام الإدغام:</a:t>
            </a:r>
          </a:p>
          <a:p>
            <a:pPr algn="just">
              <a:lnSpc>
                <a:spcPct val="150000"/>
              </a:lnSpc>
            </a:pPr>
            <a:r>
              <a:rPr lang="ar-IQ" sz="3200" b="1" dirty="0">
                <a:solidFill>
                  <a:schemeClr val="tx1"/>
                </a:solidFill>
              </a:rPr>
              <a:t>ينقسم الإدغام على قسمين:</a:t>
            </a:r>
          </a:p>
          <a:p>
            <a:pPr algn="just">
              <a:lnSpc>
                <a:spcPct val="150000"/>
              </a:lnSpc>
            </a:pPr>
            <a:r>
              <a:rPr lang="ar-IQ" sz="3200" b="1" dirty="0">
                <a:solidFill>
                  <a:schemeClr val="tx1"/>
                </a:solidFill>
              </a:rPr>
              <a:t>1. ادغام بغنّة: حروفه في لفظ (ينمو) أو (يومن)، ويكون الإدغام بغنّة إذا جاءت النون الساكنة أو التنوين وجاء بعدهما حرف من حروف (ينمو)، فتدغم النون الساكنة أو التنوين مع أحد هؤلاء الحروف وتغنّ مقدار حركتين</a:t>
            </a:r>
            <a:r>
              <a:rPr lang="ar-IQ" sz="3200" b="1" dirty="0" smtClean="0">
                <a:solidFill>
                  <a:schemeClr val="tx1"/>
                </a:solidFill>
              </a:rPr>
              <a:t>.</a:t>
            </a:r>
          </a:p>
          <a:p>
            <a:pPr algn="just">
              <a:lnSpc>
                <a:spcPct val="150000"/>
              </a:lnSpc>
            </a:pPr>
            <a:r>
              <a:rPr lang="ar-IQ" sz="3200" b="1" dirty="0" smtClean="0">
                <a:solidFill>
                  <a:schemeClr val="tx1"/>
                </a:solidFill>
              </a:rPr>
              <a:t>والغنة: هي صوت يخرج من الخيشوم (الثقب الواصل من الأنف إلى الفم).</a:t>
            </a:r>
          </a:p>
        </p:txBody>
      </p:sp>
    </p:spTree>
    <p:extLst>
      <p:ext uri="{BB962C8B-B14F-4D97-AF65-F5344CB8AC3E}">
        <p14:creationId xmlns:p14="http://schemas.microsoft.com/office/powerpoint/2010/main" val="4672804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1236507"/>
            <a:ext cx="8568951" cy="4444807"/>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just">
              <a:lnSpc>
                <a:spcPct val="150000"/>
              </a:lnSpc>
            </a:pPr>
            <a:r>
              <a:rPr lang="ar-IQ" sz="3200" b="1" dirty="0">
                <a:solidFill>
                  <a:schemeClr val="tx1"/>
                </a:solidFill>
              </a:rPr>
              <a:t>والإدغام بغنّة لا يكون إلا في كلمتين، نحو: ( مَنْ يَقول – منْ نِّعمة – منْ مَّلجأ – يومئذٍ نَّاعمة – عذابٌ مُّقيم . . . ).</a:t>
            </a:r>
          </a:p>
          <a:p>
            <a:pPr algn="just">
              <a:lnSpc>
                <a:spcPct val="150000"/>
              </a:lnSpc>
            </a:pPr>
            <a:r>
              <a:rPr lang="ar-IQ" sz="3200" b="1" dirty="0">
                <a:solidFill>
                  <a:schemeClr val="tx1"/>
                </a:solidFill>
              </a:rPr>
              <a:t>2. الإدغام بلا غنّة: هو إدغام النون الساكنة أو التنوين بحرف من حروف (لر) (اللام والراء) دون غنّها، والإدغام بلا غنّة كالإدغام بغنّة لا يكون إلا في كلمتين، نحو: ( غفورٌ رَّحيم – منْ رَّب – فسحقاً لِّأصحاب السعير – منْ لَّدنه).</a:t>
            </a:r>
          </a:p>
        </p:txBody>
      </p:sp>
    </p:spTree>
    <p:extLst>
      <p:ext uri="{BB962C8B-B14F-4D97-AF65-F5344CB8AC3E}">
        <p14:creationId xmlns:p14="http://schemas.microsoft.com/office/powerpoint/2010/main" val="40341709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827421"/>
            <a:ext cx="8568951" cy="5262979"/>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just">
              <a:lnSpc>
                <a:spcPct val="150000"/>
              </a:lnSpc>
            </a:pPr>
            <a:r>
              <a:rPr lang="ar-IQ" sz="3200" b="1" dirty="0">
                <a:solidFill>
                  <a:schemeClr val="tx1"/>
                </a:solidFill>
              </a:rPr>
              <a:t>ثانياً: </a:t>
            </a:r>
            <a:r>
              <a:rPr lang="ar-IQ" sz="3200" b="1" dirty="0" smtClean="0">
                <a:solidFill>
                  <a:schemeClr val="tx1"/>
                </a:solidFill>
              </a:rPr>
              <a:t>الإظهار:</a:t>
            </a:r>
            <a:endParaRPr lang="ar-IQ" sz="3200" b="1" dirty="0">
              <a:solidFill>
                <a:schemeClr val="tx1"/>
              </a:solidFill>
            </a:endParaRPr>
          </a:p>
          <a:p>
            <a:pPr algn="just">
              <a:lnSpc>
                <a:spcPct val="150000"/>
              </a:lnSpc>
            </a:pPr>
            <a:r>
              <a:rPr lang="ar-IQ" sz="3200" b="1" dirty="0">
                <a:solidFill>
                  <a:schemeClr val="tx1"/>
                </a:solidFill>
              </a:rPr>
              <a:t>تعريف الإظهار لغةً: الكشف والبيان.</a:t>
            </a:r>
          </a:p>
          <a:p>
            <a:pPr algn="just">
              <a:lnSpc>
                <a:spcPct val="150000"/>
              </a:lnSpc>
            </a:pPr>
            <a:r>
              <a:rPr lang="ar-IQ" sz="3200" b="1" dirty="0">
                <a:solidFill>
                  <a:schemeClr val="tx1"/>
                </a:solidFill>
              </a:rPr>
              <a:t>تعريف اصطلاحاً: إخراج كل حرف من مخرجه من غير غنّة ظاهرة ولا وقف ولا سكن ولا تشديد في الحرف المظهر.</a:t>
            </a:r>
          </a:p>
          <a:p>
            <a:pPr algn="just">
              <a:lnSpc>
                <a:spcPct val="150000"/>
              </a:lnSpc>
            </a:pPr>
            <a:r>
              <a:rPr lang="ar-IQ" sz="3200" b="1" dirty="0">
                <a:solidFill>
                  <a:schemeClr val="tx1"/>
                </a:solidFill>
              </a:rPr>
              <a:t>حروف الإظهار:  ستة حروف وهي (أ – هـ – ع – ح – غ - خ).</a:t>
            </a:r>
          </a:p>
          <a:p>
            <a:pPr algn="just">
              <a:lnSpc>
                <a:spcPct val="150000"/>
              </a:lnSpc>
            </a:pPr>
            <a:r>
              <a:rPr lang="ar-IQ" sz="3200" b="1" dirty="0">
                <a:solidFill>
                  <a:schemeClr val="tx1"/>
                </a:solidFill>
              </a:rPr>
              <a:t>ويكون الإظهار إذا جاءت النون الساكنة أو التنوين وجاء بعدهما أحد هؤلاء الحروف الستة، نحو: </a:t>
            </a:r>
          </a:p>
        </p:txBody>
      </p:sp>
    </p:spTree>
    <p:extLst>
      <p:ext uri="{BB962C8B-B14F-4D97-AF65-F5344CB8AC3E}">
        <p14:creationId xmlns:p14="http://schemas.microsoft.com/office/powerpoint/2010/main" val="15206572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جدول 4"/>
          <p:cNvGraphicFramePr>
            <a:graphicFrameLocks noGrp="1"/>
          </p:cNvGraphicFramePr>
          <p:nvPr>
            <p:extLst>
              <p:ext uri="{D42A27DB-BD31-4B8C-83A1-F6EECF244321}">
                <p14:modId xmlns:p14="http://schemas.microsoft.com/office/powerpoint/2010/main" val="3723512100"/>
              </p:ext>
            </p:extLst>
          </p:nvPr>
        </p:nvGraphicFramePr>
        <p:xfrm>
          <a:off x="467544" y="476672"/>
          <a:ext cx="8208911" cy="6048674"/>
        </p:xfrm>
        <a:graphic>
          <a:graphicData uri="http://schemas.openxmlformats.org/drawingml/2006/table">
            <a:tbl>
              <a:tblPr rtl="1" firstRow="1" firstCol="1" bandRow="1">
                <a:tableStyleId>{5C22544A-7EE6-4342-B048-85BDC9FD1C3A}</a:tableStyleId>
              </a:tblPr>
              <a:tblGrid>
                <a:gridCol w="2247260"/>
                <a:gridCol w="1913882"/>
                <a:gridCol w="1912534"/>
                <a:gridCol w="2135235"/>
              </a:tblGrid>
              <a:tr h="1049258">
                <a:tc>
                  <a:txBody>
                    <a:bodyPr/>
                    <a:lstStyle/>
                    <a:p>
                      <a:pPr algn="ctr" rtl="1">
                        <a:lnSpc>
                          <a:spcPct val="115000"/>
                        </a:lnSpc>
                        <a:spcAft>
                          <a:spcPts val="0"/>
                        </a:spcAft>
                      </a:pPr>
                      <a:r>
                        <a:rPr lang="ar-IQ" sz="1400" dirty="0">
                          <a:effectLst/>
                        </a:rPr>
                        <a:t>حروف الإظهار</a:t>
                      </a:r>
                      <a:endParaRPr lang="en-US" sz="1100" dirty="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dirty="0">
                          <a:effectLst/>
                        </a:rPr>
                        <a:t>في كلمة</a:t>
                      </a:r>
                      <a:endParaRPr lang="en-US" sz="1100" dirty="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في كلمتين</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مع التنوين</a:t>
                      </a:r>
                      <a:endParaRPr lang="en-US" sz="1100">
                        <a:effectLst/>
                        <a:latin typeface="Calibri"/>
                        <a:ea typeface="Calibri"/>
                        <a:cs typeface="Arial"/>
                      </a:endParaRPr>
                    </a:p>
                  </a:txBody>
                  <a:tcPr marL="68580" marR="68580" marT="0" marB="0"/>
                </a:tc>
              </a:tr>
              <a:tr h="833236">
                <a:tc>
                  <a:txBody>
                    <a:bodyPr/>
                    <a:lstStyle/>
                    <a:p>
                      <a:pPr algn="ctr" rtl="1">
                        <a:lnSpc>
                          <a:spcPct val="115000"/>
                        </a:lnSpc>
                        <a:spcAft>
                          <a:spcPts val="0"/>
                        </a:spcAft>
                      </a:pPr>
                      <a:r>
                        <a:rPr lang="ar-IQ" sz="1400">
                          <a:effectLst/>
                        </a:rPr>
                        <a:t>أ</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ينْأون</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أحد</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dirty="0">
                          <a:effectLst/>
                        </a:rPr>
                        <a:t>رسولٌ كريم</a:t>
                      </a:r>
                      <a:endParaRPr lang="en-US" sz="1100" dirty="0">
                        <a:effectLst/>
                        <a:latin typeface="Calibri"/>
                        <a:ea typeface="Calibri"/>
                        <a:cs typeface="Arial"/>
                      </a:endParaRPr>
                    </a:p>
                  </a:txBody>
                  <a:tcPr marL="68580" marR="68580" marT="0" marB="0"/>
                </a:tc>
              </a:tr>
              <a:tr h="833236">
                <a:tc>
                  <a:txBody>
                    <a:bodyPr/>
                    <a:lstStyle/>
                    <a:p>
                      <a:pPr algn="ctr" rtl="1">
                        <a:lnSpc>
                          <a:spcPct val="115000"/>
                        </a:lnSpc>
                        <a:spcAft>
                          <a:spcPts val="0"/>
                        </a:spcAft>
                      </a:pPr>
                      <a:r>
                        <a:rPr lang="ar-IQ" sz="1400">
                          <a:effectLst/>
                        </a:rPr>
                        <a:t>هـ</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dirty="0">
                          <a:effectLst/>
                        </a:rPr>
                        <a:t>فأنْهار</a:t>
                      </a:r>
                      <a:endParaRPr lang="en-US" sz="1100" dirty="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هاد</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dirty="0">
                          <a:effectLst/>
                        </a:rPr>
                        <a:t>جرفٍ هار</a:t>
                      </a:r>
                      <a:endParaRPr lang="en-US" sz="1100" dirty="0">
                        <a:effectLst/>
                        <a:latin typeface="Calibri"/>
                        <a:ea typeface="Calibri"/>
                        <a:cs typeface="Arial"/>
                      </a:endParaRPr>
                    </a:p>
                  </a:txBody>
                  <a:tcPr marL="68580" marR="68580" marT="0" marB="0"/>
                </a:tc>
              </a:tr>
              <a:tr h="833236">
                <a:tc>
                  <a:txBody>
                    <a:bodyPr/>
                    <a:lstStyle/>
                    <a:p>
                      <a:pPr algn="ctr" rtl="1">
                        <a:lnSpc>
                          <a:spcPct val="115000"/>
                        </a:lnSpc>
                        <a:spcAft>
                          <a:spcPts val="0"/>
                        </a:spcAft>
                      </a:pPr>
                      <a:r>
                        <a:rPr lang="ar-IQ" sz="1400" dirty="0">
                          <a:effectLst/>
                        </a:rPr>
                        <a:t>ع</a:t>
                      </a:r>
                      <a:endParaRPr lang="en-US" sz="1100" dirty="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أنْعمت</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dirty="0">
                          <a:effectLst/>
                        </a:rPr>
                        <a:t>منْ علم</a:t>
                      </a:r>
                      <a:endParaRPr lang="en-US" sz="1100" dirty="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سميعٌ عليم</a:t>
                      </a:r>
                      <a:endParaRPr lang="en-US" sz="1100">
                        <a:effectLst/>
                        <a:latin typeface="Calibri"/>
                        <a:ea typeface="Calibri"/>
                        <a:cs typeface="Arial"/>
                      </a:endParaRPr>
                    </a:p>
                  </a:txBody>
                  <a:tcPr marL="68580" marR="68580" marT="0" marB="0"/>
                </a:tc>
              </a:tr>
              <a:tr h="833236">
                <a:tc>
                  <a:txBody>
                    <a:bodyPr/>
                    <a:lstStyle/>
                    <a:p>
                      <a:pPr algn="ctr" rtl="1">
                        <a:lnSpc>
                          <a:spcPct val="115000"/>
                        </a:lnSpc>
                        <a:spcAft>
                          <a:spcPts val="0"/>
                        </a:spcAft>
                      </a:pPr>
                      <a:r>
                        <a:rPr lang="ar-IQ" sz="1400">
                          <a:effectLst/>
                        </a:rPr>
                        <a:t>ح</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ينْحتون</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حسنة</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عليمٌ حكيم</a:t>
                      </a:r>
                      <a:endParaRPr lang="en-US" sz="1100">
                        <a:effectLst/>
                        <a:latin typeface="Calibri"/>
                        <a:ea typeface="Calibri"/>
                        <a:cs typeface="Arial"/>
                      </a:endParaRPr>
                    </a:p>
                  </a:txBody>
                  <a:tcPr marL="68580" marR="68580" marT="0" marB="0"/>
                </a:tc>
              </a:tr>
              <a:tr h="833236">
                <a:tc>
                  <a:txBody>
                    <a:bodyPr/>
                    <a:lstStyle/>
                    <a:p>
                      <a:pPr algn="ctr" rtl="1">
                        <a:lnSpc>
                          <a:spcPct val="115000"/>
                        </a:lnSpc>
                        <a:spcAft>
                          <a:spcPts val="0"/>
                        </a:spcAft>
                      </a:pPr>
                      <a:r>
                        <a:rPr lang="ar-IQ" sz="1400">
                          <a:effectLst/>
                        </a:rPr>
                        <a:t>غ</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فسينْغضون</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غل</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عزيزٌ غفور</a:t>
                      </a:r>
                      <a:endParaRPr lang="en-US" sz="1100">
                        <a:effectLst/>
                        <a:latin typeface="Calibri"/>
                        <a:ea typeface="Calibri"/>
                        <a:cs typeface="Arial"/>
                      </a:endParaRPr>
                    </a:p>
                  </a:txBody>
                  <a:tcPr marL="68580" marR="68580" marT="0" marB="0"/>
                </a:tc>
              </a:tr>
              <a:tr h="833236">
                <a:tc>
                  <a:txBody>
                    <a:bodyPr/>
                    <a:lstStyle/>
                    <a:p>
                      <a:pPr algn="ctr" rtl="1">
                        <a:lnSpc>
                          <a:spcPct val="115000"/>
                        </a:lnSpc>
                        <a:spcAft>
                          <a:spcPts val="0"/>
                        </a:spcAft>
                      </a:pPr>
                      <a:r>
                        <a:rPr lang="ar-IQ" sz="1400">
                          <a:effectLst/>
                        </a:rPr>
                        <a:t>خ</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والمنْخنقة</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خير</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dirty="0">
                          <a:effectLst/>
                        </a:rPr>
                        <a:t>قومٌ خصمون</a:t>
                      </a:r>
                      <a:endParaRPr lang="en-US" sz="1100" dirty="0">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17240066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636177"/>
            <a:ext cx="8640959" cy="6001643"/>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just">
              <a:lnSpc>
                <a:spcPct val="150000"/>
              </a:lnSpc>
            </a:pPr>
            <a:r>
              <a:rPr lang="ar-IQ" sz="3200" b="1" dirty="0">
                <a:solidFill>
                  <a:schemeClr val="tx1"/>
                </a:solidFill>
              </a:rPr>
              <a:t>ثالثاً: </a:t>
            </a:r>
            <a:r>
              <a:rPr lang="ar-IQ" sz="3200" b="1" dirty="0" smtClean="0">
                <a:solidFill>
                  <a:schemeClr val="tx1"/>
                </a:solidFill>
              </a:rPr>
              <a:t>الإخفاء:</a:t>
            </a:r>
            <a:endParaRPr lang="ar-IQ" sz="3200" b="1" dirty="0">
              <a:solidFill>
                <a:schemeClr val="tx1"/>
              </a:solidFill>
            </a:endParaRPr>
          </a:p>
          <a:p>
            <a:pPr algn="just">
              <a:lnSpc>
                <a:spcPct val="150000"/>
              </a:lnSpc>
            </a:pPr>
            <a:r>
              <a:rPr lang="ar-IQ" sz="3200" b="1" dirty="0">
                <a:solidFill>
                  <a:schemeClr val="tx1"/>
                </a:solidFill>
              </a:rPr>
              <a:t>تعريف الإخفاء لغةً: هو الستر، نقول فلان أخفى الشيء، أي: خبأه وستره.</a:t>
            </a:r>
          </a:p>
          <a:p>
            <a:pPr algn="just">
              <a:lnSpc>
                <a:spcPct val="150000"/>
              </a:lnSpc>
            </a:pPr>
            <a:r>
              <a:rPr lang="ar-IQ" sz="3200" b="1" dirty="0">
                <a:solidFill>
                  <a:schemeClr val="tx1"/>
                </a:solidFill>
              </a:rPr>
              <a:t>تعريف الإخفاء اصطلاحاً: هو النطق بحرف ساكن خالٍ من التشديد على صفة بين الإظهار والإدغام مع مراعاة بقاء الغنة في الحرف الأول، أي النون الساكنة أو التنوين.</a:t>
            </a:r>
          </a:p>
          <a:p>
            <a:pPr algn="just">
              <a:lnSpc>
                <a:spcPct val="150000"/>
              </a:lnSpc>
            </a:pPr>
            <a:r>
              <a:rPr lang="ar-IQ" sz="3200" b="1" dirty="0">
                <a:solidFill>
                  <a:schemeClr val="tx1"/>
                </a:solidFill>
              </a:rPr>
              <a:t>حروف الإخفاء: خمسة عشر حرفاً، وهي (ص – ذ – ث – ك – ج – ش – ق – س – د – ط – ز – ف – ت – ض - ظ).</a:t>
            </a:r>
          </a:p>
        </p:txBody>
      </p:sp>
    </p:spTree>
    <p:extLst>
      <p:ext uri="{BB962C8B-B14F-4D97-AF65-F5344CB8AC3E}">
        <p14:creationId xmlns:p14="http://schemas.microsoft.com/office/powerpoint/2010/main" val="6595322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2897789"/>
            <a:ext cx="8640959" cy="1478418"/>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just">
              <a:lnSpc>
                <a:spcPct val="150000"/>
              </a:lnSpc>
            </a:pPr>
            <a:r>
              <a:rPr lang="ar-IQ" sz="3200" b="1" dirty="0">
                <a:solidFill>
                  <a:schemeClr val="tx1"/>
                </a:solidFill>
              </a:rPr>
              <a:t>ويكون الإخفاء إذا جاءت النون الساكنة أو التنوين وجاء بعدهما أحد هؤلاء الحروف الخمسة عشر، نحو: </a:t>
            </a:r>
          </a:p>
        </p:txBody>
      </p:sp>
    </p:spTree>
    <p:extLst>
      <p:ext uri="{BB962C8B-B14F-4D97-AF65-F5344CB8AC3E}">
        <p14:creationId xmlns:p14="http://schemas.microsoft.com/office/powerpoint/2010/main" val="31727782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541238178"/>
              </p:ext>
            </p:extLst>
          </p:nvPr>
        </p:nvGraphicFramePr>
        <p:xfrm>
          <a:off x="607640" y="476664"/>
          <a:ext cx="7986445" cy="5904672"/>
        </p:xfrm>
        <a:graphic>
          <a:graphicData uri="http://schemas.openxmlformats.org/drawingml/2006/table">
            <a:tbl>
              <a:tblPr rtl="1" firstRow="1" firstCol="1" bandRow="1">
                <a:tableStyleId>{5C22544A-7EE6-4342-B048-85BDC9FD1C3A}</a:tableStyleId>
              </a:tblPr>
              <a:tblGrid>
                <a:gridCol w="2183024"/>
                <a:gridCol w="1661845"/>
                <a:gridCol w="1832878"/>
                <a:gridCol w="2308698"/>
              </a:tblGrid>
              <a:tr h="369042">
                <a:tc>
                  <a:txBody>
                    <a:bodyPr/>
                    <a:lstStyle/>
                    <a:p>
                      <a:pPr algn="ctr" rtl="1">
                        <a:lnSpc>
                          <a:spcPct val="115000"/>
                        </a:lnSpc>
                        <a:spcAft>
                          <a:spcPts val="0"/>
                        </a:spcAft>
                      </a:pPr>
                      <a:r>
                        <a:rPr lang="ar-IQ" sz="1400" dirty="0">
                          <a:effectLst/>
                        </a:rPr>
                        <a:t>حرف الإخفاء</a:t>
                      </a:r>
                      <a:endParaRPr lang="en-US" sz="1100" dirty="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في كلمة</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في كلمتين</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مع التنوين</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dirty="0">
                          <a:effectLst/>
                        </a:rPr>
                        <a:t>ص</a:t>
                      </a:r>
                      <a:endParaRPr lang="en-US" sz="1100" dirty="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انْصرنا</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عنْ صلاتهم</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قوماً صالحين</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ذ</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منْذر</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ذا الذي</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وكيلاً ذرية</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ث</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والأنْثى</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ثمره</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قولاً ثقيلاً</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ك</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dirty="0">
                          <a:effectLst/>
                        </a:rPr>
                        <a:t>المنْكر</a:t>
                      </a:r>
                      <a:endParaRPr lang="en-US" sz="1100" dirty="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كان</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كتابٌ كريم</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ج</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أنْجينا</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إنْ جعل</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خلقٍ جديد</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ش</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أنْشره</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إنْ شاء</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غفورٌ شكور</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ق</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فانْقلبوا</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قرار</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سميعٌ قريب</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س</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dirty="0">
                          <a:effectLst/>
                        </a:rPr>
                        <a:t>الإنْسان</a:t>
                      </a:r>
                      <a:endParaRPr lang="en-US" sz="1100" dirty="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سوء</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رجلاً سَلَماً</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د</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أنْداداً</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إنْ دعوا</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كأساً دهاقاً</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ط</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مقنْطرة</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طين</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صعيداً طيباً</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ز</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تنْزيل</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زوال</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صعيداً زلقاً</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ف</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فانْفلق</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فضله</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خالداً فيها</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ت</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كنْتم</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تاب</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جناتٍ تجري</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ض</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منْضود</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ضل</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وكلاً ضربنا</a:t>
                      </a:r>
                      <a:endParaRPr lang="en-US" sz="1100">
                        <a:effectLst/>
                        <a:latin typeface="Calibri"/>
                        <a:ea typeface="Calibri"/>
                        <a:cs typeface="Arial"/>
                      </a:endParaRPr>
                    </a:p>
                  </a:txBody>
                  <a:tcPr marL="68580" marR="68580" marT="0" marB="0"/>
                </a:tc>
              </a:tr>
              <a:tr h="369042">
                <a:tc>
                  <a:txBody>
                    <a:bodyPr/>
                    <a:lstStyle/>
                    <a:p>
                      <a:pPr algn="ctr" rtl="1">
                        <a:lnSpc>
                          <a:spcPct val="115000"/>
                        </a:lnSpc>
                        <a:spcAft>
                          <a:spcPts val="0"/>
                        </a:spcAft>
                      </a:pPr>
                      <a:r>
                        <a:rPr lang="ar-IQ" sz="1400">
                          <a:effectLst/>
                        </a:rPr>
                        <a:t>ظ</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ينْظرون</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a:effectLst/>
                        </a:rPr>
                        <a:t>منْ ظهير</a:t>
                      </a:r>
                      <a:endParaRPr lang="en-US" sz="1100">
                        <a:effectLst/>
                        <a:latin typeface="Calibri"/>
                        <a:ea typeface="Calibri"/>
                        <a:cs typeface="Arial"/>
                      </a:endParaRPr>
                    </a:p>
                  </a:txBody>
                  <a:tcPr marL="68580" marR="68580" marT="0" marB="0"/>
                </a:tc>
                <a:tc>
                  <a:txBody>
                    <a:bodyPr/>
                    <a:lstStyle/>
                    <a:p>
                      <a:pPr algn="ctr" rtl="1">
                        <a:lnSpc>
                          <a:spcPct val="115000"/>
                        </a:lnSpc>
                        <a:spcAft>
                          <a:spcPts val="0"/>
                        </a:spcAft>
                      </a:pPr>
                      <a:r>
                        <a:rPr lang="ar-IQ" sz="1400" dirty="0">
                          <a:effectLst/>
                        </a:rPr>
                        <a:t>ظلاً ظليلاً</a:t>
                      </a:r>
                      <a:endParaRPr lang="en-US" sz="1100" dirty="0">
                        <a:effectLst/>
                        <a:latin typeface="Calibri"/>
                        <a:ea typeface="Calibri"/>
                        <a:cs typeface="Arial"/>
                      </a:endParaRPr>
                    </a:p>
                  </a:txBody>
                  <a:tcPr marL="68580" marR="68580" marT="0" marB="0"/>
                </a:tc>
              </a:tr>
            </a:tbl>
          </a:graphicData>
        </a:graphic>
      </p:graphicFrame>
    </p:spTree>
    <p:extLst>
      <p:ext uri="{BB962C8B-B14F-4D97-AF65-F5344CB8AC3E}">
        <p14:creationId xmlns:p14="http://schemas.microsoft.com/office/powerpoint/2010/main" val="32418540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251520" y="1005509"/>
            <a:ext cx="8640959" cy="5262979"/>
          </a:xfrm>
          <a:prstGeom prst="rect">
            <a:avLst/>
          </a:prstGeom>
        </p:spPr>
        <p:style>
          <a:lnRef idx="1">
            <a:schemeClr val="accent6"/>
          </a:lnRef>
          <a:fillRef idx="2">
            <a:schemeClr val="accent6"/>
          </a:fillRef>
          <a:effectRef idx="1">
            <a:schemeClr val="accent6"/>
          </a:effectRef>
          <a:fontRef idx="minor">
            <a:schemeClr val="dk1"/>
          </a:fontRef>
        </p:style>
        <p:txBody>
          <a:bodyPr wrap="square" anchor="ctr">
            <a:spAutoFit/>
          </a:bodyPr>
          <a:lstStyle/>
          <a:p>
            <a:pPr algn="just">
              <a:lnSpc>
                <a:spcPct val="150000"/>
              </a:lnSpc>
            </a:pPr>
            <a:r>
              <a:rPr lang="ar-IQ" sz="3200" b="1" dirty="0">
                <a:solidFill>
                  <a:schemeClr val="tx1"/>
                </a:solidFill>
              </a:rPr>
              <a:t>رابعاً: </a:t>
            </a:r>
            <a:r>
              <a:rPr lang="ar-IQ" sz="3200" b="1" dirty="0" smtClean="0">
                <a:solidFill>
                  <a:schemeClr val="tx1"/>
                </a:solidFill>
              </a:rPr>
              <a:t>الإقلاب:</a:t>
            </a:r>
            <a:endParaRPr lang="ar-IQ" sz="3200" b="1" dirty="0">
              <a:solidFill>
                <a:schemeClr val="tx1"/>
              </a:solidFill>
            </a:endParaRPr>
          </a:p>
          <a:p>
            <a:pPr algn="just">
              <a:lnSpc>
                <a:spcPct val="150000"/>
              </a:lnSpc>
            </a:pPr>
            <a:r>
              <a:rPr lang="ar-IQ" sz="3200" b="1" dirty="0">
                <a:solidFill>
                  <a:schemeClr val="tx1"/>
                </a:solidFill>
              </a:rPr>
              <a:t>تعريف الإقلاب لغةً: هو تحويل الشيء عن وجهه أو موضعه.</a:t>
            </a:r>
          </a:p>
          <a:p>
            <a:pPr algn="just">
              <a:lnSpc>
                <a:spcPct val="150000"/>
              </a:lnSpc>
            </a:pPr>
            <a:r>
              <a:rPr lang="ar-IQ" sz="3200" b="1" dirty="0">
                <a:solidFill>
                  <a:schemeClr val="tx1"/>
                </a:solidFill>
              </a:rPr>
              <a:t>تعريف الإقلاب اصطلاحاً: هو جعل حرف مكان آخر، أي قلب النون الساكنة أو التنوين عند الباء المتحركة ميماً خالصةً مع إخفائها ومراعاة الغنّة، ومقداره حركتين.</a:t>
            </a:r>
          </a:p>
          <a:p>
            <a:pPr algn="just">
              <a:lnSpc>
                <a:spcPct val="150000"/>
              </a:lnSpc>
            </a:pPr>
            <a:r>
              <a:rPr lang="ar-IQ" sz="3200" b="1" dirty="0">
                <a:solidFill>
                  <a:schemeClr val="tx1"/>
                </a:solidFill>
              </a:rPr>
              <a:t>ويكون الإقلاب في كلمة وفي كلمتين، نحو: (أنْبياء – لينْبذنّ – أنْبئهم – منْ بعد – رحيمٌ بكم – سائلٌ بعذاب – أنْ بورك).</a:t>
            </a:r>
          </a:p>
        </p:txBody>
      </p:sp>
    </p:spTree>
    <p:extLst>
      <p:ext uri="{BB962C8B-B14F-4D97-AF65-F5344CB8AC3E}">
        <p14:creationId xmlns:p14="http://schemas.microsoft.com/office/powerpoint/2010/main" val="3998286897"/>
      </p:ext>
    </p:extLst>
  </p:cSld>
  <p:clrMapOvr>
    <a:masterClrMapping/>
  </p:clrMapOvr>
  <p:timing>
    <p:tnLst>
      <p:par>
        <p:cTn id="1" dur="indefinite" restart="never" nodeType="tmRoot"/>
      </p:par>
    </p:tnLst>
  </p:timing>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600</Words>
  <Application>Microsoft Office PowerPoint</Application>
  <PresentationFormat>عرض على الشاشة (3:4)‏</PresentationFormat>
  <Paragraphs>117</Paragraphs>
  <Slides>9</Slides>
  <Notes>0</Notes>
  <HiddenSlides>0</HiddenSlides>
  <MMClips>0</MMClip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نسق Office</vt:lpstr>
      <vt:lpstr>أحكام النون الساكنة والتنوين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الاستعاذة والبسملة والسورة</dc:title>
  <dc:creator>DAR ALNASIH</dc:creator>
  <cp:lastModifiedBy>DAR ALNASIH</cp:lastModifiedBy>
  <cp:revision>18</cp:revision>
  <dcterms:created xsi:type="dcterms:W3CDTF">2020-04-02T17:27:02Z</dcterms:created>
  <dcterms:modified xsi:type="dcterms:W3CDTF">2024-05-30T15:10:05Z</dcterms:modified>
</cp:coreProperties>
</file>