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8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6E1C7C-2E04-481D-A67C-30235DF9EC58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270CBF-D8E4-4070-BAF6-C77BC1D11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E1C7C-2E04-481D-A67C-30235DF9EC58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70CBF-D8E4-4070-BAF6-C77BC1D11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E1C7C-2E04-481D-A67C-30235DF9EC58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70CBF-D8E4-4070-BAF6-C77BC1D11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E1C7C-2E04-481D-A67C-30235DF9EC58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70CBF-D8E4-4070-BAF6-C77BC1D111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E1C7C-2E04-481D-A67C-30235DF9EC58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70CBF-D8E4-4070-BAF6-C77BC1D111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E1C7C-2E04-481D-A67C-30235DF9EC58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70CBF-D8E4-4070-BAF6-C77BC1D111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E1C7C-2E04-481D-A67C-30235DF9EC58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70CBF-D8E4-4070-BAF6-C77BC1D111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E1C7C-2E04-481D-A67C-30235DF9EC58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70CBF-D8E4-4070-BAF6-C77BC1D111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E1C7C-2E04-481D-A67C-30235DF9EC58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70CBF-D8E4-4070-BAF6-C77BC1D11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6E1C7C-2E04-481D-A67C-30235DF9EC58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70CBF-D8E4-4070-BAF6-C77BC1D111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6E1C7C-2E04-481D-A67C-30235DF9EC58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270CBF-D8E4-4070-BAF6-C77BC1D1119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6E1C7C-2E04-481D-A67C-30235DF9EC58}" type="datetimeFigureOut">
              <a:rPr lang="en-US" smtClean="0"/>
              <a:t>11/28/2013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0270CBF-D8E4-4070-BAF6-C77BC1D111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Acute heart failure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8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Inotropic </a:t>
            </a:r>
            <a:r>
              <a:rPr lang="en-US" dirty="0" smtClean="0"/>
              <a:t>support  </a:t>
            </a:r>
            <a:r>
              <a:rPr lang="en-US" dirty="0"/>
              <a:t>with </a:t>
            </a:r>
            <a:r>
              <a:rPr lang="en-US" dirty="0" err="1"/>
              <a:t>dobutamine</a:t>
            </a:r>
            <a:r>
              <a:rPr lang="en-US" dirty="0"/>
              <a:t>, </a:t>
            </a:r>
            <a:r>
              <a:rPr lang="en-US" dirty="0" err="1"/>
              <a:t>phosphodiesterase</a:t>
            </a:r>
            <a:r>
              <a:rPr lang="en-US" dirty="0"/>
              <a:t> </a:t>
            </a:r>
            <a:r>
              <a:rPr lang="en-US" dirty="0" smtClean="0"/>
              <a:t>inhibitors or </a:t>
            </a:r>
            <a:r>
              <a:rPr lang="en-US" dirty="0" err="1"/>
              <a:t>levosimendan</a:t>
            </a:r>
            <a:r>
              <a:rPr lang="en-US" dirty="0"/>
              <a:t> can be added in patients who do </a:t>
            </a:r>
            <a:r>
              <a:rPr lang="en-US" dirty="0" smtClean="0"/>
              <a:t>not </a:t>
            </a:r>
            <a:r>
              <a:rPr lang="en-US" dirty="0"/>
              <a:t>respond to the initial therapy 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If blood </a:t>
            </a:r>
            <a:r>
              <a:rPr lang="en-US" dirty="0" smtClean="0"/>
              <a:t>pressure is </a:t>
            </a:r>
            <a:r>
              <a:rPr lang="en-US" dirty="0"/>
              <a:t>low use noradrenaline (norepinephrine).</a:t>
            </a:r>
          </a:p>
          <a:p>
            <a:r>
              <a:rPr lang="en-US" dirty="0"/>
              <a:t>Patients with profound hypotension may require </a:t>
            </a:r>
            <a:r>
              <a:rPr lang="en-US" dirty="0" smtClean="0"/>
              <a:t>inotropes and </a:t>
            </a:r>
            <a:r>
              <a:rPr lang="en-US" dirty="0"/>
              <a:t>vasopressors to improve the </a:t>
            </a:r>
            <a:r>
              <a:rPr lang="en-US" dirty="0" err="1"/>
              <a:t>haemodynamic</a:t>
            </a:r>
            <a:r>
              <a:rPr lang="en-US" dirty="0"/>
              <a:t> </a:t>
            </a:r>
            <a:r>
              <a:rPr lang="en-US" dirty="0" smtClean="0"/>
              <a:t>status and </a:t>
            </a:r>
            <a:r>
              <a:rPr lang="en-US" dirty="0"/>
              <a:t>alleviate symptoms, but these have not been shown </a:t>
            </a:r>
            <a:r>
              <a:rPr lang="en-US" dirty="0" smtClean="0"/>
              <a:t>to improve </a:t>
            </a:r>
            <a:r>
              <a:rPr lang="en-US" dirty="0"/>
              <a:t>mortality.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9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dirty="0"/>
              <a:t>Definition</a:t>
            </a:r>
          </a:p>
          <a:p>
            <a:r>
              <a:rPr lang="en-US" dirty="0" err="1"/>
              <a:t>Cor</a:t>
            </a:r>
            <a:r>
              <a:rPr lang="en-US" dirty="0"/>
              <a:t> </a:t>
            </a:r>
            <a:r>
              <a:rPr lang="en-US" dirty="0" err="1"/>
              <a:t>pulmonale</a:t>
            </a:r>
            <a:r>
              <a:rPr lang="en-US" dirty="0"/>
              <a:t>, often referred to as </a:t>
            </a:r>
            <a:r>
              <a:rPr lang="en-US" i="1" dirty="0"/>
              <a:t>pulmonary heart disease</a:t>
            </a:r>
            <a:r>
              <a:rPr lang="en-US" dirty="0"/>
              <a:t>, is defined as dilation and hypertrophy of the right ventricle in response to diseases of the pulmonary vasculature and/or lung parenchyma.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effectLst/>
              </a:rPr>
              <a:t>Cor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Pulmonale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37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chronic obstructive pulmonary disease (COPD) and chronic bronchitis are responsible for approximately 50% of the cases of </a:t>
            </a:r>
            <a:r>
              <a:rPr lang="en-US" dirty="0" err="1"/>
              <a:t>cor</a:t>
            </a:r>
            <a:r>
              <a:rPr lang="en-US" dirty="0"/>
              <a:t> </a:t>
            </a:r>
            <a:r>
              <a:rPr lang="en-US" dirty="0" err="1" smtClean="0"/>
              <a:t>pulmonale</a:t>
            </a:r>
            <a:r>
              <a:rPr lang="en-US" dirty="0" smtClean="0"/>
              <a:t> , </a:t>
            </a:r>
            <a:r>
              <a:rPr lang="en-US" dirty="0"/>
              <a:t>any disease that affects the pulmonary </a:t>
            </a:r>
            <a:r>
              <a:rPr lang="en-US" dirty="0" smtClean="0"/>
              <a:t>vasculature </a:t>
            </a:r>
            <a:r>
              <a:rPr lang="en-US" dirty="0"/>
              <a:t>or parenchyma can lead to </a:t>
            </a:r>
            <a:r>
              <a:rPr lang="en-US" dirty="0" err="1"/>
              <a:t>cor</a:t>
            </a:r>
            <a:r>
              <a:rPr lang="en-US" dirty="0"/>
              <a:t> </a:t>
            </a:r>
            <a:r>
              <a:rPr lang="en-US" dirty="0" err="1"/>
              <a:t>pulmonale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Once patients with chronic pulmonary or pulmonary vascular disease develop </a:t>
            </a:r>
            <a:r>
              <a:rPr lang="en-US" dirty="0" err="1"/>
              <a:t>cor</a:t>
            </a:r>
            <a:r>
              <a:rPr lang="en-US" dirty="0"/>
              <a:t> </a:t>
            </a:r>
            <a:r>
              <a:rPr lang="en-US" dirty="0" err="1"/>
              <a:t>pulmonale</a:t>
            </a:r>
            <a:r>
              <a:rPr lang="en-US" dirty="0"/>
              <a:t>, the prognosis worsens.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1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many conditions can lead to </a:t>
            </a:r>
            <a:r>
              <a:rPr lang="en-US" dirty="0" err="1"/>
              <a:t>cor</a:t>
            </a:r>
            <a:r>
              <a:rPr lang="en-US" dirty="0"/>
              <a:t> </a:t>
            </a:r>
            <a:r>
              <a:rPr lang="en-US" dirty="0" err="1"/>
              <a:t>pulmonale</a:t>
            </a:r>
            <a:r>
              <a:rPr lang="en-US" dirty="0"/>
              <a:t>, the common pathophysiologic mechanism in each case is pulmonary hypertension that is sufficient to lead to RV dilation, with or without the development of concomitant RV hypertrophy.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Pathophysiology and Basic Mechanisms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29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dirty="0"/>
              <a:t>The symptoms of chronic </a:t>
            </a:r>
            <a:r>
              <a:rPr lang="en-US" dirty="0" err="1"/>
              <a:t>cor</a:t>
            </a:r>
            <a:r>
              <a:rPr lang="en-US" dirty="0"/>
              <a:t> </a:t>
            </a:r>
            <a:r>
              <a:rPr lang="en-US" dirty="0" err="1"/>
              <a:t>pulmonale</a:t>
            </a:r>
            <a:r>
              <a:rPr lang="en-US" dirty="0"/>
              <a:t> generally are related to the underlying pulmonary disorder.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Dyspnea</a:t>
            </a:r>
            <a:r>
              <a:rPr lang="en-US" dirty="0"/>
              <a:t>, the most common </a:t>
            </a:r>
            <a:r>
              <a:rPr lang="en-US" dirty="0" smtClean="0"/>
              <a:t>symptom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Tussive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or effort-related syncope </a:t>
            </a:r>
            <a:r>
              <a:rPr lang="en-US" dirty="0"/>
              <a:t>may occur because of the inability of the RV to deliver blood adequately to the left side of the heart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Central chest pain</a:t>
            </a:r>
          </a:p>
          <a:p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Abdominal pain and ascites </a:t>
            </a:r>
            <a:r>
              <a:rPr lang="en-US" dirty="0"/>
              <a:t>that occur with </a:t>
            </a:r>
            <a:r>
              <a:rPr lang="en-US" dirty="0" err="1"/>
              <a:t>cor</a:t>
            </a:r>
            <a:r>
              <a:rPr lang="en-US" dirty="0"/>
              <a:t> </a:t>
            </a:r>
            <a:r>
              <a:rPr lang="en-US" dirty="0" err="1"/>
              <a:t>pulmonale</a:t>
            </a:r>
            <a:r>
              <a:rPr lang="en-US" dirty="0"/>
              <a:t> are similar to the right-heart failure that ensues in chronic HF.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Lower-extremity </a:t>
            </a:r>
            <a:r>
              <a:rPr lang="en-US" dirty="0">
                <a:solidFill>
                  <a:srgbClr val="FF0000"/>
                </a:solidFill>
              </a:rPr>
              <a:t>edema </a:t>
            </a:r>
            <a:r>
              <a:rPr lang="en-US" dirty="0"/>
              <a:t>may occur secondary to </a:t>
            </a:r>
            <a:r>
              <a:rPr lang="en-US" dirty="0" err="1"/>
              <a:t>neurohormonal</a:t>
            </a:r>
            <a:r>
              <a:rPr lang="en-US" dirty="0"/>
              <a:t> activation, elevated RV filling pressures, or increased levels of carbon dioxide and hypoxemia, which can lead to peripheral vasodilation and edema formation.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Clinical Manifestations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Symptoms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53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Many of the signs encountered in </a:t>
            </a:r>
            <a:r>
              <a:rPr lang="en-US" dirty="0" err="1"/>
              <a:t>cor</a:t>
            </a:r>
            <a:r>
              <a:rPr lang="en-US" dirty="0"/>
              <a:t> </a:t>
            </a:r>
            <a:r>
              <a:rPr lang="en-US" dirty="0" err="1"/>
              <a:t>pulmonale</a:t>
            </a:r>
            <a:r>
              <a:rPr lang="en-US" dirty="0"/>
              <a:t> are also present in HF patients with a depressed EF, including </a:t>
            </a:r>
            <a:r>
              <a:rPr lang="en-US" dirty="0">
                <a:solidFill>
                  <a:srgbClr val="0070C0"/>
                </a:solidFill>
              </a:rPr>
              <a:t>tachypnea, elevated jugular venous pressures, hepatomegaly, and lower-extremity edema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Patients may have </a:t>
            </a:r>
            <a:r>
              <a:rPr lang="en-US" dirty="0">
                <a:solidFill>
                  <a:srgbClr val="0070C0"/>
                </a:solidFill>
              </a:rPr>
              <a:t>prominent </a:t>
            </a:r>
            <a:r>
              <a:rPr lang="en-US" i="1" dirty="0">
                <a:solidFill>
                  <a:srgbClr val="0070C0"/>
                </a:solidFill>
              </a:rPr>
              <a:t>v</a:t>
            </a:r>
            <a:r>
              <a:rPr lang="en-US" dirty="0">
                <a:solidFill>
                  <a:srgbClr val="0070C0"/>
                </a:solidFill>
              </a:rPr>
              <a:t> waves </a:t>
            </a:r>
            <a:r>
              <a:rPr lang="en-US" dirty="0"/>
              <a:t>in the jugular venous pulse as a result of tricuspid regurgitation. 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/>
              <a:t>cardiovascular signs include an </a:t>
            </a:r>
            <a:r>
              <a:rPr lang="en-US" dirty="0">
                <a:solidFill>
                  <a:srgbClr val="0070C0"/>
                </a:solidFill>
              </a:rPr>
              <a:t>RV heave </a:t>
            </a:r>
            <a:r>
              <a:rPr lang="en-US" dirty="0"/>
              <a:t>palpable along the left sternal border or in the epigastrium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increase in intensity of the </a:t>
            </a:r>
            <a:r>
              <a:rPr lang="en-US" dirty="0" err="1"/>
              <a:t>holosystolic</a:t>
            </a:r>
            <a:r>
              <a:rPr lang="en-US" dirty="0"/>
              <a:t> murmur of </a:t>
            </a:r>
            <a:r>
              <a:rPr lang="en-US" dirty="0">
                <a:solidFill>
                  <a:srgbClr val="0070C0"/>
                </a:solidFill>
              </a:rPr>
              <a:t>tricuspid regurgitation </a:t>
            </a:r>
            <a:r>
              <a:rPr lang="en-US" dirty="0"/>
              <a:t>with inspiration ("</a:t>
            </a:r>
            <a:r>
              <a:rPr lang="en-US" dirty="0" err="1"/>
              <a:t>Carvallo's</a:t>
            </a:r>
            <a:r>
              <a:rPr lang="en-US" dirty="0"/>
              <a:t> sign") may be lost eventually as RV failure worsens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0070C0"/>
                </a:solidFill>
              </a:rPr>
              <a:t>Loud P2 </a:t>
            </a:r>
            <a:r>
              <a:rPr lang="en-US" dirty="0" smtClean="0"/>
              <a:t>which is sometimes palpable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Cyanosis </a:t>
            </a:r>
            <a:r>
              <a:rPr lang="en-US" dirty="0"/>
              <a:t>is a late finding in </a:t>
            </a:r>
            <a:r>
              <a:rPr lang="en-US" dirty="0" err="1"/>
              <a:t>cor</a:t>
            </a:r>
            <a:r>
              <a:rPr lang="en-US" dirty="0"/>
              <a:t> </a:t>
            </a:r>
            <a:r>
              <a:rPr lang="en-US" dirty="0" err="1"/>
              <a:t>pulmonale</a:t>
            </a:r>
            <a:r>
              <a:rPr lang="en-US" dirty="0"/>
              <a:t> and is secondary to a low cardiac output with systemic vasoconstriction and ventilation-perfusion mismatches in the lung.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80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The ECG </a:t>
            </a:r>
            <a:r>
              <a:rPr lang="en-US" dirty="0"/>
              <a:t>in severe pulmonary hypertension shows </a:t>
            </a:r>
            <a:r>
              <a:rPr lang="en-US" dirty="0">
                <a:solidFill>
                  <a:srgbClr val="00B050"/>
                </a:solidFill>
              </a:rPr>
              <a:t>P </a:t>
            </a:r>
            <a:r>
              <a:rPr lang="en-US" dirty="0" err="1">
                <a:solidFill>
                  <a:srgbClr val="00B050"/>
                </a:solidFill>
              </a:rPr>
              <a:t>pulmonale</a:t>
            </a:r>
            <a:r>
              <a:rPr lang="en-US" dirty="0">
                <a:solidFill>
                  <a:srgbClr val="00B050"/>
                </a:solidFill>
              </a:rPr>
              <a:t>, right axis deviation, and RV hypertrophy. 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Radiographic </a:t>
            </a:r>
            <a:r>
              <a:rPr lang="en-US" dirty="0">
                <a:solidFill>
                  <a:srgbClr val="FF0000"/>
                </a:solidFill>
              </a:rPr>
              <a:t>examination of the chest </a:t>
            </a:r>
            <a:r>
              <a:rPr lang="en-US" dirty="0"/>
              <a:t>may show enlargement of the main pulmonary artery, the </a:t>
            </a:r>
            <a:r>
              <a:rPr lang="en-US" dirty="0" err="1"/>
              <a:t>hilar</a:t>
            </a:r>
            <a:r>
              <a:rPr lang="en-US" dirty="0"/>
              <a:t> vessels, and the descending right pulmonary artery. 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Spirometry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and lung volumes </a:t>
            </a:r>
            <a:r>
              <a:rPr lang="en-US" dirty="0"/>
              <a:t>can identify obstructive and/or restrictive defects indicative of parenchymal lung diseases;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arterial </a:t>
            </a:r>
            <a:r>
              <a:rPr lang="en-US" dirty="0">
                <a:solidFill>
                  <a:srgbClr val="FF0000"/>
                </a:solidFill>
              </a:rPr>
              <a:t>blood gases </a:t>
            </a:r>
            <a:r>
              <a:rPr lang="en-US" dirty="0"/>
              <a:t>can demonstrate hypoxemia and/or </a:t>
            </a:r>
            <a:r>
              <a:rPr lang="en-US" dirty="0" err="1"/>
              <a:t>hypercapnia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Spiral </a:t>
            </a:r>
            <a:r>
              <a:rPr lang="en-US" dirty="0">
                <a:solidFill>
                  <a:srgbClr val="FF0000"/>
                </a:solidFill>
              </a:rPr>
              <a:t>computed tomography (CT) scans of the chest</a:t>
            </a:r>
            <a:r>
              <a:rPr lang="en-US" dirty="0"/>
              <a:t> are useful in diagnosing acute thromboembolic disease; </a:t>
            </a:r>
            <a:endParaRPr lang="en-US" dirty="0" smtClean="0"/>
          </a:p>
          <a:p>
            <a:pPr lvl="1"/>
            <a:r>
              <a:rPr lang="en-US" dirty="0" smtClean="0"/>
              <a:t>however</a:t>
            </a:r>
            <a:r>
              <a:rPr lang="en-US" dirty="0"/>
              <a:t>, ventilation-perfusion lung scanning remains best suited for diagnosing </a:t>
            </a:r>
            <a:r>
              <a:rPr lang="en-US" i="1" dirty="0"/>
              <a:t>chronic thromboembolic disease</a:t>
            </a:r>
            <a:r>
              <a:rPr lang="en-US" dirty="0"/>
              <a:t> 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>
                <a:solidFill>
                  <a:srgbClr val="FF0000"/>
                </a:solidFill>
              </a:rPr>
              <a:t>high-resolution CT scan of the chest</a:t>
            </a:r>
            <a:r>
              <a:rPr lang="en-US" dirty="0"/>
              <a:t> can identify interstitial lung disease.</a:t>
            </a:r>
          </a:p>
          <a:p>
            <a:r>
              <a:rPr lang="en-US" dirty="0">
                <a:solidFill>
                  <a:srgbClr val="FF0000"/>
                </a:solidFill>
              </a:rPr>
              <a:t>Two-dimensional echocardiography </a:t>
            </a:r>
            <a:r>
              <a:rPr lang="en-US" dirty="0"/>
              <a:t>is useful for measuring RV thickness and chamber dimensions as well as the anatomy of the pulmonary and tricuspid valves.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Diagnosis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5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The primary treatment goal of </a:t>
            </a:r>
            <a:r>
              <a:rPr lang="en-US" dirty="0" err="1"/>
              <a:t>cor</a:t>
            </a:r>
            <a:r>
              <a:rPr lang="en-US" dirty="0"/>
              <a:t> </a:t>
            </a:r>
            <a:r>
              <a:rPr lang="en-US" dirty="0" err="1"/>
              <a:t>pulmonale</a:t>
            </a:r>
            <a:r>
              <a:rPr lang="en-US" dirty="0"/>
              <a:t> is to </a:t>
            </a:r>
            <a:r>
              <a:rPr lang="en-US" dirty="0">
                <a:solidFill>
                  <a:srgbClr val="00B050"/>
                </a:solidFill>
              </a:rPr>
              <a:t>target the underlying pulmonary disease</a:t>
            </a:r>
            <a:r>
              <a:rPr lang="en-US" dirty="0"/>
              <a:t>, since this will decrease pulmonary vascular resistance and lessen RV afterload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General </a:t>
            </a:r>
            <a:r>
              <a:rPr lang="en-US" dirty="0">
                <a:solidFill>
                  <a:srgbClr val="00B050"/>
                </a:solidFill>
              </a:rPr>
              <a:t>principles </a:t>
            </a:r>
            <a:r>
              <a:rPr lang="en-US" dirty="0"/>
              <a:t>of treatment include decreasing work of breathing by using </a:t>
            </a:r>
            <a:r>
              <a:rPr lang="en-US" dirty="0">
                <a:solidFill>
                  <a:srgbClr val="0070C0"/>
                </a:solidFill>
              </a:rPr>
              <a:t>noninvasive mechanical ventilation</a:t>
            </a:r>
            <a:r>
              <a:rPr lang="en-US" dirty="0"/>
              <a:t> and </a:t>
            </a:r>
            <a:r>
              <a:rPr lang="en-US" dirty="0" err="1">
                <a:solidFill>
                  <a:srgbClr val="0070C0"/>
                </a:solidFill>
              </a:rPr>
              <a:t>bronchodilation</a:t>
            </a:r>
            <a:r>
              <a:rPr lang="en-US" dirty="0"/>
              <a:t>, as well as treating any underlying </a:t>
            </a:r>
            <a:r>
              <a:rPr lang="en-US" dirty="0">
                <a:solidFill>
                  <a:srgbClr val="0070C0"/>
                </a:solidFill>
              </a:rPr>
              <a:t>infection</a:t>
            </a:r>
            <a:r>
              <a:rPr lang="en-US" dirty="0"/>
              <a:t> 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Adequate </a:t>
            </a:r>
            <a:r>
              <a:rPr lang="en-US" dirty="0">
                <a:solidFill>
                  <a:srgbClr val="00B050"/>
                </a:solidFill>
              </a:rPr>
              <a:t>oxygenation </a:t>
            </a:r>
            <a:r>
              <a:rPr lang="en-US" dirty="0"/>
              <a:t>(oxygen saturation 90–92%) </a:t>
            </a:r>
            <a:r>
              <a:rPr lang="en-US" dirty="0">
                <a:solidFill>
                  <a:srgbClr val="00B050"/>
                </a:solidFill>
              </a:rPr>
              <a:t>and correcting respiratory acidosis </a:t>
            </a:r>
            <a:r>
              <a:rPr lang="en-US" dirty="0"/>
              <a:t>are vital for decreasing pulmonary vascular </a:t>
            </a:r>
            <a:r>
              <a:rPr lang="en-US" dirty="0" smtClean="0"/>
              <a:t>resistance.</a:t>
            </a:r>
          </a:p>
          <a:p>
            <a:r>
              <a:rPr lang="en-US" dirty="0" smtClean="0"/>
              <a:t> </a:t>
            </a:r>
            <a:r>
              <a:rPr lang="en-US" dirty="0"/>
              <a:t>Patients should be </a:t>
            </a:r>
            <a:r>
              <a:rPr lang="en-US" dirty="0">
                <a:solidFill>
                  <a:srgbClr val="00B050"/>
                </a:solidFill>
              </a:rPr>
              <a:t>transfused </a:t>
            </a:r>
            <a:r>
              <a:rPr lang="en-US" dirty="0"/>
              <a:t>if they are anemic, and </a:t>
            </a:r>
            <a:r>
              <a:rPr lang="en-US" dirty="0">
                <a:solidFill>
                  <a:srgbClr val="00B050"/>
                </a:solidFill>
              </a:rPr>
              <a:t>phlebotomy</a:t>
            </a:r>
            <a:r>
              <a:rPr lang="en-US" dirty="0"/>
              <a:t> may be considered in extreme cases of polycythemia.</a:t>
            </a:r>
          </a:p>
          <a:p>
            <a:r>
              <a:rPr lang="en-US" dirty="0">
                <a:solidFill>
                  <a:srgbClr val="00B050"/>
                </a:solidFill>
              </a:rPr>
              <a:t>Diuretics</a:t>
            </a:r>
            <a:r>
              <a:rPr lang="en-US" dirty="0"/>
              <a:t> are effective in RV failure, and indications are similar to those for chronic HF. </a:t>
            </a:r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Digoxin </a:t>
            </a:r>
            <a:r>
              <a:rPr lang="en-US" dirty="0"/>
              <a:t>is of uncertain benefit in the treatment of </a:t>
            </a:r>
            <a:r>
              <a:rPr lang="en-US" dirty="0" err="1"/>
              <a:t>cor</a:t>
            </a:r>
            <a:r>
              <a:rPr lang="en-US" dirty="0"/>
              <a:t> </a:t>
            </a:r>
            <a:r>
              <a:rPr lang="en-US" dirty="0" err="1"/>
              <a:t>pulmonale</a:t>
            </a:r>
            <a:r>
              <a:rPr lang="en-US" dirty="0"/>
              <a:t> and may lead to arrhythmias in the setting of tissue hypoxemia and acidosis. Therefore, if digoxin is administered, it should be given at low doses and monitored carefully.</a:t>
            </a:r>
          </a:p>
          <a:p>
            <a:r>
              <a:rPr lang="en-US" dirty="0">
                <a:solidFill>
                  <a:srgbClr val="00B050"/>
                </a:solidFill>
              </a:rPr>
              <a:t>Pulmonary vasodilators </a:t>
            </a:r>
            <a:r>
              <a:rPr lang="en-US" dirty="0"/>
              <a:t>can effectively improve symptoms through modest reduction of pulmonary pressures and RV afterload when isolated pulmonary arterial hypertension is </a:t>
            </a:r>
            <a:r>
              <a:rPr lang="en-US"/>
              <a:t>present</a:t>
            </a:r>
            <a:r>
              <a:rPr lang="en-US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97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Acute heart failure (AHF) occurs with the rapid onset </a:t>
            </a:r>
            <a:r>
              <a:rPr lang="en-US" dirty="0" smtClean="0"/>
              <a:t>of symptoms </a:t>
            </a:r>
            <a:r>
              <a:rPr lang="en-US" dirty="0"/>
              <a:t>and signs of heart failure secondary to </a:t>
            </a:r>
            <a:r>
              <a:rPr lang="en-US" dirty="0" smtClean="0"/>
              <a:t>abnormal cardiac </a:t>
            </a:r>
            <a:r>
              <a:rPr lang="en-US" dirty="0"/>
              <a:t>function, causing elevated cardiac filling pressures.</a:t>
            </a:r>
          </a:p>
          <a:p>
            <a:r>
              <a:rPr lang="en-US" dirty="0"/>
              <a:t>This causes severe </a:t>
            </a:r>
            <a:r>
              <a:rPr lang="en-US" dirty="0" err="1"/>
              <a:t>dyspnoea</a:t>
            </a:r>
            <a:r>
              <a:rPr lang="en-US" dirty="0"/>
              <a:t> and fluid accumulates in </a:t>
            </a:r>
            <a:r>
              <a:rPr lang="en-US" dirty="0" smtClean="0"/>
              <a:t>the </a:t>
            </a:r>
            <a:r>
              <a:rPr lang="en-US" dirty="0" err="1" smtClean="0"/>
              <a:t>interstition</a:t>
            </a:r>
            <a:r>
              <a:rPr lang="en-US" dirty="0" smtClean="0"/>
              <a:t> </a:t>
            </a:r>
            <a:r>
              <a:rPr lang="en-US" dirty="0"/>
              <a:t>and alveolar spaces of the lung (</a:t>
            </a:r>
            <a:r>
              <a:rPr lang="en-US" dirty="0" smtClean="0"/>
              <a:t>pulmonary </a:t>
            </a:r>
            <a:r>
              <a:rPr lang="en-US" dirty="0" err="1" smtClean="0"/>
              <a:t>oedema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AHF </a:t>
            </a:r>
            <a:r>
              <a:rPr lang="en-US" dirty="0"/>
              <a:t>has a poor prognosis with </a:t>
            </a:r>
            <a:r>
              <a:rPr lang="en-US" dirty="0" smtClean="0"/>
              <a:t>a </a:t>
            </a:r>
            <a:r>
              <a:rPr lang="en-US" dirty="0"/>
              <a:t>rate of death or </a:t>
            </a:r>
            <a:r>
              <a:rPr lang="en-US" dirty="0" err="1"/>
              <a:t>rehospitalization</a:t>
            </a:r>
            <a:r>
              <a:rPr lang="en-US" dirty="0"/>
              <a:t> </a:t>
            </a:r>
            <a:r>
              <a:rPr lang="en-US" dirty="0" smtClean="0"/>
              <a:t>of 35</a:t>
            </a:r>
            <a:r>
              <a:rPr lang="en-US" dirty="0"/>
              <a:t>% within 60 days.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2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Poor prognostic indicators include</a:t>
            </a:r>
          </a:p>
          <a:p>
            <a:pPr lvl="1"/>
            <a:r>
              <a:rPr lang="en-US" dirty="0"/>
              <a:t>a high (&gt; 16 mmHg) pulmonary capillary wedge </a:t>
            </a:r>
            <a:r>
              <a:rPr lang="en-US" dirty="0" smtClean="0"/>
              <a:t>pressure (PCWP</a:t>
            </a:r>
            <a:r>
              <a:rPr lang="en-US" dirty="0"/>
              <a:t>), </a:t>
            </a:r>
            <a:endParaRPr lang="en-US" dirty="0" smtClean="0"/>
          </a:p>
          <a:p>
            <a:pPr lvl="1"/>
            <a:r>
              <a:rPr lang="en-US" dirty="0" smtClean="0"/>
              <a:t>low </a:t>
            </a:r>
            <a:r>
              <a:rPr lang="en-US" dirty="0"/>
              <a:t>serum sodium concentration, </a:t>
            </a:r>
            <a:endParaRPr lang="en-US" dirty="0" smtClean="0"/>
          </a:p>
          <a:p>
            <a:pPr lvl="1"/>
            <a:r>
              <a:rPr lang="en-US" dirty="0" smtClean="0"/>
              <a:t>increased left ventricular </a:t>
            </a:r>
            <a:r>
              <a:rPr lang="en-US" dirty="0"/>
              <a:t>end-diastolic dimension on echo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34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Patients with </a:t>
            </a:r>
            <a:r>
              <a:rPr lang="en-US" dirty="0" err="1">
                <a:solidFill>
                  <a:srgbClr val="FF0000"/>
                </a:solidFill>
              </a:rPr>
              <a:t>ischaemic</a:t>
            </a:r>
            <a:r>
              <a:rPr lang="en-US" dirty="0">
                <a:solidFill>
                  <a:srgbClr val="FF0000"/>
                </a:solidFill>
              </a:rPr>
              <a:t> heart disease </a:t>
            </a:r>
            <a:r>
              <a:rPr lang="en-US" dirty="0"/>
              <a:t>present with </a:t>
            </a:r>
            <a:r>
              <a:rPr lang="en-US" dirty="0" smtClean="0"/>
              <a:t>an acute </a:t>
            </a:r>
            <a:r>
              <a:rPr lang="en-US" dirty="0"/>
              <a:t>coronary syndrome or develop a complication </a:t>
            </a:r>
            <a:r>
              <a:rPr lang="en-US" dirty="0" smtClean="0"/>
              <a:t>of a </a:t>
            </a:r>
            <a:r>
              <a:rPr lang="en-US" dirty="0"/>
              <a:t>myocardial infarct, e.g. papillary muscle rupture </a:t>
            </a:r>
            <a:r>
              <a:rPr lang="en-US" dirty="0" smtClean="0"/>
              <a:t>or ventricular </a:t>
            </a:r>
            <a:r>
              <a:rPr lang="en-US" dirty="0" err="1"/>
              <a:t>septal</a:t>
            </a:r>
            <a:r>
              <a:rPr lang="en-US" dirty="0"/>
              <a:t> defect requiring surgical intervention.</a:t>
            </a:r>
          </a:p>
          <a:p>
            <a:r>
              <a:rPr lang="en-US" dirty="0" smtClean="0"/>
              <a:t>Patients </a:t>
            </a:r>
            <a:r>
              <a:rPr lang="en-US" dirty="0"/>
              <a:t>with </a:t>
            </a:r>
            <a:r>
              <a:rPr lang="en-US" dirty="0" err="1">
                <a:solidFill>
                  <a:srgbClr val="FF0000"/>
                </a:solidFill>
              </a:rPr>
              <a:t>valvular</a:t>
            </a:r>
            <a:r>
              <a:rPr lang="en-US" dirty="0">
                <a:solidFill>
                  <a:srgbClr val="FF0000"/>
                </a:solidFill>
              </a:rPr>
              <a:t> heart disease </a:t>
            </a:r>
            <a:r>
              <a:rPr lang="en-US" dirty="0"/>
              <a:t>also present </a:t>
            </a:r>
            <a:r>
              <a:rPr lang="en-US" dirty="0" smtClean="0"/>
              <a:t>with AHF </a:t>
            </a:r>
            <a:r>
              <a:rPr lang="en-US" dirty="0"/>
              <a:t>due to </a:t>
            </a:r>
            <a:r>
              <a:rPr lang="en-US" dirty="0" err="1"/>
              <a:t>valvular</a:t>
            </a:r>
            <a:r>
              <a:rPr lang="en-US" dirty="0"/>
              <a:t> regurgitation in endocarditis </a:t>
            </a:r>
            <a:r>
              <a:rPr lang="en-US" dirty="0" smtClean="0"/>
              <a:t>or prosthetic </a:t>
            </a:r>
            <a:r>
              <a:rPr lang="en-US" dirty="0"/>
              <a:t>valve thrombosis. </a:t>
            </a:r>
            <a:endParaRPr lang="en-US" dirty="0" smtClean="0"/>
          </a:p>
          <a:p>
            <a:r>
              <a:rPr lang="en-US" dirty="0" smtClean="0"/>
              <a:t>Patients </a:t>
            </a:r>
            <a:r>
              <a:rPr lang="en-US" dirty="0"/>
              <a:t>with </a:t>
            </a:r>
            <a:r>
              <a:rPr lang="en-US" dirty="0">
                <a:solidFill>
                  <a:srgbClr val="FF0000"/>
                </a:solidFill>
              </a:rPr>
              <a:t>hypertension</a:t>
            </a:r>
            <a:r>
              <a:rPr lang="en-US" dirty="0"/>
              <a:t> present with episodes </a:t>
            </a:r>
            <a:r>
              <a:rPr lang="en-US" dirty="0" smtClean="0"/>
              <a:t>of ‘flash</a:t>
            </a:r>
            <a:r>
              <a:rPr lang="en-US" dirty="0"/>
              <a:t>’ pulmonary </a:t>
            </a:r>
            <a:r>
              <a:rPr lang="en-US" dirty="0" err="1"/>
              <a:t>oedema</a:t>
            </a:r>
            <a:r>
              <a:rPr lang="en-US" dirty="0"/>
              <a:t> despite preserved </a:t>
            </a:r>
            <a:r>
              <a:rPr lang="en-US" dirty="0" smtClean="0"/>
              <a:t>left ventricular </a:t>
            </a:r>
            <a:r>
              <a:rPr lang="en-US" dirty="0"/>
              <a:t>systolic function.</a:t>
            </a:r>
          </a:p>
          <a:p>
            <a:r>
              <a:rPr lang="en-US" dirty="0" smtClean="0"/>
              <a:t>In </a:t>
            </a:r>
            <a:r>
              <a:rPr lang="en-US" dirty="0"/>
              <a:t>both </a:t>
            </a:r>
            <a:r>
              <a:rPr lang="en-US" dirty="0">
                <a:solidFill>
                  <a:srgbClr val="FF0000"/>
                </a:solidFill>
              </a:rPr>
              <a:t>acute and chronic kidney disease </a:t>
            </a:r>
            <a:r>
              <a:rPr lang="en-US" dirty="0"/>
              <a:t>fluid </a:t>
            </a:r>
            <a:r>
              <a:rPr lang="en-US" dirty="0" smtClean="0"/>
              <a:t>overload and </a:t>
            </a:r>
            <a:r>
              <a:rPr lang="en-US" dirty="0"/>
              <a:t>a reduced renal excretion will produce </a:t>
            </a:r>
            <a:r>
              <a:rPr lang="en-US" dirty="0" smtClean="0"/>
              <a:t>pulmonary </a:t>
            </a:r>
            <a:r>
              <a:rPr lang="en-US" dirty="0" err="1" smtClean="0"/>
              <a:t>oedema</a:t>
            </a:r>
            <a:r>
              <a:rPr lang="en-US" dirty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Atrial </a:t>
            </a:r>
            <a:r>
              <a:rPr lang="en-US" dirty="0">
                <a:solidFill>
                  <a:srgbClr val="FF0000"/>
                </a:solidFill>
              </a:rPr>
              <a:t>fibrillation </a:t>
            </a:r>
            <a:r>
              <a:rPr lang="en-US" dirty="0"/>
              <a:t>is frequently associated with AHF </a:t>
            </a:r>
            <a:r>
              <a:rPr lang="en-US" dirty="0" smtClean="0"/>
              <a:t>and may </a:t>
            </a:r>
            <a:r>
              <a:rPr lang="en-US" dirty="0"/>
              <a:t>require emergency </a:t>
            </a:r>
            <a:r>
              <a:rPr lang="en-US" dirty="0" err="1"/>
              <a:t>cardioversion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 err="1"/>
              <a:t>aetiology</a:t>
            </a:r>
            <a:r>
              <a:rPr lang="en-US" dirty="0"/>
              <a:t> of AHF is similar to chronic heart failure:</a:t>
            </a:r>
          </a:p>
        </p:txBody>
      </p:sp>
    </p:spTree>
    <p:extLst>
      <p:ext uri="{BB962C8B-B14F-4D97-AF65-F5344CB8AC3E}">
        <p14:creationId xmlns:p14="http://schemas.microsoft.com/office/powerpoint/2010/main" val="218052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Initial investigations performed in the </a:t>
            </a:r>
            <a:r>
              <a:rPr lang="en-US" dirty="0" smtClean="0"/>
              <a:t>emergency room </a:t>
            </a:r>
            <a:r>
              <a:rPr lang="en-US" dirty="0"/>
              <a:t>should include:</a:t>
            </a:r>
          </a:p>
          <a:p>
            <a:pPr lvl="1"/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a 12-lead ECG </a:t>
            </a:r>
            <a:r>
              <a:rPr lang="en-US" dirty="0"/>
              <a:t>for acute coronary syndromes, </a:t>
            </a:r>
            <a:r>
              <a:rPr lang="en-US" dirty="0" smtClean="0"/>
              <a:t>left ventricular </a:t>
            </a:r>
            <a:r>
              <a:rPr lang="en-US" dirty="0"/>
              <a:t>hypertrophy, atrial fibrillation, </a:t>
            </a:r>
            <a:r>
              <a:rPr lang="en-US" dirty="0" smtClean="0"/>
              <a:t>chamber enlargement,</a:t>
            </a:r>
            <a:r>
              <a:rPr lang="en-US" dirty="0" smtClean="0"/>
              <a:t> </a:t>
            </a:r>
            <a:r>
              <a:rPr lang="en-US" dirty="0"/>
              <a:t>left bundle branch block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>
                <a:solidFill>
                  <a:srgbClr val="FF0000"/>
                </a:solidFill>
              </a:rPr>
              <a:t>chest X-ray </a:t>
            </a:r>
            <a:r>
              <a:rPr lang="en-US" dirty="0"/>
              <a:t>(cardiomegaly, pulmonary </a:t>
            </a:r>
            <a:r>
              <a:rPr lang="en-US" dirty="0" err="1"/>
              <a:t>oedema</a:t>
            </a:r>
            <a:r>
              <a:rPr lang="en-US" dirty="0"/>
              <a:t>, </a:t>
            </a:r>
            <a:r>
              <a:rPr lang="en-US" dirty="0" smtClean="0"/>
              <a:t>pleural effusion</a:t>
            </a:r>
            <a:r>
              <a:rPr lang="en-US" dirty="0"/>
              <a:t>, non-cardiac disease)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blood investigations </a:t>
            </a:r>
            <a:r>
              <a:rPr lang="en-US" dirty="0"/>
              <a:t>(serum </a:t>
            </a:r>
            <a:r>
              <a:rPr lang="en-US" dirty="0" err="1"/>
              <a:t>creatinine</a:t>
            </a:r>
            <a:r>
              <a:rPr lang="en-US" dirty="0"/>
              <a:t> and </a:t>
            </a:r>
            <a:r>
              <a:rPr lang="en-US" dirty="0" smtClean="0"/>
              <a:t>electrolytes, full </a:t>
            </a:r>
            <a:r>
              <a:rPr lang="en-US" dirty="0"/>
              <a:t>blood count, blood glucose, cardiac enzymes </a:t>
            </a:r>
            <a:r>
              <a:rPr lang="en-US" dirty="0" smtClean="0"/>
              <a:t>and </a:t>
            </a:r>
            <a:r>
              <a:rPr lang="en-US" dirty="0" smtClean="0"/>
              <a:t>troponin)</a:t>
            </a:r>
            <a:endParaRPr lang="en-US" dirty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plasma </a:t>
            </a:r>
            <a:r>
              <a:rPr lang="en-US" dirty="0">
                <a:solidFill>
                  <a:srgbClr val="FF0000"/>
                </a:solidFill>
              </a:rPr>
              <a:t>BNP or </a:t>
            </a:r>
            <a:r>
              <a:rPr lang="en-US" dirty="0" err="1">
                <a:solidFill>
                  <a:srgbClr val="FF0000"/>
                </a:solidFill>
              </a:rPr>
              <a:t>NTproBNP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(BNP &gt; 100 </a:t>
            </a:r>
            <a:r>
              <a:rPr lang="en-US" dirty="0" err="1"/>
              <a:t>pg</a:t>
            </a:r>
            <a:r>
              <a:rPr lang="en-US" dirty="0"/>
              <a:t>/ml </a:t>
            </a:r>
            <a:r>
              <a:rPr lang="en-US" dirty="0" smtClean="0"/>
              <a:t>or </a:t>
            </a:r>
            <a:r>
              <a:rPr lang="en-US" dirty="0" err="1" smtClean="0"/>
              <a:t>NTproBNP</a:t>
            </a:r>
            <a:r>
              <a:rPr lang="en-US" dirty="0" smtClean="0"/>
              <a:t> </a:t>
            </a:r>
            <a:r>
              <a:rPr lang="en-US" dirty="0"/>
              <a:t>&gt; 300 </a:t>
            </a:r>
            <a:r>
              <a:rPr lang="en-US" dirty="0" err="1"/>
              <a:t>pg</a:t>
            </a:r>
            <a:r>
              <a:rPr lang="en-US" dirty="0"/>
              <a:t>/ml) indicates heart </a:t>
            </a:r>
            <a:r>
              <a:rPr lang="en-US" dirty="0" smtClean="0"/>
              <a:t>failure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transthoracic echocardiography </a:t>
            </a:r>
            <a:r>
              <a:rPr lang="en-US" dirty="0"/>
              <a:t>should be </a:t>
            </a:r>
            <a:r>
              <a:rPr lang="en-US" dirty="0" smtClean="0"/>
              <a:t>performed without </a:t>
            </a:r>
            <a:r>
              <a:rPr lang="en-US" dirty="0"/>
              <a:t>delay to confirm the diagnosis of heart </a:t>
            </a:r>
            <a:r>
              <a:rPr lang="en-US" dirty="0" smtClean="0"/>
              <a:t>failure  </a:t>
            </a:r>
            <a:r>
              <a:rPr lang="en-US" dirty="0"/>
              <a:t>and possibly identify the cause.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</p:spTree>
    <p:extLst>
      <p:ext uri="{BB962C8B-B14F-4D97-AF65-F5344CB8AC3E}">
        <p14:creationId xmlns:p14="http://schemas.microsoft.com/office/powerpoint/2010/main" val="90824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Patients with AHF should be managed in a high-care </a:t>
            </a:r>
            <a:r>
              <a:rPr lang="en-US" dirty="0" smtClean="0"/>
              <a:t>area with </a:t>
            </a:r>
            <a:r>
              <a:rPr lang="en-US" dirty="0"/>
              <a:t>regular measurements of temperature, heart rate, </a:t>
            </a:r>
            <a:r>
              <a:rPr lang="en-US" dirty="0" smtClean="0"/>
              <a:t>blood pressure </a:t>
            </a:r>
            <a:r>
              <a:rPr lang="en-US" dirty="0"/>
              <a:t>and cardiac monitoring.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patients require </a:t>
            </a:r>
            <a:r>
              <a:rPr lang="en-US" dirty="0" smtClean="0"/>
              <a:t>prophylactic anticoagulation </a:t>
            </a:r>
            <a:r>
              <a:rPr lang="en-US" dirty="0"/>
              <a:t>with low molecular weigh heparin, </a:t>
            </a:r>
            <a:r>
              <a:rPr lang="en-US" dirty="0" smtClean="0"/>
              <a:t>e.g. enoxaparin </a:t>
            </a:r>
            <a:r>
              <a:rPr lang="en-US" dirty="0"/>
              <a:t>1 mg/kg </a:t>
            </a:r>
            <a:r>
              <a:rPr lang="en-US" dirty="0" err="1"/>
              <a:t>s.c.</a:t>
            </a:r>
            <a:r>
              <a:rPr lang="en-US" dirty="0"/>
              <a:t> daily.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</p:spTree>
    <p:extLst>
      <p:ext uri="{BB962C8B-B14F-4D97-AF65-F5344CB8AC3E}">
        <p14:creationId xmlns:p14="http://schemas.microsoft.com/office/powerpoint/2010/main" val="40419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8229600" cy="640871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Management of acute </a:t>
            </a: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pulmonary </a:t>
            </a:r>
            <a:r>
              <a:rPr lang="en-US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oedema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/>
              <a:t>This is urgent:</a:t>
            </a:r>
          </a:p>
          <a:p>
            <a:r>
              <a:rPr lang="en-US" dirty="0" smtClean="0"/>
              <a:t> </a:t>
            </a:r>
            <a:r>
              <a:rPr lang="en-US" dirty="0">
                <a:solidFill>
                  <a:srgbClr val="C00000"/>
                </a:solidFill>
              </a:rPr>
              <a:t>Sit the patient up </a:t>
            </a:r>
            <a:r>
              <a:rPr lang="en-US" dirty="0"/>
              <a:t>in order to reduce </a:t>
            </a:r>
            <a:r>
              <a:rPr lang="en-US" dirty="0" smtClean="0"/>
              <a:t>pulmonary congestion</a:t>
            </a:r>
            <a:r>
              <a:rPr lang="en-US" dirty="0"/>
              <a:t>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Give oxygen </a:t>
            </a:r>
            <a:r>
              <a:rPr lang="en-US" dirty="0"/>
              <a:t>(high-flow, high-concentration). </a:t>
            </a:r>
            <a:endParaRPr lang="en-US" dirty="0" smtClean="0"/>
          </a:p>
          <a:p>
            <a:pPr lvl="1"/>
            <a:r>
              <a:rPr lang="en-US" dirty="0" smtClean="0"/>
              <a:t>Noninvasive positive </a:t>
            </a:r>
            <a:r>
              <a:rPr lang="en-US" dirty="0"/>
              <a:t>pressure ventilation (</a:t>
            </a:r>
            <a:r>
              <a:rPr lang="en-US" dirty="0" smtClean="0"/>
              <a:t>continuous positive </a:t>
            </a:r>
            <a:r>
              <a:rPr lang="en-US" dirty="0"/>
              <a:t>airways pressure (CPAP) of 5–10 </a:t>
            </a:r>
            <a:r>
              <a:rPr lang="en-US" dirty="0" smtClean="0"/>
              <a:t>mmHg) by </a:t>
            </a:r>
            <a:r>
              <a:rPr lang="en-US" dirty="0"/>
              <a:t>a tight-fitting facemask results in a more </a:t>
            </a:r>
            <a:r>
              <a:rPr lang="en-US" dirty="0" smtClean="0"/>
              <a:t>rapid improvement </a:t>
            </a:r>
            <a:r>
              <a:rPr lang="en-US" dirty="0"/>
              <a:t>in the patient’s clinical state.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Administer </a:t>
            </a:r>
            <a:r>
              <a:rPr lang="en-US" dirty="0">
                <a:solidFill>
                  <a:srgbClr val="C00000"/>
                </a:solidFill>
              </a:rPr>
              <a:t>nitrates</a:t>
            </a:r>
            <a:r>
              <a:rPr lang="en-US" dirty="0"/>
              <a:t>, such as </a:t>
            </a:r>
            <a:r>
              <a:rPr lang="en-US" dirty="0" err="1"/>
              <a:t>i.v.</a:t>
            </a:r>
            <a:r>
              <a:rPr lang="en-US" dirty="0"/>
              <a:t> </a:t>
            </a:r>
            <a:r>
              <a:rPr lang="en-US" dirty="0" err="1"/>
              <a:t>glyceryl</a:t>
            </a:r>
            <a:r>
              <a:rPr lang="en-US" dirty="0"/>
              <a:t> </a:t>
            </a:r>
            <a:r>
              <a:rPr lang="en-US" dirty="0" err="1"/>
              <a:t>trinitrate</a:t>
            </a:r>
            <a:r>
              <a:rPr lang="en-US" dirty="0"/>
              <a:t> </a:t>
            </a:r>
            <a:r>
              <a:rPr lang="en-US" dirty="0" smtClean="0"/>
              <a:t>10– 200 </a:t>
            </a:r>
            <a:r>
              <a:rPr lang="en-US" dirty="0" err="1"/>
              <a:t>μg</a:t>
            </a:r>
            <a:r>
              <a:rPr lang="en-US" dirty="0"/>
              <a:t>/min or </a:t>
            </a:r>
            <a:r>
              <a:rPr lang="en-US" dirty="0" err="1"/>
              <a:t>buccal</a:t>
            </a:r>
            <a:r>
              <a:rPr lang="en-US" dirty="0"/>
              <a:t> </a:t>
            </a:r>
            <a:r>
              <a:rPr lang="en-US" dirty="0" err="1"/>
              <a:t>glyceryl</a:t>
            </a:r>
            <a:r>
              <a:rPr lang="en-US" dirty="0"/>
              <a:t> </a:t>
            </a:r>
            <a:r>
              <a:rPr lang="en-US" dirty="0" err="1"/>
              <a:t>trinitrate</a:t>
            </a:r>
            <a:r>
              <a:rPr lang="en-US" dirty="0"/>
              <a:t> 2–5 mg, </a:t>
            </a:r>
            <a:r>
              <a:rPr lang="en-US" dirty="0" smtClean="0"/>
              <a:t>titrated upwards </a:t>
            </a:r>
            <a:r>
              <a:rPr lang="en-US" dirty="0"/>
              <a:t>every 10 minutes, until clinical </a:t>
            </a:r>
            <a:r>
              <a:rPr lang="en-US" dirty="0" smtClean="0"/>
              <a:t>improvement occurs </a:t>
            </a:r>
            <a:r>
              <a:rPr lang="en-US" dirty="0"/>
              <a:t>or systolic BP falls to &lt; 110 mmHg.</a:t>
            </a:r>
          </a:p>
          <a:p>
            <a:r>
              <a:rPr lang="en-US" dirty="0" smtClean="0"/>
              <a:t> </a:t>
            </a:r>
            <a:r>
              <a:rPr lang="en-US" dirty="0"/>
              <a:t>Administer a </a:t>
            </a:r>
            <a:r>
              <a:rPr lang="en-US" dirty="0">
                <a:solidFill>
                  <a:srgbClr val="C00000"/>
                </a:solidFill>
              </a:rPr>
              <a:t>loop diuretic </a:t>
            </a:r>
            <a:r>
              <a:rPr lang="en-US" dirty="0"/>
              <a:t>such as furosemide </a:t>
            </a:r>
            <a:r>
              <a:rPr lang="en-US" dirty="0" smtClean="0"/>
              <a:t>50– 100 </a:t>
            </a:r>
            <a:r>
              <a:rPr lang="en-US" dirty="0"/>
              <a:t>mg </a:t>
            </a:r>
            <a:r>
              <a:rPr lang="en-US" dirty="0" err="1"/>
              <a:t>i.v</a:t>
            </a:r>
            <a:r>
              <a:rPr lang="en-US" dirty="0" err="1" smtClean="0"/>
              <a:t>.</a:t>
            </a:r>
            <a:endParaRPr lang="en-US" dirty="0" smtClean="0"/>
          </a:p>
          <a:p>
            <a:r>
              <a:rPr lang="en-US" dirty="0">
                <a:solidFill>
                  <a:srgbClr val="C00000"/>
                </a:solidFill>
              </a:rPr>
              <a:t>an intravenous bolus of </a:t>
            </a:r>
            <a:r>
              <a:rPr lang="en-US" dirty="0" smtClean="0">
                <a:solidFill>
                  <a:srgbClr val="C00000"/>
                </a:solidFill>
              </a:rPr>
              <a:t>Morphine </a:t>
            </a:r>
            <a:r>
              <a:rPr lang="en-US" dirty="0" smtClean="0"/>
              <a:t>2.5 </a:t>
            </a:r>
            <a:r>
              <a:rPr lang="en-US" dirty="0"/>
              <a:t>to 5 mg as soon as an intravenous line is inserted; the same doses can be repeated as required.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Morphine </a:t>
            </a:r>
            <a:r>
              <a:rPr lang="en-US" dirty="0">
                <a:solidFill>
                  <a:srgbClr val="00B050"/>
                </a:solidFill>
              </a:rPr>
              <a:t>should be used cautiously or avoided in the presence of hypotension, </a:t>
            </a:r>
            <a:r>
              <a:rPr lang="en-US" dirty="0" err="1">
                <a:solidFill>
                  <a:srgbClr val="00B050"/>
                </a:solidFill>
              </a:rPr>
              <a:t>bradycardia</a:t>
            </a:r>
            <a:r>
              <a:rPr lang="en-US" dirty="0">
                <a:solidFill>
                  <a:srgbClr val="00B050"/>
                </a:solidFill>
              </a:rPr>
              <a:t>, advanced </a:t>
            </a:r>
            <a:r>
              <a:rPr lang="en-US" dirty="0" err="1">
                <a:solidFill>
                  <a:srgbClr val="00B050"/>
                </a:solidFill>
              </a:rPr>
              <a:t>atrioventricular</a:t>
            </a:r>
            <a:r>
              <a:rPr lang="en-US" dirty="0">
                <a:solidFill>
                  <a:srgbClr val="00B050"/>
                </a:solidFill>
              </a:rPr>
              <a:t> block, or carbon dioxide retention</a:t>
            </a:r>
          </a:p>
        </p:txBody>
      </p:sp>
    </p:spTree>
    <p:extLst>
      <p:ext uri="{BB962C8B-B14F-4D97-AF65-F5344CB8AC3E}">
        <p14:creationId xmlns:p14="http://schemas.microsoft.com/office/powerpoint/2010/main" val="415613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0"/>
            <a:ext cx="6984776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12160" y="3212976"/>
            <a:ext cx="136815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7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Vasodilators </a:t>
            </a:r>
            <a:endParaRPr lang="en-US" dirty="0" smtClean="0"/>
          </a:p>
          <a:p>
            <a:pPr lvl="1"/>
            <a:r>
              <a:rPr lang="en-US" dirty="0" smtClean="0"/>
              <a:t>Nitrates</a:t>
            </a:r>
          </a:p>
          <a:p>
            <a:pPr lvl="1"/>
            <a:r>
              <a:rPr lang="en-US" dirty="0"/>
              <a:t>Sodium </a:t>
            </a:r>
            <a:r>
              <a:rPr lang="en-US" dirty="0" err="1" smtClean="0"/>
              <a:t>Nitroprusside</a:t>
            </a:r>
            <a:endParaRPr lang="en-US" dirty="0" smtClean="0"/>
          </a:p>
          <a:p>
            <a:pPr lvl="1"/>
            <a:r>
              <a:rPr lang="en-US" dirty="0"/>
              <a:t>BNP, </a:t>
            </a:r>
            <a:r>
              <a:rPr lang="en-US" dirty="0" err="1" smtClean="0"/>
              <a:t>nestiride</a:t>
            </a:r>
            <a:endParaRPr lang="en-US" dirty="0" smtClean="0"/>
          </a:p>
          <a:p>
            <a:r>
              <a:rPr lang="en-US" dirty="0"/>
              <a:t>Inotropes with </a:t>
            </a:r>
            <a:r>
              <a:rPr lang="en-US" dirty="0" err="1"/>
              <a:t>Vasodilatory</a:t>
            </a:r>
            <a:r>
              <a:rPr lang="en-US" dirty="0"/>
              <a:t> Properties </a:t>
            </a:r>
            <a:endParaRPr lang="en-US" dirty="0" smtClean="0"/>
          </a:p>
          <a:p>
            <a:pPr lvl="1"/>
            <a:r>
              <a:rPr lang="en-US" dirty="0" smtClean="0"/>
              <a:t>Dopamine</a:t>
            </a:r>
          </a:p>
          <a:p>
            <a:pPr lvl="1"/>
            <a:r>
              <a:rPr lang="en-US" dirty="0" err="1" smtClean="0"/>
              <a:t>Dobutamine</a:t>
            </a:r>
            <a:endParaRPr lang="en-US" dirty="0" smtClean="0"/>
          </a:p>
          <a:p>
            <a:pPr lvl="1"/>
            <a:r>
              <a:rPr lang="en-US" dirty="0" err="1" smtClean="0"/>
              <a:t>phosphodiesterase</a:t>
            </a:r>
            <a:r>
              <a:rPr lang="en-US" dirty="0" smtClean="0"/>
              <a:t> </a:t>
            </a:r>
            <a:r>
              <a:rPr lang="en-US" dirty="0"/>
              <a:t>3 inhibitor </a:t>
            </a:r>
            <a:r>
              <a:rPr lang="en-US" dirty="0" smtClean="0"/>
              <a:t>, </a:t>
            </a:r>
            <a:r>
              <a:rPr lang="en-US" dirty="0" err="1" smtClean="0"/>
              <a:t>milrinone</a:t>
            </a:r>
            <a:endParaRPr lang="en-US" dirty="0" smtClean="0"/>
          </a:p>
          <a:p>
            <a:pPr lvl="1"/>
            <a:r>
              <a:rPr lang="en-US" dirty="0" err="1"/>
              <a:t>Levosimendan</a:t>
            </a:r>
            <a:r>
              <a:rPr lang="en-US" dirty="0"/>
              <a:t> is a calcium sensitizer and ATP-dependent potassium channel opener that has positive inotropic and </a:t>
            </a:r>
            <a:r>
              <a:rPr lang="en-US" dirty="0" err="1"/>
              <a:t>vasodilatory</a:t>
            </a:r>
            <a:r>
              <a:rPr lang="en-US" dirty="0"/>
              <a:t> </a:t>
            </a:r>
            <a:r>
              <a:rPr lang="en-US" dirty="0" smtClean="0"/>
              <a:t>effect</a:t>
            </a:r>
          </a:p>
          <a:p>
            <a:r>
              <a:rPr lang="en-US" dirty="0"/>
              <a:t>Vasopressor </a:t>
            </a:r>
            <a:r>
              <a:rPr lang="en-US" dirty="0" smtClean="0"/>
              <a:t>Agents</a:t>
            </a:r>
          </a:p>
          <a:p>
            <a:pPr lvl="1"/>
            <a:r>
              <a:rPr lang="en-US" dirty="0"/>
              <a:t>vasopressin antagonists </a:t>
            </a:r>
            <a:r>
              <a:rPr lang="en-US" dirty="0" smtClean="0"/>
              <a:t>, </a:t>
            </a:r>
            <a:r>
              <a:rPr lang="en-US" dirty="0" err="1" smtClean="0"/>
              <a:t>tolvaptan</a:t>
            </a:r>
            <a:r>
              <a:rPr lang="en-US" dirty="0" smtClean="0"/>
              <a:t> ?</a:t>
            </a:r>
          </a:p>
          <a:p>
            <a:pPr lvl="1"/>
            <a:r>
              <a:rPr lang="en-US" dirty="0" smtClean="0"/>
              <a:t>NA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of drugs used for AHF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06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239</TotalTime>
  <Words>1331</Words>
  <Application>Microsoft Office PowerPoint</Application>
  <PresentationFormat>On-screen Show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Acute heart failure</vt:lpstr>
      <vt:lpstr>PowerPoint Presentation</vt:lpstr>
      <vt:lpstr> </vt:lpstr>
      <vt:lpstr>The aetiology of AHF is similar to chronic heart failure:</vt:lpstr>
      <vt:lpstr>Diagnosis</vt:lpstr>
      <vt:lpstr>Treatment</vt:lpstr>
      <vt:lpstr>PowerPoint Presentation</vt:lpstr>
      <vt:lpstr>PowerPoint Presentation</vt:lpstr>
      <vt:lpstr>Group of drugs used for AHF</vt:lpstr>
      <vt:lpstr>PowerPoint Presentation</vt:lpstr>
      <vt:lpstr>Cor Pulmonale</vt:lpstr>
      <vt:lpstr>PowerPoint Presentation</vt:lpstr>
      <vt:lpstr>Pathophysiology and Basic Mechanisms</vt:lpstr>
      <vt:lpstr>Clinical Manifestations Symptoms</vt:lpstr>
      <vt:lpstr>Signs</vt:lpstr>
      <vt:lpstr>Diagnosis</vt:lpstr>
      <vt:lpstr>Treatment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Arshad</dc:creator>
  <cp:lastModifiedBy>Arshad</cp:lastModifiedBy>
  <cp:revision>46</cp:revision>
  <dcterms:created xsi:type="dcterms:W3CDTF">2012-12-05T13:40:09Z</dcterms:created>
  <dcterms:modified xsi:type="dcterms:W3CDTF">2013-11-28T02:12:02Z</dcterms:modified>
</cp:coreProperties>
</file>