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00" r:id="rId4"/>
  </p:sldMasterIdLst>
  <p:notesMasterIdLst>
    <p:notesMasterId r:id="rId50"/>
  </p:notesMasterIdLst>
  <p:sldIdLst>
    <p:sldId id="256" r:id="rId5"/>
    <p:sldId id="257" r:id="rId6"/>
    <p:sldId id="258" r:id="rId7"/>
    <p:sldId id="259" r:id="rId8"/>
    <p:sldId id="260" r:id="rId9"/>
    <p:sldId id="311" r:id="rId10"/>
    <p:sldId id="261" r:id="rId11"/>
    <p:sldId id="262" r:id="rId12"/>
    <p:sldId id="263" r:id="rId13"/>
    <p:sldId id="264" r:id="rId14"/>
    <p:sldId id="265" r:id="rId15"/>
    <p:sldId id="266" r:id="rId16"/>
    <p:sldId id="267" r:id="rId17"/>
    <p:sldId id="268" r:id="rId18"/>
    <p:sldId id="269" r:id="rId19"/>
    <p:sldId id="274" r:id="rId20"/>
    <p:sldId id="270" r:id="rId21"/>
    <p:sldId id="271" r:id="rId22"/>
    <p:sldId id="272" r:id="rId23"/>
    <p:sldId id="295" r:id="rId24"/>
    <p:sldId id="273" r:id="rId25"/>
    <p:sldId id="294" r:id="rId26"/>
    <p:sldId id="312" r:id="rId27"/>
    <p:sldId id="313" r:id="rId28"/>
    <p:sldId id="275" r:id="rId29"/>
    <p:sldId id="276" r:id="rId30"/>
    <p:sldId id="277" r:id="rId31"/>
    <p:sldId id="278" r:id="rId32"/>
    <p:sldId id="279" r:id="rId33"/>
    <p:sldId id="280" r:id="rId34"/>
    <p:sldId id="281" r:id="rId35"/>
    <p:sldId id="282" r:id="rId36"/>
    <p:sldId id="309" r:id="rId37"/>
    <p:sldId id="284" r:id="rId38"/>
    <p:sldId id="285" r:id="rId39"/>
    <p:sldId id="286" r:id="rId40"/>
    <p:sldId id="308" r:id="rId41"/>
    <p:sldId id="310" r:id="rId42"/>
    <p:sldId id="287" r:id="rId43"/>
    <p:sldId id="288" r:id="rId44"/>
    <p:sldId id="289" r:id="rId45"/>
    <p:sldId id="290" r:id="rId46"/>
    <p:sldId id="291" r:id="rId47"/>
    <p:sldId id="292" r:id="rId48"/>
    <p:sldId id="29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7EDC"/>
    <a:srgbClr val="730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4660"/>
  </p:normalViewPr>
  <p:slideViewPr>
    <p:cSldViewPr>
      <p:cViewPr varScale="1">
        <p:scale>
          <a:sx n="74" d="100"/>
          <a:sy n="74" d="100"/>
        </p:scale>
        <p:origin x="-17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EE137-BD26-4A14-8742-CFB9DB85874E}" type="datetimeFigureOut">
              <a:rPr lang="en-US" smtClean="0"/>
              <a:t>11/13/2016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9BE0A-2E85-41D7-A140-C651F3E44E11}" type="slidenum">
              <a:rPr lang="en-US" smtClean="0"/>
              <a:t>‹#›</a:t>
            </a:fld>
            <a:endParaRPr lang="en-US"/>
          </a:p>
        </p:txBody>
      </p:sp>
    </p:spTree>
    <p:extLst>
      <p:ext uri="{BB962C8B-B14F-4D97-AF65-F5344CB8AC3E}">
        <p14:creationId xmlns:p14="http://schemas.microsoft.com/office/powerpoint/2010/main" val="117613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ED99F1-590E-4B27-BAEE-B6CF0D3668FC}" type="slidenum">
              <a:rPr lang="ar-SA" altLang="en-US">
                <a:solidFill>
                  <a:prstClr val="black"/>
                </a:solidFill>
              </a:rPr>
              <a:pPr eaLnBrk="1" hangingPunct="1"/>
              <a:t>24</a:t>
            </a:fld>
            <a:endParaRPr lang="en-US" altLang="en-US">
              <a:solidFill>
                <a:prstClr val="black"/>
              </a:solidFill>
            </a:endParaRPr>
          </a:p>
        </p:txBody>
      </p:sp>
      <p:sp>
        <p:nvSpPr>
          <p:cNvPr id="460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91AA611-FFFB-4DE1-AB8C-8507B381AC04}" type="slidenum">
              <a:rPr lang="ar-SA" altLang="en-US" sz="1200">
                <a:solidFill>
                  <a:prstClr val="black"/>
                </a:solidFill>
                <a:latin typeface="Times New Roman" panose="02020603050405020304" pitchFamily="18" charset="0"/>
                <a:cs typeface="Times New Roman" panose="02020603050405020304" pitchFamily="18" charset="0"/>
              </a:rPr>
              <a:pPr algn="r"/>
              <a:t>24</a:t>
            </a:fld>
            <a:endParaRPr lang="en-US" altLang="en-US" sz="1200">
              <a:solidFill>
                <a:prstClr val="black"/>
              </a:solidFill>
              <a:latin typeface="Times New Roman" panose="02020603050405020304" pitchFamily="18" charset="0"/>
            </a:endParaRPr>
          </a:p>
        </p:txBody>
      </p:sp>
      <p:sp>
        <p:nvSpPr>
          <p:cNvPr id="46084" name="Rectangle 2"/>
          <p:cNvSpPr>
            <a:spLocks noGrp="1" noRot="1" noChangeAspect="1" noChangeArrowheads="1" noTextEdit="1"/>
          </p:cNvSpPr>
          <p:nvPr>
            <p:ph type="sldImg"/>
          </p:nvPr>
        </p:nvSpPr>
        <p:spPr>
          <a:xfrm>
            <a:off x="1143000" y="685800"/>
            <a:ext cx="4572000" cy="3429000"/>
          </a:xfrm>
          <a:ln/>
        </p:spPr>
      </p:sp>
      <p:sp>
        <p:nvSpPr>
          <p:cNvPr id="460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200"/>
              </a:lnSpc>
            </a:pPr>
            <a:endParaRPr lang="en-US" altLang="en-US" sz="600" smtClean="0">
              <a:solidFill>
                <a:srgbClr val="000000"/>
              </a:solidFill>
            </a:endParaRPr>
          </a:p>
        </p:txBody>
      </p:sp>
    </p:spTree>
    <p:extLst>
      <p:ext uri="{BB962C8B-B14F-4D97-AF65-F5344CB8AC3E}">
        <p14:creationId xmlns:p14="http://schemas.microsoft.com/office/powerpoint/2010/main" val="118617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3A5192F-7D17-481C-870F-50A43471DE54}" type="datetimeFigureOut">
              <a:rPr lang="en-US" smtClean="0"/>
              <a:t>11/13/2016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F32A50-B3AE-4368-9104-C436E0438B23}"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5192F-7D17-481C-870F-50A43471DE5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32A50-B3AE-4368-9104-C436E0438B23}"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5192F-7D17-481C-870F-50A43471DE5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32A50-B3AE-4368-9104-C436E0438B23}"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rot="5400000">
            <a:off x="7540571" y="5047519"/>
            <a:ext cx="2133600" cy="365125"/>
          </a:xfrm>
        </p:spPr>
        <p:txBody>
          <a:bodyPr/>
          <a:lstStyle>
            <a:lvl1pPr>
              <a:defRPr sz="800" b="1">
                <a:solidFill>
                  <a:schemeClr val="bg1"/>
                </a:solidFill>
              </a:defRPr>
            </a:lvl1pPr>
          </a:lstStyle>
          <a:p>
            <a:r>
              <a:rPr lang="en-US" dirty="0" smtClean="0">
                <a:solidFill>
                  <a:prstClr val="white"/>
                </a:solidFill>
              </a:rPr>
              <a:t>ATA-01-SK-0416-0418-NE</a:t>
            </a:r>
            <a:endParaRPr lang="en-US" dirty="0">
              <a:solidFill>
                <a:prstClr val="white"/>
              </a:solidFill>
            </a:endParaRPr>
          </a:p>
        </p:txBody>
      </p:sp>
    </p:spTree>
    <p:extLst>
      <p:ext uri="{BB962C8B-B14F-4D97-AF65-F5344CB8AC3E}">
        <p14:creationId xmlns:p14="http://schemas.microsoft.com/office/powerpoint/2010/main" val="392269650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13233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87411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562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9426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2414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9928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1266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3A5192F-7D17-481C-870F-50A43471DE54}" type="datetimeFigureOut">
              <a:rPr lang="en-US" smtClean="0"/>
              <a:t>11/13/2016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F32A50-B3AE-4368-9104-C436E0438B23}"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1551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66197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5256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extBox 2"/>
          <p:cNvSpPr txBox="1"/>
          <p:nvPr userDrawn="1"/>
        </p:nvSpPr>
        <p:spPr>
          <a:xfrm>
            <a:off x="0" y="1714500"/>
            <a:ext cx="4572000" cy="830263"/>
          </a:xfrm>
          <a:prstGeom prst="rect">
            <a:avLst/>
          </a:prstGeom>
          <a:solidFill>
            <a:schemeClr val="bg1"/>
          </a:solidFill>
        </p:spPr>
        <p:txBody>
          <a:bodyPr>
            <a:spAutoFit/>
          </a:bodyPr>
          <a:lstStyle/>
          <a:p>
            <a:pPr>
              <a:defRPr/>
            </a:pPr>
            <a:endParaRPr lang="en-GB" sz="4800">
              <a:solidFill>
                <a:prstClr val="black"/>
              </a:solidFill>
            </a:endParaRPr>
          </a:p>
        </p:txBody>
      </p:sp>
      <p:pic>
        <p:nvPicPr>
          <p:cNvPr id="4" name="Picture 4" descr="Atacand Cardio LP Pres inside"/>
          <p:cNvPicPr>
            <a:picLocks noChangeAspect="1" noChangeArrowheads="1"/>
          </p:cNvPicPr>
          <p:nvPr userDrawn="1"/>
        </p:nvPicPr>
        <p:blipFill>
          <a:blip r:embed="rId2" cstate="email"/>
          <a:srcRect/>
          <a:stretch>
            <a:fillRect/>
          </a:stretch>
        </p:blipFill>
        <p:spPr bwMode="auto">
          <a:xfrm>
            <a:off x="0" y="0"/>
            <a:ext cx="9185275" cy="68786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329522693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extBox 2"/>
          <p:cNvSpPr txBox="1"/>
          <p:nvPr userDrawn="1"/>
        </p:nvSpPr>
        <p:spPr>
          <a:xfrm>
            <a:off x="0" y="1714500"/>
            <a:ext cx="4572000" cy="830263"/>
          </a:xfrm>
          <a:prstGeom prst="rect">
            <a:avLst/>
          </a:prstGeom>
          <a:solidFill>
            <a:schemeClr val="bg1"/>
          </a:solidFill>
        </p:spPr>
        <p:txBody>
          <a:bodyPr>
            <a:spAutoFit/>
          </a:bodyPr>
          <a:lstStyle/>
          <a:p>
            <a:pPr>
              <a:defRPr/>
            </a:pPr>
            <a:endParaRPr lang="en-GB" sz="4800">
              <a:solidFill>
                <a:prstClr val="black"/>
              </a:solidFill>
            </a:endParaRPr>
          </a:p>
        </p:txBody>
      </p:sp>
      <p:pic>
        <p:nvPicPr>
          <p:cNvPr id="4" name="Picture 4" descr="Atacand Cardio LP Pres inside"/>
          <p:cNvPicPr>
            <a:picLocks noChangeAspect="1" noChangeArrowheads="1"/>
          </p:cNvPicPr>
          <p:nvPr userDrawn="1"/>
        </p:nvPicPr>
        <p:blipFill>
          <a:blip r:embed="rId2" cstate="email"/>
          <a:srcRect/>
          <a:stretch>
            <a:fillRect/>
          </a:stretch>
        </p:blipFill>
        <p:spPr bwMode="auto">
          <a:xfrm>
            <a:off x="0" y="0"/>
            <a:ext cx="9185275" cy="68786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319416690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rot="5400000">
            <a:off x="7540571" y="5047519"/>
            <a:ext cx="2133600" cy="365125"/>
          </a:xfrm>
        </p:spPr>
        <p:txBody>
          <a:bodyPr/>
          <a:lstStyle>
            <a:lvl1pPr>
              <a:defRPr sz="800" b="1">
                <a:solidFill>
                  <a:schemeClr val="bg1"/>
                </a:solidFill>
              </a:defRPr>
            </a:lvl1pPr>
          </a:lstStyle>
          <a:p>
            <a:r>
              <a:rPr lang="en-US" dirty="0" smtClean="0">
                <a:solidFill>
                  <a:prstClr val="white"/>
                </a:solidFill>
              </a:rPr>
              <a:t>ATA-01-SK-0416-0418-NE</a:t>
            </a:r>
            <a:endParaRPr lang="en-US" dirty="0">
              <a:solidFill>
                <a:prstClr val="white"/>
              </a:solidFill>
            </a:endParaRPr>
          </a:p>
        </p:txBody>
      </p:sp>
    </p:spTree>
    <p:extLst>
      <p:ext uri="{BB962C8B-B14F-4D97-AF65-F5344CB8AC3E}">
        <p14:creationId xmlns:p14="http://schemas.microsoft.com/office/powerpoint/2010/main" val="23410650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60586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8165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28719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80608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3A5192F-7D17-481C-870F-50A43471DE54}" type="datetimeFigureOut">
              <a:rPr lang="en-US" smtClean="0"/>
              <a:t>11/13/2016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F32A50-B3AE-4368-9104-C436E0438B2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7632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6255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96733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59232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223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472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extBox 2"/>
          <p:cNvSpPr txBox="1"/>
          <p:nvPr userDrawn="1"/>
        </p:nvSpPr>
        <p:spPr>
          <a:xfrm>
            <a:off x="0" y="1714500"/>
            <a:ext cx="4572000" cy="830263"/>
          </a:xfrm>
          <a:prstGeom prst="rect">
            <a:avLst/>
          </a:prstGeom>
          <a:solidFill>
            <a:schemeClr val="bg1"/>
          </a:solidFill>
        </p:spPr>
        <p:txBody>
          <a:bodyPr>
            <a:spAutoFit/>
          </a:bodyPr>
          <a:lstStyle/>
          <a:p>
            <a:pPr>
              <a:defRPr/>
            </a:pPr>
            <a:endParaRPr lang="en-GB" sz="4800">
              <a:solidFill>
                <a:prstClr val="black"/>
              </a:solidFill>
            </a:endParaRPr>
          </a:p>
        </p:txBody>
      </p:sp>
      <p:pic>
        <p:nvPicPr>
          <p:cNvPr id="4" name="Picture 4" descr="Atacand Cardio LP Pres inside"/>
          <p:cNvPicPr>
            <a:picLocks noChangeAspect="1" noChangeArrowheads="1"/>
          </p:cNvPicPr>
          <p:nvPr userDrawn="1"/>
        </p:nvPicPr>
        <p:blipFill>
          <a:blip r:embed="rId2" cstate="email"/>
          <a:srcRect/>
          <a:stretch>
            <a:fillRect/>
          </a:stretch>
        </p:blipFill>
        <p:spPr bwMode="auto">
          <a:xfrm>
            <a:off x="0" y="0"/>
            <a:ext cx="9185275" cy="68786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38813305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extBox 2"/>
          <p:cNvSpPr txBox="1"/>
          <p:nvPr userDrawn="1"/>
        </p:nvSpPr>
        <p:spPr>
          <a:xfrm>
            <a:off x="0" y="1714500"/>
            <a:ext cx="4572000" cy="830263"/>
          </a:xfrm>
          <a:prstGeom prst="rect">
            <a:avLst/>
          </a:prstGeom>
          <a:solidFill>
            <a:schemeClr val="bg1"/>
          </a:solidFill>
        </p:spPr>
        <p:txBody>
          <a:bodyPr>
            <a:spAutoFit/>
          </a:bodyPr>
          <a:lstStyle/>
          <a:p>
            <a:pPr>
              <a:defRPr/>
            </a:pPr>
            <a:endParaRPr lang="en-GB" sz="4800">
              <a:solidFill>
                <a:prstClr val="black"/>
              </a:solidFill>
            </a:endParaRPr>
          </a:p>
        </p:txBody>
      </p:sp>
      <p:pic>
        <p:nvPicPr>
          <p:cNvPr id="4" name="Picture 4" descr="Atacand Cardio LP Pres inside"/>
          <p:cNvPicPr>
            <a:picLocks noChangeAspect="1" noChangeArrowheads="1"/>
          </p:cNvPicPr>
          <p:nvPr userDrawn="1"/>
        </p:nvPicPr>
        <p:blipFill>
          <a:blip r:embed="rId2" cstate="email"/>
          <a:srcRect/>
          <a:stretch>
            <a:fillRect/>
          </a:stretch>
        </p:blipFill>
        <p:spPr bwMode="auto">
          <a:xfrm>
            <a:off x="0" y="0"/>
            <a:ext cx="9185275" cy="68786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193055178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7" name="Picture 6" descr="AZ_SYMBOL_RGB.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76943655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7" name="Picture 6" descr="AZ_SYMBOL_RGB.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34083181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3A5192F-7D17-481C-870F-50A43471DE54}" type="datetimeFigureOut">
              <a:rPr lang="en-US" smtClean="0"/>
              <a:t>11/13/2016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F32A50-B3AE-4368-9104-C436E0438B23}"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70489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41772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09483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6" name="Picture 5" descr="AZ_SYMBOL_RGB.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154972674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5" name="Picture 4" descr="AZ_SYMBOL_RGB.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180051742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8" name="Picture 7" descr="AZ_SYMBOL_RGB.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42583430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8" name="Picture 7" descr="AZ_SYMBOL_RGB.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356620654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7" name="Picture 6" descr="AZ_SYMBOL_RGB.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187544662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7" name="Picture 6" descr="AZ_SYMBOL_RGB.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1866805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extBox 2"/>
          <p:cNvSpPr txBox="1"/>
          <p:nvPr userDrawn="1"/>
        </p:nvSpPr>
        <p:spPr>
          <a:xfrm>
            <a:off x="0" y="1714507"/>
            <a:ext cx="4572000" cy="646331"/>
          </a:xfrm>
          <a:prstGeom prst="rect">
            <a:avLst/>
          </a:prstGeom>
          <a:solidFill>
            <a:schemeClr val="bg1"/>
          </a:solidFill>
        </p:spPr>
        <p:txBody>
          <a:bodyPr>
            <a:spAutoFit/>
          </a:bodyPr>
          <a:lstStyle/>
          <a:p>
            <a:pPr>
              <a:defRPr/>
            </a:pPr>
            <a:endParaRPr lang="en-GB" sz="3600">
              <a:solidFill>
                <a:prstClr val="black"/>
              </a:solidFill>
              <a:cs typeface="Arial" panose="020B0604020202020204" pitchFamily="34" charset="0"/>
            </a:endParaRPr>
          </a:p>
        </p:txBody>
      </p:sp>
      <p:pic>
        <p:nvPicPr>
          <p:cNvPr id="4" name="Picture 4" descr="Atacand Cardio LP Pres inside"/>
          <p:cNvPicPr>
            <a:picLocks noChangeAspect="1" noChangeArrowheads="1"/>
          </p:cNvPicPr>
          <p:nvPr userDrawn="1"/>
        </p:nvPicPr>
        <p:blipFill>
          <a:blip r:embed="rId2" cstate="email"/>
          <a:srcRect/>
          <a:stretch>
            <a:fillRect/>
          </a:stretch>
        </p:blipFill>
        <p:spPr bwMode="auto">
          <a:xfrm>
            <a:off x="5" y="0"/>
            <a:ext cx="9185275" cy="68786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139733237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3A5192F-7D17-481C-870F-50A43471DE54}"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F32A50-B3AE-4368-9104-C436E0438B2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extBox 2"/>
          <p:cNvSpPr txBox="1"/>
          <p:nvPr userDrawn="1"/>
        </p:nvSpPr>
        <p:spPr>
          <a:xfrm>
            <a:off x="0" y="1714507"/>
            <a:ext cx="4572000" cy="646331"/>
          </a:xfrm>
          <a:prstGeom prst="rect">
            <a:avLst/>
          </a:prstGeom>
          <a:solidFill>
            <a:schemeClr val="bg1"/>
          </a:solidFill>
        </p:spPr>
        <p:txBody>
          <a:bodyPr>
            <a:spAutoFit/>
          </a:bodyPr>
          <a:lstStyle/>
          <a:p>
            <a:pPr>
              <a:defRPr/>
            </a:pPr>
            <a:endParaRPr lang="en-GB" sz="3600">
              <a:solidFill>
                <a:prstClr val="black"/>
              </a:solidFill>
              <a:cs typeface="Arial" panose="020B0604020202020204" pitchFamily="34" charset="0"/>
            </a:endParaRPr>
          </a:p>
        </p:txBody>
      </p:sp>
      <p:pic>
        <p:nvPicPr>
          <p:cNvPr id="4" name="Picture 4" descr="Atacand Cardio LP Pres inside"/>
          <p:cNvPicPr>
            <a:picLocks noChangeAspect="1" noChangeArrowheads="1"/>
          </p:cNvPicPr>
          <p:nvPr userDrawn="1"/>
        </p:nvPicPr>
        <p:blipFill>
          <a:blip r:embed="rId2" cstate="email"/>
          <a:srcRect/>
          <a:stretch>
            <a:fillRect/>
          </a:stretch>
        </p:blipFill>
        <p:spPr bwMode="auto">
          <a:xfrm>
            <a:off x="5" y="0"/>
            <a:ext cx="9185275" cy="68786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2845724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127000"/>
            <a:ext cx="85598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882655" y="1765307"/>
            <a:ext cx="7388225" cy="3840163"/>
          </a:xfrm>
        </p:spPr>
        <p:txBody>
          <a:bodyPr/>
          <a:lstStyle/>
          <a:p>
            <a:pPr lvl="0"/>
            <a:endParaRPr lang="en-GB" noProof="0" smtClean="0"/>
          </a:p>
        </p:txBody>
      </p:sp>
    </p:spTree>
    <p:extLst>
      <p:ext uri="{BB962C8B-B14F-4D97-AF65-F5344CB8AC3E}">
        <p14:creationId xmlns:p14="http://schemas.microsoft.com/office/powerpoint/2010/main" val="351543254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3A5192F-7D17-481C-870F-50A43471DE54}" type="datetimeFigureOut">
              <a:rPr lang="en-US" smtClean="0"/>
              <a:t>11/13/2016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32A50-B3AE-4368-9104-C436E0438B23}"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A5192F-7D17-481C-870F-50A43471DE54}" type="datetimeFigureOut">
              <a:rPr lang="en-US" smtClean="0"/>
              <a:t>11/13/2016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32A50-B3AE-4368-9104-C436E0438B23}"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3A5192F-7D17-481C-870F-50A43471DE54}" type="datetimeFigureOut">
              <a:rPr lang="en-US" smtClean="0"/>
              <a:t>11/13/2016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32A50-B3AE-4368-9104-C436E0438B23}"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3A5192F-7D17-481C-870F-50A43471DE5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F32A50-B3AE-4368-9104-C436E0438B2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3A5192F-7D17-481C-870F-50A43471DE54}" type="datetimeFigureOut">
              <a:rPr lang="en-US" smtClean="0"/>
              <a:t>11/13/2016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F32A50-B3AE-4368-9104-C436E0438B2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15"/>
          <a:stretch>
            <a:fillRect/>
          </a:stretch>
        </p:blipFill>
        <p:spPr>
          <a:xfrm>
            <a:off x="8854408" y="4724215"/>
            <a:ext cx="365792" cy="2133785"/>
          </a:xfrm>
          <a:prstGeom prst="rect">
            <a:avLst/>
          </a:prstGeom>
        </p:spPr>
      </p:pic>
    </p:spTree>
    <p:extLst>
      <p:ext uri="{BB962C8B-B14F-4D97-AF65-F5344CB8AC3E}">
        <p14:creationId xmlns:p14="http://schemas.microsoft.com/office/powerpoint/2010/main" val="1293610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15"/>
          <a:stretch>
            <a:fillRect/>
          </a:stretch>
        </p:blipFill>
        <p:spPr>
          <a:xfrm>
            <a:off x="8854408" y="4724215"/>
            <a:ext cx="365792" cy="2133785"/>
          </a:xfrm>
          <a:prstGeom prst="rect">
            <a:avLst/>
          </a:prstGeom>
        </p:spPr>
      </p:pic>
    </p:spTree>
    <p:extLst>
      <p:ext uri="{BB962C8B-B14F-4D97-AF65-F5344CB8AC3E}">
        <p14:creationId xmlns:p14="http://schemas.microsoft.com/office/powerpoint/2010/main" val="41573913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solidFill>
                  <a:prstClr val="black">
                    <a:tint val="75000"/>
                  </a:prstClr>
                </a:solidFill>
                <a:cs typeface="Arial" panose="020B0604020202020204" pitchFamily="34" charset="0"/>
              </a:rPr>
              <a:pPr/>
              <a:t>11/13/2016</a:t>
            </a:fld>
            <a:endParaRPr lang="en-US">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solidFill>
                  <a:prstClr val="black">
                    <a:tint val="75000"/>
                  </a:prstClr>
                </a:solidFill>
                <a:cs typeface="Arial" panose="020B0604020202020204" pitchFamily="34" charset="0"/>
              </a:rPr>
              <a:pPr/>
              <a:t>‹#›</a:t>
            </a:fld>
            <a:endParaRPr lang="en-US">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789829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44.xml"/><Relationship Id="rId5" Type="http://schemas.openxmlformats.org/officeDocument/2006/relationships/image" Target="../media/image16.wmf"/><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341864"/>
            <a:ext cx="8924528" cy="6480719"/>
          </a:xfrm>
        </p:spPr>
        <p:txBody>
          <a:bodyPr>
            <a:normAutofit/>
          </a:bodyPr>
          <a:lstStyle/>
          <a:p>
            <a:pPr algn="ctr" rtl="1"/>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Heart Failure</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BY</a:t>
            </a:r>
            <a:r>
              <a:rPr lang="en-US" dirty="0" smtClean="0"/>
              <a:t/>
            </a:r>
            <a:br>
              <a:rPr lang="en-US" dirty="0" smtClean="0"/>
            </a:br>
            <a:r>
              <a:rPr lang="en-US" sz="4900"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Dr.Arshad</a:t>
            </a:r>
            <a:r>
              <a:rPr lang="en-US" sz="49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a:t>
            </a:r>
            <a:r>
              <a:rPr lang="en-US" sz="4900"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Fuad</a:t>
            </a:r>
            <a:r>
              <a:rPr lang="en-US" sz="4000" b="1" dirty="0" smtClean="0">
                <a:solidFill>
                  <a:srgbClr val="00B050"/>
                </a:solidFill>
              </a:rPr>
              <a:t/>
            </a:r>
            <a:br>
              <a:rPr lang="en-US" sz="4000" b="1" dirty="0" smtClean="0">
                <a:solidFill>
                  <a:srgbClr val="00B050"/>
                </a:solidFill>
              </a:rPr>
            </a:br>
            <a:r>
              <a:rPr lang="ar-IQ" sz="2700" b="1" dirty="0" smtClean="0">
                <a:ln w="1905"/>
                <a:solidFill>
                  <a:srgbClr val="0070C0"/>
                </a:solidFill>
                <a:effectLst>
                  <a:innerShdw blurRad="69850" dist="43180" dir="5400000">
                    <a:srgbClr val="000000">
                      <a:alpha val="65000"/>
                    </a:srgbClr>
                  </a:innerShdw>
                </a:effectLst>
              </a:rPr>
              <a:t>بورد عراقي (دكتوراه) في الطب الباطني</a:t>
            </a:r>
            <a:br>
              <a:rPr lang="ar-IQ" sz="2700" b="1" dirty="0" smtClean="0">
                <a:ln w="1905"/>
                <a:solidFill>
                  <a:srgbClr val="0070C0"/>
                </a:solidFill>
                <a:effectLst>
                  <a:innerShdw blurRad="69850" dist="43180" dir="5400000">
                    <a:srgbClr val="000000">
                      <a:alpha val="65000"/>
                    </a:srgbClr>
                  </a:innerShdw>
                </a:effectLst>
              </a:rPr>
            </a:br>
            <a:r>
              <a:rPr lang="ar-IQ" sz="2700" b="1" dirty="0" smtClean="0">
                <a:ln w="1905"/>
                <a:solidFill>
                  <a:srgbClr val="0070C0"/>
                </a:solidFill>
                <a:effectLst>
                  <a:innerShdw blurRad="69850" dist="43180" dir="5400000">
                    <a:srgbClr val="000000">
                      <a:alpha val="65000"/>
                    </a:srgbClr>
                  </a:innerShdw>
                </a:effectLst>
              </a:rPr>
              <a:t>بورد عربي (دكتوراه) في الطب الباطني</a:t>
            </a:r>
            <a:br>
              <a:rPr lang="ar-IQ" sz="2700" b="1" dirty="0" smtClean="0">
                <a:ln w="1905"/>
                <a:solidFill>
                  <a:srgbClr val="0070C0"/>
                </a:solidFill>
                <a:effectLst>
                  <a:innerShdw blurRad="69850" dist="43180" dir="5400000">
                    <a:srgbClr val="000000">
                      <a:alpha val="65000"/>
                    </a:srgbClr>
                  </a:innerShdw>
                </a:effectLst>
              </a:rPr>
            </a:br>
            <a:r>
              <a:rPr lang="ar-IQ" sz="2700" b="1" dirty="0" smtClean="0">
                <a:ln w="1905"/>
                <a:solidFill>
                  <a:srgbClr val="0070C0"/>
                </a:solidFill>
                <a:effectLst>
                  <a:innerShdw blurRad="69850" dist="43180" dir="5400000">
                    <a:srgbClr val="000000">
                      <a:alpha val="65000"/>
                    </a:srgbClr>
                  </a:innerShdw>
                </a:effectLst>
              </a:rPr>
              <a:t>بورد عراقي (دكتوراه)</a:t>
            </a:r>
            <a:r>
              <a:rPr lang="en-US" sz="2700" b="1" dirty="0" smtClean="0">
                <a:ln w="1905"/>
                <a:solidFill>
                  <a:srgbClr val="0070C0"/>
                </a:solidFill>
                <a:effectLst>
                  <a:innerShdw blurRad="69850" dist="43180" dir="5400000">
                    <a:srgbClr val="000000">
                      <a:alpha val="65000"/>
                    </a:srgbClr>
                  </a:innerShdw>
                </a:effectLst>
              </a:rPr>
              <a:t> </a:t>
            </a:r>
            <a:r>
              <a:rPr lang="ar-IQ" sz="2700" b="1" dirty="0" smtClean="0">
                <a:ln w="1905"/>
                <a:solidFill>
                  <a:srgbClr val="0070C0"/>
                </a:solidFill>
                <a:effectLst>
                  <a:innerShdw blurRad="69850" dist="43180" dir="5400000">
                    <a:srgbClr val="000000">
                      <a:alpha val="65000"/>
                    </a:srgbClr>
                  </a:innerShdw>
                </a:effectLst>
              </a:rPr>
              <a:t>تخصص دقيق في أمراض وقسطرة القلب والشرايين</a:t>
            </a:r>
            <a:r>
              <a:rPr lang="ar-IQ" sz="2700" b="1" dirty="0" smtClean="0"/>
              <a:t/>
            </a:r>
            <a:br>
              <a:rPr lang="ar-IQ" sz="2700" b="1" dirty="0" smtClean="0"/>
            </a:br>
            <a:r>
              <a:rPr lang="en-US" sz="3600"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MBChB</a:t>
            </a: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FIBMS (Medicine), CABM (Medicine), FIBMS(Cardiology</a:t>
            </a:r>
            <a:r>
              <a:rPr lang="en-US" sz="5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a:t>
            </a:r>
            <a:endParaRPr lang="ar-IQ" sz="6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6918571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412776"/>
            <a:ext cx="5741843"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1766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Although the precise reasons why patients with LV dysfunction may remain asymptomatic is not certain, one potential explanation is that a number of </a:t>
            </a:r>
            <a:r>
              <a:rPr lang="en-US" dirty="0">
                <a:solidFill>
                  <a:srgbClr val="FF0000"/>
                </a:solidFill>
              </a:rPr>
              <a:t>compensatory mechanisms </a:t>
            </a:r>
            <a:r>
              <a:rPr lang="en-US" dirty="0"/>
              <a:t>become activated in the presence of cardiac injury and/or LV dysfunction allowing patients to sustain and modulate LV function for a period of months to years. </a:t>
            </a:r>
            <a:endParaRPr lang="en-US" dirty="0" smtClean="0"/>
          </a:p>
          <a:p>
            <a:r>
              <a:rPr lang="en-US" dirty="0" smtClean="0"/>
              <a:t>The </a:t>
            </a:r>
            <a:r>
              <a:rPr lang="en-US" dirty="0"/>
              <a:t>list of </a:t>
            </a:r>
            <a:r>
              <a:rPr lang="en-US" dirty="0">
                <a:solidFill>
                  <a:srgbClr val="FF0000"/>
                </a:solidFill>
              </a:rPr>
              <a:t>compensatory mechanisms</a:t>
            </a:r>
            <a:r>
              <a:rPr lang="en-US" dirty="0"/>
              <a:t> that have been described thus far </a:t>
            </a:r>
            <a:r>
              <a:rPr lang="en-US" dirty="0" smtClean="0"/>
              <a:t>include: </a:t>
            </a:r>
          </a:p>
          <a:p>
            <a:pPr lvl="1"/>
            <a:r>
              <a:rPr lang="en-US" dirty="0" smtClean="0"/>
              <a:t>(</a:t>
            </a:r>
            <a:r>
              <a:rPr lang="en-US" dirty="0"/>
              <a:t>1) activation of the renin-angiotensin-aldosterone (RAA) and adrenergic nervous systems, which are responsible for maintaining cardiac output through increased retention of salt and water </a:t>
            </a:r>
            <a:endParaRPr lang="en-US" dirty="0" smtClean="0"/>
          </a:p>
          <a:p>
            <a:pPr lvl="1"/>
            <a:r>
              <a:rPr lang="en-US" dirty="0" smtClean="0"/>
              <a:t>and </a:t>
            </a:r>
            <a:r>
              <a:rPr lang="en-US" dirty="0"/>
              <a:t>(2) increased myocardial contractility</a:t>
            </a:r>
            <a:r>
              <a:rPr lang="en-US" dirty="0" smtClean="0"/>
              <a:t>.</a:t>
            </a:r>
          </a:p>
          <a:p>
            <a:r>
              <a:rPr lang="en-US" dirty="0" smtClean="0"/>
              <a:t> </a:t>
            </a:r>
            <a:r>
              <a:rPr lang="en-US" dirty="0"/>
              <a:t>In addition, there is activation of a family of countervailing </a:t>
            </a:r>
            <a:r>
              <a:rPr lang="en-US" dirty="0" err="1"/>
              <a:t>vasodilatory</a:t>
            </a:r>
            <a:r>
              <a:rPr lang="en-US" dirty="0"/>
              <a:t> molecules, including the atrial and brain natriuretic peptides (ANP and BNP), prostaglandins (PGE2 and PGI2), and nitric oxide (NO), that offsets the excessive peripheral vascular vasoconstriction. </a:t>
            </a:r>
          </a:p>
        </p:txBody>
      </p:sp>
    </p:spTree>
    <p:extLst>
      <p:ext uri="{BB962C8B-B14F-4D97-AF65-F5344CB8AC3E}">
        <p14:creationId xmlns:p14="http://schemas.microsoft.com/office/powerpoint/2010/main" val="417712134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Thus, patients may remain asymptomatic or minimally symptomatic for a period of years; however, at some point patients become overtly symptomatic, with a resultant striking increase in morbidity and mortality rates. </a:t>
            </a:r>
            <a:endParaRPr lang="en-US" dirty="0" smtClean="0"/>
          </a:p>
          <a:p>
            <a:r>
              <a:rPr lang="en-US" dirty="0"/>
              <a:t>the transition to symptomatic HF is accompanied by increasing activation of </a:t>
            </a:r>
            <a:r>
              <a:rPr lang="en-US" dirty="0" err="1"/>
              <a:t>neurohormonal</a:t>
            </a:r>
            <a:r>
              <a:rPr lang="en-US" dirty="0"/>
              <a:t>, adrenergic, and cytokine systems that lead to a series of adaptive changes within the myocardium collectively referred to as </a:t>
            </a:r>
            <a:r>
              <a:rPr lang="en-US" b="1" i="1" dirty="0">
                <a:ln w="1905"/>
                <a:solidFill>
                  <a:srgbClr val="FF0000"/>
                </a:solidFill>
                <a:effectLst>
                  <a:innerShdw blurRad="69850" dist="43180" dir="5400000">
                    <a:srgbClr val="000000">
                      <a:alpha val="65000"/>
                    </a:srgbClr>
                  </a:innerShdw>
                </a:effectLst>
              </a:rPr>
              <a:t>LV remodeling</a:t>
            </a:r>
            <a:r>
              <a:rPr lang="en-US" dirty="0"/>
              <a:t>.</a:t>
            </a:r>
          </a:p>
        </p:txBody>
      </p:sp>
    </p:spTree>
    <p:extLst>
      <p:ext uri="{BB962C8B-B14F-4D97-AF65-F5344CB8AC3E}">
        <p14:creationId xmlns:p14="http://schemas.microsoft.com/office/powerpoint/2010/main" val="41908146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3996" y="1998935"/>
            <a:ext cx="462343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3054" r="15994"/>
          <a:stretch/>
        </p:blipFill>
        <p:spPr bwMode="auto">
          <a:xfrm>
            <a:off x="2331076" y="404664"/>
            <a:ext cx="4649273" cy="15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877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Pathophysiological changes in</a:t>
            </a:r>
            <a:br>
              <a:rPr lang="en-US" b="1" dirty="0"/>
            </a:br>
            <a:r>
              <a:rPr lang="en-US" b="1" dirty="0"/>
              <a:t>heart failure</a:t>
            </a:r>
            <a:endParaRPr lang="en-US" dirty="0"/>
          </a:p>
        </p:txBody>
      </p:sp>
      <p:sp>
        <p:nvSpPr>
          <p:cNvPr id="3" name="Content Placeholder 2"/>
          <p:cNvSpPr>
            <a:spLocks noGrp="1"/>
          </p:cNvSpPr>
          <p:nvPr>
            <p:ph idx="1"/>
          </p:nvPr>
        </p:nvSpPr>
        <p:spPr/>
        <p:txBody>
          <a:bodyPr>
            <a:normAutofit fontScale="92500" lnSpcReduction="20000"/>
          </a:bodyPr>
          <a:lstStyle/>
          <a:p>
            <a:r>
              <a:rPr lang="en-US" dirty="0"/>
              <a:t>Ventricular dilatation</a:t>
            </a:r>
          </a:p>
          <a:p>
            <a:r>
              <a:rPr lang="en-US" dirty="0" err="1"/>
              <a:t>Myocyte</a:t>
            </a:r>
            <a:r>
              <a:rPr lang="en-US" dirty="0"/>
              <a:t> hypertrophy</a:t>
            </a:r>
          </a:p>
          <a:p>
            <a:r>
              <a:rPr lang="en-US" dirty="0"/>
              <a:t>Increased collagen synthesis</a:t>
            </a:r>
          </a:p>
          <a:p>
            <a:r>
              <a:rPr lang="en-US" dirty="0"/>
              <a:t>Altered myosin gene expression</a:t>
            </a:r>
          </a:p>
          <a:p>
            <a:r>
              <a:rPr lang="nb-NO" dirty="0"/>
              <a:t>Altered sarcoplasmic Ca2+-ATPase density</a:t>
            </a:r>
          </a:p>
          <a:p>
            <a:r>
              <a:rPr lang="en-US" dirty="0"/>
              <a:t>Increased ANP secretion</a:t>
            </a:r>
          </a:p>
          <a:p>
            <a:r>
              <a:rPr lang="en-US" dirty="0"/>
              <a:t>Salt and water retention</a:t>
            </a:r>
          </a:p>
          <a:p>
            <a:r>
              <a:rPr lang="en-US" dirty="0"/>
              <a:t>Sympathetic stimulation</a:t>
            </a:r>
          </a:p>
          <a:p>
            <a:r>
              <a:rPr lang="en-US" dirty="0"/>
              <a:t>Peripheral vasoconstriction</a:t>
            </a:r>
          </a:p>
        </p:txBody>
      </p:sp>
    </p:spTree>
    <p:extLst>
      <p:ext uri="{BB962C8B-B14F-4D97-AF65-F5344CB8AC3E}">
        <p14:creationId xmlns:p14="http://schemas.microsoft.com/office/powerpoint/2010/main" val="14347068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Types of heart failure</a:t>
            </a:r>
            <a:endParaRPr lang="en-US" dirty="0"/>
          </a:p>
        </p:txBody>
      </p:sp>
      <p:sp>
        <p:nvSpPr>
          <p:cNvPr id="3" name="Content Placeholder 2"/>
          <p:cNvSpPr>
            <a:spLocks noGrp="1"/>
          </p:cNvSpPr>
          <p:nvPr>
            <p:ph idx="1"/>
          </p:nvPr>
        </p:nvSpPr>
        <p:spPr>
          <a:xfrm>
            <a:off x="304800" y="2060848"/>
            <a:ext cx="8686800" cy="4019277"/>
          </a:xfrm>
        </p:spPr>
        <p:txBody>
          <a:bodyPr>
            <a:normAutofit fontScale="92500" lnSpcReduction="10000"/>
          </a:bodyPr>
          <a:lstStyle/>
          <a:p>
            <a:r>
              <a:rPr lang="en-US" i="1" dirty="0">
                <a:solidFill>
                  <a:srgbClr val="FF0000"/>
                </a:solidFill>
              </a:rPr>
              <a:t>Left-sided heart failure</a:t>
            </a:r>
            <a:r>
              <a:rPr lang="en-US" i="1" dirty="0"/>
              <a:t>. </a:t>
            </a:r>
            <a:r>
              <a:rPr lang="en-US" dirty="0"/>
              <a:t>There is a reduction in the </a:t>
            </a:r>
            <a:r>
              <a:rPr lang="en-US" dirty="0" smtClean="0"/>
              <a:t>left ventricular </a:t>
            </a:r>
            <a:r>
              <a:rPr lang="en-US" dirty="0"/>
              <a:t>output and an increase in the left </a:t>
            </a:r>
            <a:r>
              <a:rPr lang="en-US" dirty="0" smtClean="0"/>
              <a:t>atrial or </a:t>
            </a:r>
            <a:r>
              <a:rPr lang="en-US" dirty="0"/>
              <a:t>pulmonary venous pressure</a:t>
            </a:r>
            <a:r>
              <a:rPr lang="en-US" dirty="0" smtClean="0"/>
              <a:t>.</a:t>
            </a:r>
          </a:p>
          <a:p>
            <a:r>
              <a:rPr lang="en-US" i="1" dirty="0">
                <a:solidFill>
                  <a:srgbClr val="FF0000"/>
                </a:solidFill>
              </a:rPr>
              <a:t>Right-sided heart failure</a:t>
            </a:r>
            <a:r>
              <a:rPr lang="en-US" i="1" dirty="0"/>
              <a:t>. </a:t>
            </a:r>
            <a:r>
              <a:rPr lang="en-US" dirty="0"/>
              <a:t>There is a reduction in </a:t>
            </a:r>
            <a:r>
              <a:rPr lang="en-US" dirty="0" smtClean="0"/>
              <a:t>right ventricular </a:t>
            </a:r>
            <a:r>
              <a:rPr lang="en-US" dirty="0"/>
              <a:t>output for any given right atrial </a:t>
            </a:r>
            <a:r>
              <a:rPr lang="en-US" dirty="0" smtClean="0"/>
              <a:t>pressure. </a:t>
            </a:r>
          </a:p>
          <a:p>
            <a:pPr lvl="1"/>
            <a:r>
              <a:rPr lang="en-US" dirty="0" smtClean="0"/>
              <a:t>Causes </a:t>
            </a:r>
            <a:r>
              <a:rPr lang="en-US" dirty="0"/>
              <a:t>of isolated right heart failure include </a:t>
            </a:r>
            <a:r>
              <a:rPr lang="en-US" dirty="0" smtClean="0"/>
              <a:t>chronic lung </a:t>
            </a:r>
            <a:r>
              <a:rPr lang="en-US" dirty="0"/>
              <a:t>disease (</a:t>
            </a:r>
            <a:r>
              <a:rPr lang="en-US" dirty="0" err="1"/>
              <a:t>cor</a:t>
            </a:r>
            <a:r>
              <a:rPr lang="en-US" dirty="0"/>
              <a:t> </a:t>
            </a:r>
            <a:r>
              <a:rPr lang="en-US" dirty="0" err="1"/>
              <a:t>pulmonale</a:t>
            </a:r>
            <a:r>
              <a:rPr lang="en-US" dirty="0"/>
              <a:t>), multiple </a:t>
            </a:r>
            <a:r>
              <a:rPr lang="en-US" dirty="0" smtClean="0"/>
              <a:t>pulmonary emboli </a:t>
            </a:r>
            <a:r>
              <a:rPr lang="en-US" dirty="0"/>
              <a:t>and pulmonary </a:t>
            </a:r>
            <a:r>
              <a:rPr lang="en-US" dirty="0" err="1"/>
              <a:t>valvular</a:t>
            </a:r>
            <a:r>
              <a:rPr lang="en-US" dirty="0"/>
              <a:t> stenosis.</a:t>
            </a:r>
          </a:p>
        </p:txBody>
      </p:sp>
      <p:sp>
        <p:nvSpPr>
          <p:cNvPr id="4" name="Rectangle 3"/>
          <p:cNvSpPr/>
          <p:nvPr/>
        </p:nvSpPr>
        <p:spPr>
          <a:xfrm>
            <a:off x="323528" y="1406193"/>
            <a:ext cx="5357749" cy="461665"/>
          </a:xfrm>
          <a:prstGeom prst="rect">
            <a:avLst/>
          </a:prstGeom>
        </p:spPr>
        <p:txBody>
          <a:bodyPr wrap="none">
            <a:spAutoFit/>
          </a:bodyPr>
          <a:lstStyle/>
          <a:p>
            <a:r>
              <a:rPr lang="en-US" sz="2400" b="1" dirty="0" smtClean="0">
                <a:ln w="1905"/>
                <a:solidFill>
                  <a:srgbClr val="00B050"/>
                </a:solidFill>
                <a:effectLst>
                  <a:innerShdw blurRad="69850" dist="43180" dir="5400000">
                    <a:srgbClr val="000000">
                      <a:alpha val="65000"/>
                    </a:srgbClr>
                  </a:innerShdw>
                </a:effectLst>
              </a:rPr>
              <a:t>Left, right and biventricular heart failure</a:t>
            </a:r>
            <a:endParaRPr lang="en-US" sz="2400" b="1"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000808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3" y="476672"/>
            <a:ext cx="8155574" cy="63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74134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a:solidFill>
                  <a:srgbClr val="FF0000"/>
                </a:solidFill>
              </a:rPr>
              <a:t>Biventricular heart failure</a:t>
            </a:r>
            <a:r>
              <a:rPr lang="en-US" i="1" dirty="0"/>
              <a:t>. </a:t>
            </a:r>
            <a:r>
              <a:rPr lang="en-US" dirty="0"/>
              <a:t>Failure of the left and </a:t>
            </a:r>
            <a:r>
              <a:rPr lang="en-US" dirty="0" smtClean="0"/>
              <a:t>right heart </a:t>
            </a:r>
            <a:r>
              <a:rPr lang="en-US" dirty="0"/>
              <a:t>may develop </a:t>
            </a:r>
            <a:r>
              <a:rPr lang="en-US" dirty="0" smtClean="0"/>
              <a:t>because</a:t>
            </a:r>
          </a:p>
          <a:p>
            <a:pPr lvl="1"/>
            <a:r>
              <a:rPr lang="en-US" dirty="0" smtClean="0"/>
              <a:t> </a:t>
            </a:r>
            <a:r>
              <a:rPr lang="en-US" dirty="0"/>
              <a:t>the disease </a:t>
            </a:r>
            <a:r>
              <a:rPr lang="en-US" dirty="0" smtClean="0"/>
              <a:t>process, such </a:t>
            </a:r>
            <a:r>
              <a:rPr lang="en-US" dirty="0"/>
              <a:t>as dilated cardiomyopathy or </a:t>
            </a:r>
            <a:r>
              <a:rPr lang="en-US" dirty="0" err="1"/>
              <a:t>ischaemic</a:t>
            </a:r>
            <a:r>
              <a:rPr lang="en-US" dirty="0"/>
              <a:t> </a:t>
            </a:r>
            <a:r>
              <a:rPr lang="en-US" dirty="0" smtClean="0"/>
              <a:t>heart disease</a:t>
            </a:r>
            <a:r>
              <a:rPr lang="en-US" dirty="0"/>
              <a:t>, affects both ventricles </a:t>
            </a:r>
            <a:endParaRPr lang="en-US" dirty="0" smtClean="0"/>
          </a:p>
          <a:p>
            <a:pPr lvl="1"/>
            <a:r>
              <a:rPr lang="en-US" dirty="0" smtClean="0"/>
              <a:t>or </a:t>
            </a:r>
            <a:r>
              <a:rPr lang="en-US" dirty="0"/>
              <a:t>because </a:t>
            </a:r>
            <a:r>
              <a:rPr lang="en-US" dirty="0" smtClean="0"/>
              <a:t>disease of </a:t>
            </a:r>
            <a:r>
              <a:rPr lang="en-US" dirty="0"/>
              <a:t>the left heart leads to chronic elevation of the </a:t>
            </a:r>
            <a:r>
              <a:rPr lang="en-US" dirty="0" smtClean="0"/>
              <a:t>left atrial </a:t>
            </a:r>
            <a:r>
              <a:rPr lang="en-US" dirty="0"/>
              <a:t>pressure, pulmonary hypertension and </a:t>
            </a:r>
            <a:r>
              <a:rPr lang="en-US" dirty="0" smtClean="0"/>
              <a:t>right heart </a:t>
            </a:r>
            <a:r>
              <a:rPr lang="en-US" dirty="0"/>
              <a:t>failure.</a:t>
            </a:r>
          </a:p>
        </p:txBody>
      </p:sp>
    </p:spTree>
    <p:extLst>
      <p:ext uri="{BB962C8B-B14F-4D97-AF65-F5344CB8AC3E}">
        <p14:creationId xmlns:p14="http://schemas.microsoft.com/office/powerpoint/2010/main" val="314600618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cap="none" dirty="0">
                <a:ln w="1905"/>
                <a:solidFill>
                  <a:srgbClr val="00B050"/>
                </a:solidFill>
                <a:effectLst>
                  <a:innerShdw blurRad="69850" dist="43180" dir="5400000">
                    <a:srgbClr val="000000">
                      <a:alpha val="65000"/>
                    </a:srgbClr>
                  </a:innerShdw>
                </a:effectLst>
              </a:rPr>
              <a:t>Diastolic and systolic dysfunction</a:t>
            </a:r>
            <a:endParaRPr lang="en-US" b="1" cap="none" dirty="0">
              <a:ln w="1905"/>
              <a:solidFill>
                <a:srgbClr val="00B05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Heart failure may develop as a result </a:t>
            </a:r>
            <a:r>
              <a:rPr lang="en-US" dirty="0" smtClean="0"/>
              <a:t>of</a:t>
            </a:r>
          </a:p>
          <a:p>
            <a:r>
              <a:rPr lang="en-US" dirty="0" smtClean="0"/>
              <a:t> </a:t>
            </a:r>
            <a:r>
              <a:rPr lang="en-US" dirty="0"/>
              <a:t>impaired </a:t>
            </a:r>
            <a:r>
              <a:rPr lang="en-US" dirty="0" smtClean="0"/>
              <a:t>myocardial contraction </a:t>
            </a:r>
            <a:r>
              <a:rPr lang="en-US" dirty="0"/>
              <a:t>(systolic dysfunction) </a:t>
            </a:r>
            <a:endParaRPr lang="en-US" dirty="0" smtClean="0"/>
          </a:p>
          <a:p>
            <a:r>
              <a:rPr lang="en-US" dirty="0" smtClean="0"/>
              <a:t>but </a:t>
            </a:r>
            <a:r>
              <a:rPr lang="en-US" dirty="0"/>
              <a:t>can also </a:t>
            </a:r>
            <a:r>
              <a:rPr lang="en-US" dirty="0" smtClean="0"/>
              <a:t>be due </a:t>
            </a:r>
            <a:r>
              <a:rPr lang="en-US" dirty="0"/>
              <a:t>to poor ventricular filling and high filling </a:t>
            </a:r>
            <a:r>
              <a:rPr lang="en-US" dirty="0" smtClean="0"/>
              <a:t>pressures caused </a:t>
            </a:r>
            <a:r>
              <a:rPr lang="en-US" dirty="0"/>
              <a:t>by abnormal ventricular relaxation (</a:t>
            </a:r>
            <a:r>
              <a:rPr lang="en-US" dirty="0" smtClean="0"/>
              <a:t>diastolic dysfunction</a:t>
            </a:r>
            <a:r>
              <a:rPr lang="en-US" dirty="0"/>
              <a:t>). </a:t>
            </a:r>
            <a:endParaRPr lang="en-US" dirty="0" smtClean="0"/>
          </a:p>
          <a:p>
            <a:pPr lvl="1"/>
            <a:r>
              <a:rPr lang="en-US" dirty="0" smtClean="0"/>
              <a:t>The </a:t>
            </a:r>
            <a:r>
              <a:rPr lang="en-US" dirty="0"/>
              <a:t>latter is caused by a stiff </a:t>
            </a:r>
            <a:r>
              <a:rPr lang="en-US" dirty="0" smtClean="0"/>
              <a:t>non-compliant ventricle </a:t>
            </a:r>
            <a:r>
              <a:rPr lang="en-US" dirty="0"/>
              <a:t>and is commonly found in patients with </a:t>
            </a:r>
            <a:r>
              <a:rPr lang="en-US" dirty="0" smtClean="0"/>
              <a:t>left ventricular </a:t>
            </a:r>
            <a:r>
              <a:rPr lang="en-US" dirty="0"/>
              <a:t>hypertrophy</a:t>
            </a:r>
            <a:r>
              <a:rPr lang="en-US" dirty="0" smtClean="0"/>
              <a:t>.</a:t>
            </a:r>
          </a:p>
          <a:p>
            <a:pPr marL="0" indent="0">
              <a:buNone/>
            </a:pPr>
            <a:r>
              <a:rPr lang="en-US" dirty="0" smtClean="0"/>
              <a:t> </a:t>
            </a:r>
            <a:r>
              <a:rPr lang="en-US" b="1" u="sng" dirty="0" smtClean="0">
                <a:solidFill>
                  <a:srgbClr val="0070C0"/>
                </a:solidFill>
              </a:rPr>
              <a:t>NB</a:t>
            </a:r>
            <a:r>
              <a:rPr lang="en-US" dirty="0" smtClean="0"/>
              <a:t>: Systolic </a:t>
            </a:r>
            <a:r>
              <a:rPr lang="en-US" dirty="0"/>
              <a:t>and diastolic </a:t>
            </a:r>
            <a:r>
              <a:rPr lang="en-US" dirty="0" smtClean="0"/>
              <a:t>dysfunction often </a:t>
            </a:r>
            <a:r>
              <a:rPr lang="en-US" dirty="0"/>
              <a:t>coexist, particularly in patients with </a:t>
            </a:r>
            <a:r>
              <a:rPr lang="en-US" dirty="0" smtClean="0"/>
              <a:t>coronary artery </a:t>
            </a:r>
            <a:r>
              <a:rPr lang="en-US" dirty="0"/>
              <a:t>disease.</a:t>
            </a:r>
          </a:p>
        </p:txBody>
      </p:sp>
    </p:spTree>
    <p:extLst>
      <p:ext uri="{BB962C8B-B14F-4D97-AF65-F5344CB8AC3E}">
        <p14:creationId xmlns:p14="http://schemas.microsoft.com/office/powerpoint/2010/main" val="11777147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cap="none" dirty="0">
                <a:ln w="10541" cmpd="sng">
                  <a:solidFill>
                    <a:schemeClr val="accent1">
                      <a:shade val="88000"/>
                      <a:satMod val="110000"/>
                    </a:schemeClr>
                  </a:solidFill>
                  <a:prstDash val="solid"/>
                </a:ln>
                <a:solidFill>
                  <a:srgbClr val="00B050"/>
                </a:solidFill>
                <a:effectLst/>
              </a:rPr>
              <a:t>Acute and chronic heart failure</a:t>
            </a:r>
            <a:endParaRPr lang="en-US" b="1" cap="none" dirty="0">
              <a:ln w="10541" cmpd="sng">
                <a:solidFill>
                  <a:schemeClr val="accent1">
                    <a:shade val="88000"/>
                    <a:satMod val="110000"/>
                  </a:schemeClr>
                </a:solidFill>
                <a:prstDash val="solid"/>
              </a:ln>
              <a:solidFill>
                <a:srgbClr val="00B050"/>
              </a:solidFill>
              <a:effectLst/>
            </a:endParaRPr>
          </a:p>
        </p:txBody>
      </p:sp>
      <p:sp>
        <p:nvSpPr>
          <p:cNvPr id="3" name="Content Placeholder 2"/>
          <p:cNvSpPr>
            <a:spLocks noGrp="1"/>
          </p:cNvSpPr>
          <p:nvPr>
            <p:ph idx="1"/>
          </p:nvPr>
        </p:nvSpPr>
        <p:spPr/>
        <p:txBody>
          <a:bodyPr/>
          <a:lstStyle/>
          <a:p>
            <a:r>
              <a:rPr lang="en-US" dirty="0"/>
              <a:t>Heart failure may develop suddenly, as in MI, or </a:t>
            </a:r>
            <a:r>
              <a:rPr lang="en-US" dirty="0" smtClean="0"/>
              <a:t>gradually, as </a:t>
            </a:r>
            <a:r>
              <a:rPr lang="en-US" dirty="0"/>
              <a:t>in progressive </a:t>
            </a:r>
            <a:r>
              <a:rPr lang="en-US" dirty="0" err="1"/>
              <a:t>valvular</a:t>
            </a:r>
            <a:r>
              <a:rPr lang="en-US" dirty="0"/>
              <a:t> heart disease. </a:t>
            </a:r>
            <a:endParaRPr lang="en-US" dirty="0" smtClean="0"/>
          </a:p>
          <a:p>
            <a:r>
              <a:rPr lang="en-US" dirty="0" smtClean="0"/>
              <a:t>When there is </a:t>
            </a:r>
            <a:r>
              <a:rPr lang="en-US" dirty="0"/>
              <a:t>gradual impairment of cardiac function, a variety </a:t>
            </a:r>
            <a:r>
              <a:rPr lang="en-US" dirty="0" smtClean="0"/>
              <a:t>of compensatory </a:t>
            </a:r>
            <a:r>
              <a:rPr lang="en-US" dirty="0"/>
              <a:t>changes may take place.</a:t>
            </a:r>
          </a:p>
        </p:txBody>
      </p:sp>
    </p:spTree>
    <p:extLst>
      <p:ext uri="{BB962C8B-B14F-4D97-AF65-F5344CB8AC3E}">
        <p14:creationId xmlns:p14="http://schemas.microsoft.com/office/powerpoint/2010/main" val="139873790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Definition</a:t>
            </a:r>
            <a:endParaRPr lang="en-US" dirty="0"/>
          </a:p>
        </p:txBody>
      </p:sp>
      <p:sp>
        <p:nvSpPr>
          <p:cNvPr id="3" name="Content Placeholder 2"/>
          <p:cNvSpPr>
            <a:spLocks noGrp="1"/>
          </p:cNvSpPr>
          <p:nvPr>
            <p:ph idx="1"/>
          </p:nvPr>
        </p:nvSpPr>
        <p:spPr/>
        <p:txBody>
          <a:bodyPr/>
          <a:lstStyle/>
          <a:p>
            <a:r>
              <a:rPr lang="en-US" dirty="0"/>
              <a:t>Heart failure (HF) is a clinical syndrome that occurs in patients who, because of an inherited or acquired abnormality of cardiac structure and/or function, develop a constellation of clinical symptoms (dyspnea and fatigue) and signs (edema and </a:t>
            </a:r>
            <a:r>
              <a:rPr lang="en-US" dirty="0" err="1"/>
              <a:t>rales</a:t>
            </a:r>
            <a:r>
              <a:rPr lang="en-US" dirty="0"/>
              <a:t>) that lead to frequent hospitalizations, a poor quality of life, and a shortened life expectancy.</a:t>
            </a:r>
          </a:p>
          <a:p>
            <a:endParaRPr lang="en-US" dirty="0"/>
          </a:p>
        </p:txBody>
      </p:sp>
    </p:spTree>
    <p:extLst>
      <p:ext uri="{BB962C8B-B14F-4D97-AF65-F5344CB8AC3E}">
        <p14:creationId xmlns:p14="http://schemas.microsoft.com/office/powerpoint/2010/main" val="355784167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7089033" cy="46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51720" y="1556792"/>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69774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cap="none" dirty="0">
                <a:ln w="1905"/>
                <a:solidFill>
                  <a:srgbClr val="00B050"/>
                </a:solidFill>
                <a:effectLst>
                  <a:innerShdw blurRad="69850" dist="43180" dir="5400000">
                    <a:srgbClr val="000000">
                      <a:alpha val="65000"/>
                    </a:srgbClr>
                  </a:innerShdw>
                </a:effectLst>
              </a:rPr>
              <a:t>High-output failure</a:t>
            </a:r>
            <a:endParaRPr lang="en-US" b="1" cap="none" dirty="0">
              <a:ln w="1905"/>
              <a:solidFill>
                <a:srgbClr val="00B05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r>
              <a:rPr lang="en-US" dirty="0"/>
              <a:t>Conditions such as large </a:t>
            </a:r>
            <a:r>
              <a:rPr lang="en-US" dirty="0" err="1"/>
              <a:t>arteriovenous</a:t>
            </a:r>
            <a:r>
              <a:rPr lang="en-US" dirty="0"/>
              <a:t> shunt, </a:t>
            </a:r>
            <a:r>
              <a:rPr lang="en-US" dirty="0" err="1" smtClean="0"/>
              <a:t>beri-beri</a:t>
            </a:r>
            <a:r>
              <a:rPr lang="en-US" dirty="0" smtClean="0"/>
              <a:t> , </a:t>
            </a:r>
            <a:r>
              <a:rPr lang="en-US" dirty="0"/>
              <a:t>severe </a:t>
            </a:r>
            <a:r>
              <a:rPr lang="en-US" dirty="0" err="1"/>
              <a:t>anaemia</a:t>
            </a:r>
            <a:r>
              <a:rPr lang="en-US" dirty="0"/>
              <a:t> or thyrotoxicosis can </a:t>
            </a:r>
            <a:r>
              <a:rPr lang="en-US" dirty="0" smtClean="0"/>
              <a:t>occasionally cause </a:t>
            </a:r>
            <a:r>
              <a:rPr lang="en-US" dirty="0"/>
              <a:t>heart failure due to an excessively high </a:t>
            </a:r>
            <a:r>
              <a:rPr lang="en-US" dirty="0" smtClean="0"/>
              <a:t>cardiac output</a:t>
            </a:r>
            <a:r>
              <a:rPr lang="en-US" dirty="0"/>
              <a:t>.</a:t>
            </a:r>
          </a:p>
        </p:txBody>
      </p:sp>
    </p:spTree>
    <p:extLst>
      <p:ext uri="{BB962C8B-B14F-4D97-AF65-F5344CB8AC3E}">
        <p14:creationId xmlns:p14="http://schemas.microsoft.com/office/powerpoint/2010/main" val="21907108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n w="1905"/>
                <a:solidFill>
                  <a:srgbClr val="00B0F0"/>
                </a:solidFill>
                <a:effectLst>
                  <a:innerShdw blurRad="69850" dist="43180" dir="5400000">
                    <a:srgbClr val="000000">
                      <a:alpha val="65000"/>
                    </a:srgbClr>
                  </a:innerShdw>
                </a:effectLst>
              </a:rPr>
              <a:t>Stages of HF</a:t>
            </a:r>
            <a:endParaRPr lang="en-US" b="1" cap="none" dirty="0">
              <a:ln w="1905"/>
              <a:solidFill>
                <a:srgbClr val="00B0F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304800" y="1554162"/>
            <a:ext cx="8686800" cy="5187206"/>
          </a:xfrm>
        </p:spPr>
        <p:txBody>
          <a:bodyPr>
            <a:normAutofit fontScale="92500" lnSpcReduction="20000"/>
          </a:bodyPr>
          <a:lstStyle/>
          <a:p>
            <a:r>
              <a:rPr lang="en-US" dirty="0">
                <a:solidFill>
                  <a:srgbClr val="00B050"/>
                </a:solidFill>
              </a:rPr>
              <a:t>Stage A</a:t>
            </a:r>
            <a:r>
              <a:rPr lang="en-US" dirty="0"/>
              <a:t>: patients at high risk for developing heart failure but without structural disorders of the </a:t>
            </a:r>
            <a:r>
              <a:rPr lang="en-US" dirty="0" smtClean="0"/>
              <a:t>heart</a:t>
            </a:r>
          </a:p>
          <a:p>
            <a:r>
              <a:rPr lang="en-US" dirty="0" smtClean="0">
                <a:solidFill>
                  <a:srgbClr val="00B050"/>
                </a:solidFill>
              </a:rPr>
              <a:t>Stage </a:t>
            </a:r>
            <a:r>
              <a:rPr lang="en-US" dirty="0">
                <a:solidFill>
                  <a:srgbClr val="00B050"/>
                </a:solidFill>
              </a:rPr>
              <a:t>B</a:t>
            </a:r>
            <a:r>
              <a:rPr lang="en-US" dirty="0"/>
              <a:t>: patients with a structural disorder of the heart but no symptoms of heart </a:t>
            </a:r>
            <a:r>
              <a:rPr lang="en-US" dirty="0" smtClean="0"/>
              <a:t>failure</a:t>
            </a:r>
          </a:p>
          <a:p>
            <a:r>
              <a:rPr lang="en-US" dirty="0" smtClean="0">
                <a:solidFill>
                  <a:srgbClr val="00B050"/>
                </a:solidFill>
              </a:rPr>
              <a:t>Stage </a:t>
            </a:r>
            <a:r>
              <a:rPr lang="en-US" dirty="0">
                <a:solidFill>
                  <a:srgbClr val="00B050"/>
                </a:solidFill>
              </a:rPr>
              <a:t>C</a:t>
            </a:r>
            <a:r>
              <a:rPr lang="en-US" dirty="0"/>
              <a:t>: patients with past or current symptoms of heart failure associated with underlying structural heart </a:t>
            </a:r>
            <a:r>
              <a:rPr lang="en-US" dirty="0" smtClean="0"/>
              <a:t>disease</a:t>
            </a:r>
          </a:p>
          <a:p>
            <a:r>
              <a:rPr lang="en-US" dirty="0" smtClean="0">
                <a:solidFill>
                  <a:srgbClr val="00B050"/>
                </a:solidFill>
              </a:rPr>
              <a:t>Stage </a:t>
            </a:r>
            <a:r>
              <a:rPr lang="en-US" dirty="0">
                <a:solidFill>
                  <a:srgbClr val="00B050"/>
                </a:solidFill>
              </a:rPr>
              <a:t>D</a:t>
            </a:r>
            <a:r>
              <a:rPr lang="en-US" dirty="0"/>
              <a:t>: patients with end-stage disease who require specialized treatment strategies such as mechanical circulatory support, continuous inotropic infusions, cardiac transplantation, or hospice </a:t>
            </a:r>
            <a:r>
              <a:rPr lang="en-US" dirty="0" smtClean="0"/>
              <a:t>care</a:t>
            </a:r>
            <a:endParaRPr lang="en-US" dirty="0"/>
          </a:p>
        </p:txBody>
      </p:sp>
    </p:spTree>
    <p:extLst>
      <p:ext uri="{BB962C8B-B14F-4D97-AF65-F5344CB8AC3E}">
        <p14:creationId xmlns:p14="http://schemas.microsoft.com/office/powerpoint/2010/main" val="14638799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 y="1676400"/>
            <a:ext cx="929688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6728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914404" y="457204"/>
            <a:ext cx="6915151" cy="9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288" tIns="20241" rIns="14288" bIns="20241"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b="1" dirty="0">
                <a:solidFill>
                  <a:prstClr val="white"/>
                </a:solidFill>
                <a:latin typeface="Candara" panose="020E0502030303020204" pitchFamily="34" charset="0"/>
              </a:rPr>
              <a:t>Heart Failure Clinical Stages</a:t>
            </a:r>
          </a:p>
        </p:txBody>
      </p:sp>
      <p:grpSp>
        <p:nvGrpSpPr>
          <p:cNvPr id="11267" name="Group 3"/>
          <p:cNvGrpSpPr>
            <a:grpSpLocks/>
          </p:cNvGrpSpPr>
          <p:nvPr/>
        </p:nvGrpSpPr>
        <p:grpSpPr bwMode="auto">
          <a:xfrm>
            <a:off x="914405" y="1447800"/>
            <a:ext cx="7543799" cy="4648200"/>
            <a:chOff x="115" y="576"/>
            <a:chExt cx="5741" cy="3360"/>
          </a:xfrm>
        </p:grpSpPr>
        <p:sp>
          <p:nvSpPr>
            <p:cNvPr id="11268" name="Rectangle 4"/>
            <p:cNvSpPr>
              <a:spLocks noChangeArrowheads="1"/>
            </p:cNvSpPr>
            <p:nvPr/>
          </p:nvSpPr>
          <p:spPr bwMode="auto">
            <a:xfrm>
              <a:off x="4364" y="3472"/>
              <a:ext cx="149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288" tIns="20241" rIns="14288" bIns="20241"/>
            <a:lstStyle>
              <a:lvl1pPr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9pPr>
            </a:lstStyle>
            <a:p>
              <a:pPr>
                <a:lnSpc>
                  <a:spcPts val="1425"/>
                </a:lnSpc>
              </a:pPr>
              <a:r>
                <a:rPr lang="en-US" altLang="en-US" sz="133" b="1">
                  <a:solidFill>
                    <a:prstClr val="white"/>
                  </a:solidFill>
                </a:rPr>
                <a:t>    </a:t>
              </a:r>
            </a:p>
            <a:p>
              <a:pPr>
                <a:lnSpc>
                  <a:spcPts val="1425"/>
                </a:lnSpc>
              </a:pPr>
              <a:r>
                <a:rPr lang="en-US" altLang="en-US" sz="1200" b="1">
                  <a:solidFill>
                    <a:prstClr val="white"/>
                  </a:solidFill>
                </a:rPr>
                <a:t>Symptoms not </a:t>
              </a:r>
            </a:p>
            <a:p>
              <a:pPr>
                <a:lnSpc>
                  <a:spcPts val="1425"/>
                </a:lnSpc>
              </a:pPr>
              <a:r>
                <a:rPr lang="en-US" altLang="en-US" sz="1200" b="1">
                  <a:solidFill>
                    <a:prstClr val="white"/>
                  </a:solidFill>
                </a:rPr>
                <a:t>controlled </a:t>
              </a:r>
            </a:p>
            <a:p>
              <a:pPr>
                <a:lnSpc>
                  <a:spcPts val="1425"/>
                </a:lnSpc>
              </a:pPr>
              <a:r>
                <a:rPr lang="en-US" altLang="en-US" sz="1200" b="1">
                  <a:solidFill>
                    <a:prstClr val="white"/>
                  </a:solidFill>
                </a:rPr>
                <a:t>with treatment</a:t>
              </a:r>
              <a:endParaRPr lang="en-US" altLang="en-US" sz="1051" b="1">
                <a:solidFill>
                  <a:prstClr val="white"/>
                </a:solidFill>
              </a:endParaRPr>
            </a:p>
          </p:txBody>
        </p:sp>
        <p:grpSp>
          <p:nvGrpSpPr>
            <p:cNvPr id="11269" name="Group 5"/>
            <p:cNvGrpSpPr>
              <a:grpSpLocks/>
            </p:cNvGrpSpPr>
            <p:nvPr/>
          </p:nvGrpSpPr>
          <p:grpSpPr bwMode="auto">
            <a:xfrm>
              <a:off x="115" y="576"/>
              <a:ext cx="5501" cy="3120"/>
              <a:chOff x="115" y="576"/>
              <a:chExt cx="5501" cy="3120"/>
            </a:xfrm>
          </p:grpSpPr>
          <p:sp>
            <p:nvSpPr>
              <p:cNvPr id="953350" name="Freeform 6"/>
              <p:cNvSpPr>
                <a:spLocks/>
              </p:cNvSpPr>
              <p:nvPr/>
            </p:nvSpPr>
            <p:spPr bwMode="auto">
              <a:xfrm>
                <a:off x="240" y="576"/>
                <a:ext cx="5328" cy="2976"/>
              </a:xfrm>
              <a:custGeom>
                <a:avLst/>
                <a:gdLst/>
                <a:ahLst/>
                <a:cxnLst>
                  <a:cxn ang="0">
                    <a:pos x="48" y="0"/>
                  </a:cxn>
                  <a:cxn ang="0">
                    <a:pos x="3832" y="1632"/>
                  </a:cxn>
                  <a:cxn ang="0">
                    <a:pos x="3736" y="1304"/>
                  </a:cxn>
                  <a:cxn ang="0">
                    <a:pos x="4344" y="1984"/>
                  </a:cxn>
                  <a:cxn ang="0">
                    <a:pos x="3568" y="1984"/>
                  </a:cxn>
                  <a:cxn ang="0">
                    <a:pos x="3792" y="1800"/>
                  </a:cxn>
                  <a:cxn ang="0">
                    <a:pos x="0" y="176"/>
                  </a:cxn>
                  <a:cxn ang="0">
                    <a:pos x="48" y="0"/>
                  </a:cxn>
                </a:cxnLst>
                <a:rect l="0" t="0" r="r" b="b"/>
                <a:pathLst>
                  <a:path w="4345" h="1985">
                    <a:moveTo>
                      <a:pt x="48" y="0"/>
                    </a:moveTo>
                    <a:lnTo>
                      <a:pt x="3832" y="1632"/>
                    </a:lnTo>
                    <a:lnTo>
                      <a:pt x="3736" y="1304"/>
                    </a:lnTo>
                    <a:lnTo>
                      <a:pt x="4344" y="1984"/>
                    </a:lnTo>
                    <a:lnTo>
                      <a:pt x="3568" y="1984"/>
                    </a:lnTo>
                    <a:lnTo>
                      <a:pt x="3792" y="1800"/>
                    </a:lnTo>
                    <a:lnTo>
                      <a:pt x="0" y="176"/>
                    </a:lnTo>
                    <a:lnTo>
                      <a:pt x="48" y="0"/>
                    </a:lnTo>
                  </a:path>
                </a:pathLst>
              </a:custGeom>
              <a:gradFill rotWithShape="0">
                <a:gsLst>
                  <a:gs pos="0">
                    <a:srgbClr val="FF0000">
                      <a:gamma/>
                      <a:tint val="30196"/>
                      <a:invGamma/>
                    </a:srgbClr>
                  </a:gs>
                  <a:gs pos="100000">
                    <a:srgbClr val="FF0000"/>
                  </a:gs>
                </a:gsLst>
                <a:lin ang="5400000" scaled="1"/>
              </a:gradFill>
              <a:ln w="12700" cap="rnd" cmpd="sng">
                <a:solidFill>
                  <a:srgbClr val="000000"/>
                </a:solidFill>
                <a:prstDash val="solid"/>
                <a:round/>
                <a:headEnd/>
                <a:tailEnd/>
              </a:ln>
              <a:effectLst>
                <a:outerShdw dist="35921" dir="2700000" algn="ctr" rotWithShape="0">
                  <a:schemeClr val="tx1"/>
                </a:outerShdw>
              </a:effectLst>
            </p:spPr>
            <p:txBody>
              <a:bodyPr/>
              <a:lstStyle/>
              <a:p>
                <a:pPr algn="ctr" eaLnBrk="0" hangingPunct="0">
                  <a:spcBef>
                    <a:spcPct val="20000"/>
                  </a:spcBef>
                  <a:buClr>
                    <a:srgbClr val="0000FF"/>
                  </a:buClr>
                  <a:buSzPct val="68000"/>
                  <a:buFont typeface="Monotype Sorts" pitchFamily="2" charset="2"/>
                  <a:buChar char="n"/>
                  <a:defRPr/>
                </a:pPr>
                <a:endParaRPr lang="en-US" sz="1500">
                  <a:solidFill>
                    <a:prstClr val="black"/>
                  </a:solidFill>
                  <a:latin typeface="Arial" charset="0"/>
                </a:endParaRPr>
              </a:p>
            </p:txBody>
          </p:sp>
          <p:sp>
            <p:nvSpPr>
              <p:cNvPr id="953352" name="Rectangle 8"/>
              <p:cNvSpPr>
                <a:spLocks noChangeArrowheads="1"/>
              </p:cNvSpPr>
              <p:nvPr/>
            </p:nvSpPr>
            <p:spPr bwMode="auto">
              <a:xfrm>
                <a:off x="127" y="1248"/>
                <a:ext cx="1649" cy="512"/>
              </a:xfrm>
              <a:prstGeom prst="rect">
                <a:avLst/>
              </a:prstGeom>
              <a:solidFill>
                <a:srgbClr val="0034AA"/>
              </a:solidFill>
              <a:ln w="12700">
                <a:solidFill>
                  <a:srgbClr val="FFFFFF"/>
                </a:solidFill>
                <a:miter lim="800000"/>
                <a:headEnd/>
                <a:tailEnd/>
              </a:ln>
              <a:effectLst>
                <a:outerShdw dist="35921" dir="2700000" algn="ctr" rotWithShape="0">
                  <a:schemeClr val="tx1"/>
                </a:outerShdw>
              </a:effectLst>
            </p:spPr>
            <p:txBody>
              <a:bodyPr wrap="none" anchor="ctr"/>
              <a:lstStyle/>
              <a:p>
                <a:pPr algn="ctr" eaLnBrk="0" hangingPunct="0">
                  <a:spcBef>
                    <a:spcPct val="20000"/>
                  </a:spcBef>
                  <a:buClr>
                    <a:srgbClr val="0000FF"/>
                  </a:buClr>
                  <a:buSzPct val="68000"/>
                  <a:buFont typeface="Monotype Sorts" pitchFamily="2" charset="2"/>
                  <a:buChar char="n"/>
                  <a:defRPr/>
                </a:pPr>
                <a:endParaRPr lang="en-US" sz="1500">
                  <a:solidFill>
                    <a:prstClr val="black"/>
                  </a:solidFill>
                  <a:latin typeface="Arial" charset="0"/>
                </a:endParaRPr>
              </a:p>
            </p:txBody>
          </p:sp>
          <p:sp>
            <p:nvSpPr>
              <p:cNvPr id="11273" name="Rectangle 9"/>
              <p:cNvSpPr>
                <a:spLocks noChangeArrowheads="1"/>
              </p:cNvSpPr>
              <p:nvPr/>
            </p:nvSpPr>
            <p:spPr bwMode="auto">
              <a:xfrm>
                <a:off x="342" y="1349"/>
                <a:ext cx="122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288" tIns="20241" rIns="14288" bIns="20241" anchor="ctr"/>
              <a:lstStyle>
                <a:lvl1pPr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9pPr>
              </a:lstStyle>
              <a:p>
                <a:pPr algn="ctr">
                  <a:lnSpc>
                    <a:spcPts val="2100"/>
                  </a:lnSpc>
                </a:pPr>
                <a:r>
                  <a:rPr lang="en-US" altLang="en-US" sz="2100" b="1" dirty="0">
                    <a:solidFill>
                      <a:prstClr val="white"/>
                    </a:solidFill>
                  </a:rPr>
                  <a:t>NORMAL</a:t>
                </a:r>
              </a:p>
            </p:txBody>
          </p:sp>
          <p:sp>
            <p:nvSpPr>
              <p:cNvPr id="953354" name="Rectangle 10"/>
              <p:cNvSpPr>
                <a:spLocks noChangeArrowheads="1"/>
              </p:cNvSpPr>
              <p:nvPr/>
            </p:nvSpPr>
            <p:spPr bwMode="auto">
              <a:xfrm>
                <a:off x="1152" y="1776"/>
                <a:ext cx="1764" cy="544"/>
              </a:xfrm>
              <a:prstGeom prst="rect">
                <a:avLst/>
              </a:prstGeom>
              <a:solidFill>
                <a:srgbClr val="0034AA"/>
              </a:solidFill>
              <a:ln w="12700">
                <a:solidFill>
                  <a:srgbClr val="FFFFFF"/>
                </a:solidFill>
                <a:miter lim="800000"/>
                <a:headEnd/>
                <a:tailEnd/>
              </a:ln>
              <a:effectLst>
                <a:outerShdw dist="35921" dir="2700000" algn="ctr" rotWithShape="0">
                  <a:schemeClr val="tx1"/>
                </a:outerShdw>
              </a:effectLst>
            </p:spPr>
            <p:txBody>
              <a:bodyPr wrap="none" anchor="ctr"/>
              <a:lstStyle/>
              <a:p>
                <a:pPr algn="ctr" eaLnBrk="0" hangingPunct="0">
                  <a:spcBef>
                    <a:spcPct val="20000"/>
                  </a:spcBef>
                  <a:buClr>
                    <a:srgbClr val="0000FF"/>
                  </a:buClr>
                  <a:buSzPct val="68000"/>
                  <a:buFont typeface="Monotype Sorts" pitchFamily="2" charset="2"/>
                  <a:buChar char="n"/>
                  <a:defRPr/>
                </a:pPr>
                <a:endParaRPr lang="en-US" sz="1500">
                  <a:solidFill>
                    <a:prstClr val="black"/>
                  </a:solidFill>
                  <a:latin typeface="Arial" charset="0"/>
                </a:endParaRPr>
              </a:p>
            </p:txBody>
          </p:sp>
          <p:sp>
            <p:nvSpPr>
              <p:cNvPr id="11275" name="Rectangle 11"/>
              <p:cNvSpPr>
                <a:spLocks noChangeArrowheads="1"/>
              </p:cNvSpPr>
              <p:nvPr/>
            </p:nvSpPr>
            <p:spPr bwMode="auto">
              <a:xfrm>
                <a:off x="1345" y="1824"/>
                <a:ext cx="143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288" tIns="20241" rIns="14288" bIns="20241" anchor="ctr"/>
              <a:lstStyle>
                <a:lvl1pPr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9pPr>
              </a:lstStyle>
              <a:p>
                <a:pPr algn="ctr">
                  <a:lnSpc>
                    <a:spcPts val="2100"/>
                  </a:lnSpc>
                </a:pPr>
                <a:endParaRPr lang="en-US" altLang="en-US" sz="2100" b="1" dirty="0">
                  <a:solidFill>
                    <a:prstClr val="white"/>
                  </a:solidFill>
                </a:endParaRPr>
              </a:p>
              <a:p>
                <a:pPr algn="ctr">
                  <a:lnSpc>
                    <a:spcPts val="2100"/>
                  </a:lnSpc>
                </a:pPr>
                <a:r>
                  <a:rPr lang="en-US" altLang="en-US" sz="2100" b="1" dirty="0">
                    <a:solidFill>
                      <a:prstClr val="white"/>
                    </a:solidFill>
                  </a:rPr>
                  <a:t>Asymptomatic </a:t>
                </a:r>
              </a:p>
              <a:p>
                <a:pPr algn="ctr">
                  <a:lnSpc>
                    <a:spcPts val="2100"/>
                  </a:lnSpc>
                </a:pPr>
                <a:r>
                  <a:rPr lang="en-US" altLang="en-US" sz="2100" b="1" dirty="0">
                    <a:solidFill>
                      <a:prstClr val="white"/>
                    </a:solidFill>
                  </a:rPr>
                  <a:t>LV Dysfunction</a:t>
                </a:r>
              </a:p>
              <a:p>
                <a:pPr algn="ctr">
                  <a:lnSpc>
                    <a:spcPts val="2100"/>
                  </a:lnSpc>
                </a:pPr>
                <a:endParaRPr lang="en-US" altLang="en-US" sz="2100" b="1" dirty="0">
                  <a:solidFill>
                    <a:prstClr val="white"/>
                  </a:solidFill>
                </a:endParaRPr>
              </a:p>
            </p:txBody>
          </p:sp>
          <p:sp>
            <p:nvSpPr>
              <p:cNvPr id="953356" name="Rectangle 12"/>
              <p:cNvSpPr>
                <a:spLocks noChangeArrowheads="1"/>
              </p:cNvSpPr>
              <p:nvPr/>
            </p:nvSpPr>
            <p:spPr bwMode="auto">
              <a:xfrm>
                <a:off x="2039" y="2355"/>
                <a:ext cx="1657" cy="333"/>
              </a:xfrm>
              <a:prstGeom prst="rect">
                <a:avLst/>
              </a:prstGeom>
              <a:solidFill>
                <a:srgbClr val="0034AA"/>
              </a:solidFill>
              <a:ln w="12700">
                <a:solidFill>
                  <a:srgbClr val="FFFFFF"/>
                </a:solidFill>
                <a:miter lim="800000"/>
                <a:headEnd/>
                <a:tailEnd/>
              </a:ln>
              <a:effectLst>
                <a:outerShdw dist="35921" dir="2700000" algn="ctr" rotWithShape="0">
                  <a:schemeClr val="tx1"/>
                </a:outerShdw>
              </a:effectLst>
            </p:spPr>
            <p:txBody>
              <a:bodyPr wrap="none" anchor="ctr"/>
              <a:lstStyle/>
              <a:p>
                <a:pPr algn="ctr" eaLnBrk="0" hangingPunct="0">
                  <a:spcBef>
                    <a:spcPct val="20000"/>
                  </a:spcBef>
                  <a:buClr>
                    <a:srgbClr val="0000FF"/>
                  </a:buClr>
                  <a:buSzPct val="68000"/>
                  <a:buFont typeface="Monotype Sorts" pitchFamily="2" charset="2"/>
                  <a:buChar char="n"/>
                  <a:defRPr/>
                </a:pPr>
                <a:endParaRPr lang="en-US" sz="1500">
                  <a:solidFill>
                    <a:prstClr val="black"/>
                  </a:solidFill>
                  <a:latin typeface="Arial" charset="0"/>
                </a:endParaRPr>
              </a:p>
            </p:txBody>
          </p:sp>
          <p:sp>
            <p:nvSpPr>
              <p:cNvPr id="11277" name="Rectangle 13"/>
              <p:cNvSpPr>
                <a:spLocks noChangeArrowheads="1"/>
              </p:cNvSpPr>
              <p:nvPr/>
            </p:nvSpPr>
            <p:spPr bwMode="auto">
              <a:xfrm>
                <a:off x="2112" y="2391"/>
                <a:ext cx="150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288" tIns="20241" rIns="14288" bIns="20241" anchor="ctr"/>
              <a:lstStyle>
                <a:lvl1pPr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9pPr>
              </a:lstStyle>
              <a:p>
                <a:pPr algn="ctr">
                  <a:lnSpc>
                    <a:spcPts val="2100"/>
                  </a:lnSpc>
                </a:pPr>
                <a:r>
                  <a:rPr lang="en-US" altLang="en-US" sz="2100" b="1" dirty="0">
                    <a:solidFill>
                      <a:prstClr val="white"/>
                    </a:solidFill>
                  </a:rPr>
                  <a:t>Compensated</a:t>
                </a:r>
              </a:p>
            </p:txBody>
          </p:sp>
          <p:sp>
            <p:nvSpPr>
              <p:cNvPr id="953358" name="Rectangle 14"/>
              <p:cNvSpPr>
                <a:spLocks noChangeArrowheads="1"/>
              </p:cNvSpPr>
              <p:nvPr/>
            </p:nvSpPr>
            <p:spPr bwMode="auto">
              <a:xfrm>
                <a:off x="3141" y="2736"/>
                <a:ext cx="1899" cy="333"/>
              </a:xfrm>
              <a:prstGeom prst="rect">
                <a:avLst/>
              </a:prstGeom>
              <a:solidFill>
                <a:srgbClr val="0034AA"/>
              </a:solidFill>
              <a:ln w="12700">
                <a:solidFill>
                  <a:srgbClr val="FFFFFF"/>
                </a:solidFill>
                <a:miter lim="800000"/>
                <a:headEnd/>
                <a:tailEnd/>
              </a:ln>
              <a:effectLst>
                <a:outerShdw dist="35921" dir="2700000" algn="ctr" rotWithShape="0">
                  <a:schemeClr val="tx1"/>
                </a:outerShdw>
              </a:effectLst>
            </p:spPr>
            <p:txBody>
              <a:bodyPr wrap="none" anchor="ctr"/>
              <a:lstStyle/>
              <a:p>
                <a:pPr algn="ctr" eaLnBrk="0" hangingPunct="0">
                  <a:spcBef>
                    <a:spcPct val="20000"/>
                  </a:spcBef>
                  <a:buClr>
                    <a:srgbClr val="0000FF"/>
                  </a:buClr>
                  <a:buSzPct val="68000"/>
                  <a:buFont typeface="Monotype Sorts" pitchFamily="2" charset="2"/>
                  <a:buChar char="n"/>
                  <a:defRPr/>
                </a:pPr>
                <a:endParaRPr lang="en-US" sz="1500">
                  <a:solidFill>
                    <a:prstClr val="black"/>
                  </a:solidFill>
                  <a:latin typeface="Arial" charset="0"/>
                </a:endParaRPr>
              </a:p>
            </p:txBody>
          </p:sp>
          <p:sp>
            <p:nvSpPr>
              <p:cNvPr id="11279" name="Rectangle 15"/>
              <p:cNvSpPr>
                <a:spLocks noChangeArrowheads="1"/>
              </p:cNvSpPr>
              <p:nvPr/>
            </p:nvSpPr>
            <p:spPr bwMode="auto">
              <a:xfrm>
                <a:off x="3124" y="2784"/>
                <a:ext cx="182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288" tIns="20241" rIns="14288" bIns="20241"/>
              <a:lstStyle>
                <a:lvl1pPr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9pPr>
              </a:lstStyle>
              <a:p>
                <a:pPr algn="ctr">
                  <a:lnSpc>
                    <a:spcPts val="2100"/>
                  </a:lnSpc>
                </a:pPr>
                <a:r>
                  <a:rPr lang="en-US" altLang="en-US" sz="2100" b="1" dirty="0">
                    <a:solidFill>
                      <a:prstClr val="white"/>
                    </a:solidFill>
                  </a:rPr>
                  <a:t>Decompensated</a:t>
                </a:r>
              </a:p>
            </p:txBody>
          </p:sp>
          <p:sp>
            <p:nvSpPr>
              <p:cNvPr id="953360" name="Rectangle 16"/>
              <p:cNvSpPr>
                <a:spLocks noChangeArrowheads="1"/>
              </p:cNvSpPr>
              <p:nvPr/>
            </p:nvSpPr>
            <p:spPr bwMode="auto">
              <a:xfrm>
                <a:off x="4351" y="3120"/>
                <a:ext cx="1265" cy="341"/>
              </a:xfrm>
              <a:prstGeom prst="rect">
                <a:avLst/>
              </a:prstGeom>
              <a:solidFill>
                <a:srgbClr val="0034AA"/>
              </a:solidFill>
              <a:ln w="12700">
                <a:solidFill>
                  <a:srgbClr val="FFFFFF"/>
                </a:solidFill>
                <a:miter lim="800000"/>
                <a:headEnd/>
                <a:tailEnd/>
              </a:ln>
              <a:effectLst>
                <a:outerShdw dist="35921" dir="2700000" algn="ctr" rotWithShape="0">
                  <a:schemeClr val="tx1"/>
                </a:outerShdw>
              </a:effectLst>
            </p:spPr>
            <p:txBody>
              <a:bodyPr wrap="none" anchor="ctr"/>
              <a:lstStyle/>
              <a:p>
                <a:pPr algn="ctr" eaLnBrk="0" hangingPunct="0">
                  <a:spcBef>
                    <a:spcPct val="20000"/>
                  </a:spcBef>
                  <a:buClr>
                    <a:srgbClr val="0000FF"/>
                  </a:buClr>
                  <a:buSzPct val="68000"/>
                  <a:buFont typeface="Monotype Sorts" pitchFamily="2" charset="2"/>
                  <a:buChar char="n"/>
                  <a:defRPr/>
                </a:pPr>
                <a:endParaRPr lang="en-US" sz="1500">
                  <a:solidFill>
                    <a:prstClr val="black"/>
                  </a:solidFill>
                  <a:latin typeface="Arial" charset="0"/>
                </a:endParaRPr>
              </a:p>
            </p:txBody>
          </p:sp>
          <p:sp>
            <p:nvSpPr>
              <p:cNvPr id="11281" name="Rectangle 17"/>
              <p:cNvSpPr>
                <a:spLocks noChangeArrowheads="1"/>
              </p:cNvSpPr>
              <p:nvPr/>
            </p:nvSpPr>
            <p:spPr bwMode="auto">
              <a:xfrm>
                <a:off x="115" y="1824"/>
                <a:ext cx="1085"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288" tIns="20241" rIns="14288" bIns="20241"/>
              <a:lstStyle>
                <a:lvl1pPr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9pPr>
              </a:lstStyle>
              <a:p>
                <a:pPr>
                  <a:lnSpc>
                    <a:spcPts val="1425"/>
                  </a:lnSpc>
                </a:pPr>
                <a:r>
                  <a:rPr lang="en-US" altLang="en-US" sz="1200" b="1" dirty="0">
                    <a:solidFill>
                      <a:prstClr val="white"/>
                    </a:solidFill>
                  </a:rPr>
                  <a:t>No symptoms</a:t>
                </a:r>
              </a:p>
              <a:p>
                <a:pPr>
                  <a:lnSpc>
                    <a:spcPts val="1425"/>
                  </a:lnSpc>
                </a:pPr>
                <a:r>
                  <a:rPr lang="en-US" altLang="en-US" sz="1200" b="1" dirty="0">
                    <a:solidFill>
                      <a:prstClr val="white"/>
                    </a:solidFill>
                  </a:rPr>
                  <a:t>Normal exercise</a:t>
                </a:r>
              </a:p>
              <a:p>
                <a:pPr>
                  <a:lnSpc>
                    <a:spcPts val="1425"/>
                  </a:lnSpc>
                </a:pPr>
                <a:r>
                  <a:rPr lang="en-US" altLang="en-US" sz="1200" b="1" dirty="0">
                    <a:solidFill>
                      <a:prstClr val="white"/>
                    </a:solidFill>
                  </a:rPr>
                  <a:t>Normal LV </a:t>
                </a:r>
                <a:r>
                  <a:rPr lang="en-US" altLang="en-US" sz="1200" b="1" dirty="0" err="1">
                    <a:solidFill>
                      <a:prstClr val="white"/>
                    </a:solidFill>
                  </a:rPr>
                  <a:t>fxn</a:t>
                </a:r>
                <a:endParaRPr lang="en-US" altLang="en-US" sz="1051" b="1" dirty="0">
                  <a:solidFill>
                    <a:prstClr val="white"/>
                  </a:solidFill>
                </a:endParaRPr>
              </a:p>
            </p:txBody>
          </p:sp>
          <p:sp>
            <p:nvSpPr>
              <p:cNvPr id="11282" name="Rectangle 18"/>
              <p:cNvSpPr>
                <a:spLocks noChangeArrowheads="1"/>
              </p:cNvSpPr>
              <p:nvPr/>
            </p:nvSpPr>
            <p:spPr bwMode="auto">
              <a:xfrm>
                <a:off x="947" y="2304"/>
                <a:ext cx="1301"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288" tIns="20241" rIns="14288" bIns="20241"/>
              <a:lstStyle>
                <a:lvl1pPr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9pPr>
              </a:lstStyle>
              <a:p>
                <a:pPr>
                  <a:lnSpc>
                    <a:spcPts val="1425"/>
                  </a:lnSpc>
                </a:pPr>
                <a:r>
                  <a:rPr lang="en-US" altLang="en-US" sz="1200" b="1">
                    <a:solidFill>
                      <a:prstClr val="white"/>
                    </a:solidFill>
                  </a:rPr>
                  <a:t>No symptoms</a:t>
                </a:r>
              </a:p>
              <a:p>
                <a:pPr>
                  <a:lnSpc>
                    <a:spcPts val="1425"/>
                  </a:lnSpc>
                </a:pPr>
                <a:r>
                  <a:rPr lang="en-US" altLang="en-US" sz="1200" b="1">
                    <a:solidFill>
                      <a:prstClr val="white"/>
                    </a:solidFill>
                  </a:rPr>
                  <a:t>Normal exercise</a:t>
                </a:r>
              </a:p>
              <a:p>
                <a:pPr>
                  <a:lnSpc>
                    <a:spcPts val="1425"/>
                  </a:lnSpc>
                </a:pPr>
                <a:r>
                  <a:rPr lang="en-US" altLang="en-US" sz="1200" b="1">
                    <a:solidFill>
                      <a:prstClr val="white"/>
                    </a:solidFill>
                  </a:rPr>
                  <a:t>Abnormal LV fxn</a:t>
                </a:r>
                <a:endParaRPr lang="en-US" altLang="en-US" sz="1051" b="1">
                  <a:solidFill>
                    <a:prstClr val="white"/>
                  </a:solidFill>
                </a:endParaRPr>
              </a:p>
            </p:txBody>
          </p:sp>
          <p:sp>
            <p:nvSpPr>
              <p:cNvPr id="11283" name="Rectangle 19"/>
              <p:cNvSpPr>
                <a:spLocks noChangeArrowheads="1"/>
              </p:cNvSpPr>
              <p:nvPr/>
            </p:nvSpPr>
            <p:spPr bwMode="auto">
              <a:xfrm>
                <a:off x="2052" y="2696"/>
                <a:ext cx="1308"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288" tIns="20241" rIns="14288" bIns="20241"/>
              <a:lstStyle>
                <a:lvl1pPr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9pPr>
              </a:lstStyle>
              <a:p>
                <a:pPr>
                  <a:lnSpc>
                    <a:spcPts val="1425"/>
                  </a:lnSpc>
                </a:pPr>
                <a:r>
                  <a:rPr lang="en-US" altLang="en-US" sz="1200" b="1">
                    <a:solidFill>
                      <a:prstClr val="white"/>
                    </a:solidFill>
                  </a:rPr>
                  <a:t>No symptoms</a:t>
                </a:r>
              </a:p>
              <a:p>
                <a:pPr>
                  <a:lnSpc>
                    <a:spcPts val="1425"/>
                  </a:lnSpc>
                </a:pPr>
                <a:r>
                  <a:rPr lang="en-US" altLang="en-US" sz="1200" b="1">
                    <a:solidFill>
                      <a:prstClr val="white"/>
                    </a:solidFill>
                  </a:rPr>
                  <a:t>     Exercise</a:t>
                </a:r>
              </a:p>
              <a:p>
                <a:pPr>
                  <a:lnSpc>
                    <a:spcPts val="1425"/>
                  </a:lnSpc>
                </a:pPr>
                <a:r>
                  <a:rPr lang="en-US" altLang="en-US" sz="1200" b="1">
                    <a:solidFill>
                      <a:prstClr val="white"/>
                    </a:solidFill>
                  </a:rPr>
                  <a:t>Abnormal LV fxn</a:t>
                </a:r>
                <a:endParaRPr lang="en-US" altLang="en-US" sz="1051" b="1">
                  <a:solidFill>
                    <a:prstClr val="white"/>
                  </a:solidFill>
                </a:endParaRPr>
              </a:p>
            </p:txBody>
          </p:sp>
          <p:sp>
            <p:nvSpPr>
              <p:cNvPr id="11284" name="Rectangle 20"/>
              <p:cNvSpPr>
                <a:spLocks noChangeArrowheads="1"/>
              </p:cNvSpPr>
              <p:nvPr/>
            </p:nvSpPr>
            <p:spPr bwMode="auto">
              <a:xfrm>
                <a:off x="3168" y="3080"/>
                <a:ext cx="175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288" tIns="20241" rIns="14288" bIns="20241"/>
              <a:lstStyle>
                <a:lvl1pPr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9pPr>
              </a:lstStyle>
              <a:p>
                <a:pPr>
                  <a:lnSpc>
                    <a:spcPts val="1425"/>
                  </a:lnSpc>
                </a:pPr>
                <a:r>
                  <a:rPr lang="en-US" altLang="en-US" sz="1200" b="1">
                    <a:solidFill>
                      <a:prstClr val="white"/>
                    </a:solidFill>
                  </a:rPr>
                  <a:t>Symptoms</a:t>
                </a:r>
              </a:p>
              <a:p>
                <a:pPr>
                  <a:lnSpc>
                    <a:spcPts val="1425"/>
                  </a:lnSpc>
                </a:pPr>
                <a:r>
                  <a:rPr lang="en-US" altLang="en-US" sz="1200" b="1">
                    <a:solidFill>
                      <a:prstClr val="white"/>
                    </a:solidFill>
                  </a:rPr>
                  <a:t>       Exercise</a:t>
                </a:r>
              </a:p>
              <a:p>
                <a:pPr>
                  <a:lnSpc>
                    <a:spcPts val="1425"/>
                  </a:lnSpc>
                </a:pPr>
                <a:r>
                  <a:rPr lang="en-US" altLang="en-US" sz="1200" b="1">
                    <a:solidFill>
                      <a:prstClr val="white"/>
                    </a:solidFill>
                  </a:rPr>
                  <a:t>Abnormal LV fxn</a:t>
                </a:r>
                <a:endParaRPr lang="en-US" altLang="en-US" sz="1051" b="1">
                  <a:solidFill>
                    <a:prstClr val="white"/>
                  </a:solidFill>
                </a:endParaRPr>
              </a:p>
            </p:txBody>
          </p:sp>
          <p:sp>
            <p:nvSpPr>
              <p:cNvPr id="11285" name="Rectangle 21"/>
              <p:cNvSpPr>
                <a:spLocks noChangeArrowheads="1"/>
              </p:cNvSpPr>
              <p:nvPr/>
            </p:nvSpPr>
            <p:spPr bwMode="auto">
              <a:xfrm>
                <a:off x="4351" y="3168"/>
                <a:ext cx="121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288" tIns="20241" rIns="14288" bIns="20241"/>
              <a:lstStyle>
                <a:lvl1pPr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tabLst>
                    <a:tab pos="355600" algn="l"/>
                    <a:tab pos="711200" algn="l"/>
                    <a:tab pos="1079500" algn="l"/>
                  </a:tabLst>
                  <a:defRPr>
                    <a:solidFill>
                      <a:schemeClr val="tx1"/>
                    </a:solidFill>
                    <a:latin typeface="Arial" panose="020B0604020202020204" pitchFamily="34" charset="0"/>
                    <a:cs typeface="Arial" panose="020B0604020202020204" pitchFamily="34" charset="0"/>
                  </a:defRPr>
                </a:lvl9pPr>
              </a:lstStyle>
              <a:p>
                <a:pPr algn="ctr">
                  <a:lnSpc>
                    <a:spcPts val="2100"/>
                  </a:lnSpc>
                </a:pPr>
                <a:r>
                  <a:rPr lang="en-US" altLang="en-US" sz="2100" b="1" dirty="0">
                    <a:solidFill>
                      <a:prstClr val="white"/>
                    </a:solidFill>
                  </a:rPr>
                  <a:t>Refractory</a:t>
                </a:r>
              </a:p>
            </p:txBody>
          </p:sp>
          <p:pic>
            <p:nvPicPr>
              <p:cNvPr id="11286" name="Picture 2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 y="2880"/>
                <a:ext cx="10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7" name="Group 23"/>
              <p:cNvGrpSpPr>
                <a:grpSpLocks/>
              </p:cNvGrpSpPr>
              <p:nvPr/>
            </p:nvGrpSpPr>
            <p:grpSpPr bwMode="auto">
              <a:xfrm>
                <a:off x="3216" y="3264"/>
                <a:ext cx="192" cy="119"/>
                <a:chOff x="2731" y="3168"/>
                <a:chExt cx="192" cy="128"/>
              </a:xfrm>
            </p:grpSpPr>
            <p:pic>
              <p:nvPicPr>
                <p:cNvPr id="11288" name="Picture 2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31" y="3168"/>
                  <a:ext cx="10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5"/>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6" y="3168"/>
                  <a:ext cx="10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5" name="Slide Number Placeholder 5"/>
          <p:cNvSpPr>
            <a:spLocks noGrp="1"/>
          </p:cNvSpPr>
          <p:nvPr>
            <p:ph type="sldNum" sz="quarter" idx="12"/>
          </p:nvPr>
        </p:nvSpPr>
        <p:spPr>
          <a:xfrm rot="5400000">
            <a:off x="7894637" y="5595795"/>
            <a:ext cx="2133600" cy="365125"/>
          </a:xfrm>
        </p:spPr>
        <p:txBody>
          <a:bodyPr/>
          <a:lstStyle>
            <a:lvl1pPr>
              <a:defRPr sz="800" b="1">
                <a:solidFill>
                  <a:schemeClr val="bg1"/>
                </a:solidFill>
              </a:defRPr>
            </a:lvl1pPr>
          </a:lstStyle>
          <a:p>
            <a:r>
              <a:rPr lang="en-US" smtClean="0">
                <a:solidFill>
                  <a:prstClr val="white"/>
                </a:solidFill>
              </a:rPr>
              <a:t>ATA-01-SK-0416-0418-NE</a:t>
            </a:r>
            <a:endParaRPr lang="en-US" dirty="0">
              <a:solidFill>
                <a:prstClr val="white"/>
              </a:solidFill>
            </a:endParaRPr>
          </a:p>
        </p:txBody>
      </p:sp>
    </p:spTree>
    <p:extLst>
      <p:ext uri="{BB962C8B-B14F-4D97-AF65-F5344CB8AC3E}">
        <p14:creationId xmlns:p14="http://schemas.microsoft.com/office/powerpoint/2010/main" val="125300537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640"/>
            <a:ext cx="8686800" cy="1106760"/>
          </a:xfrm>
        </p:spPr>
        <p:txBody>
          <a:bodyPr>
            <a:normAutofit fontScale="90000"/>
          </a:bodyPr>
          <a:lstStyle/>
          <a:p>
            <a:pPr algn="ctr"/>
            <a:r>
              <a:rPr lang="en-US" b="1" cap="none" dirty="0">
                <a:ln w="1905"/>
                <a:solidFill>
                  <a:srgbClr val="FF0000"/>
                </a:solidFill>
                <a:effectLst>
                  <a:innerShdw blurRad="69850" dist="43180" dir="5400000">
                    <a:srgbClr val="000000">
                      <a:alpha val="65000"/>
                    </a:srgbClr>
                  </a:innerShdw>
                </a:effectLst>
              </a:rPr>
              <a:t>Clinical Manifestations</a:t>
            </a:r>
            <a:r>
              <a:rPr lang="en-US" dirty="0">
                <a:effectLst/>
              </a:rPr>
              <a:t/>
            </a:r>
            <a:br>
              <a:rPr lang="en-US" dirty="0">
                <a:effectLst/>
              </a:rPr>
            </a:br>
            <a:r>
              <a:rPr lang="en-US" b="1" cap="none" dirty="0" smtClean="0">
                <a:ln w="1905"/>
                <a:solidFill>
                  <a:srgbClr val="00B050"/>
                </a:solidFill>
                <a:effectLst>
                  <a:innerShdw blurRad="69850" dist="43180" dir="5400000">
                    <a:srgbClr val="000000">
                      <a:alpha val="65000"/>
                    </a:srgbClr>
                  </a:innerShdw>
                </a:effectLst>
              </a:rPr>
              <a:t>Symptoms</a:t>
            </a:r>
            <a:endParaRPr lang="en-US" b="1" cap="none" dirty="0">
              <a:ln w="1905"/>
              <a:solidFill>
                <a:srgbClr val="00B05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304800" y="1554162"/>
            <a:ext cx="8686800" cy="5115198"/>
          </a:xfrm>
        </p:spPr>
        <p:txBody>
          <a:bodyPr>
            <a:normAutofit fontScale="92500" lnSpcReduction="20000"/>
          </a:bodyPr>
          <a:lstStyle/>
          <a:p>
            <a:r>
              <a:rPr lang="en-US" dirty="0"/>
              <a:t>The cardinal symptoms of HF are </a:t>
            </a:r>
            <a:r>
              <a:rPr lang="en-US" dirty="0">
                <a:solidFill>
                  <a:srgbClr val="00B0F0"/>
                </a:solidFill>
              </a:rPr>
              <a:t>fatigue</a:t>
            </a:r>
            <a:r>
              <a:rPr lang="en-US" dirty="0"/>
              <a:t> and </a:t>
            </a:r>
            <a:r>
              <a:rPr lang="en-US" dirty="0">
                <a:solidFill>
                  <a:srgbClr val="00B0F0"/>
                </a:solidFill>
              </a:rPr>
              <a:t>shortness of breath</a:t>
            </a:r>
            <a:r>
              <a:rPr lang="en-US" dirty="0" smtClean="0"/>
              <a:t>.</a:t>
            </a:r>
          </a:p>
          <a:p>
            <a:pPr lvl="1"/>
            <a:r>
              <a:rPr lang="en-US" dirty="0" smtClean="0"/>
              <a:t> </a:t>
            </a:r>
            <a:r>
              <a:rPr lang="en-US" dirty="0"/>
              <a:t>Although fatigue traditionally has been ascribed to the low cardiac output in HF, it is likely that skeletal-muscle abnormalities and other </a:t>
            </a:r>
            <a:r>
              <a:rPr lang="en-US" dirty="0" err="1"/>
              <a:t>noncardiac</a:t>
            </a:r>
            <a:r>
              <a:rPr lang="en-US" dirty="0"/>
              <a:t> comorbidities (e.g., anemia) also contribute to this symptom</a:t>
            </a:r>
            <a:r>
              <a:rPr lang="en-US" dirty="0" smtClean="0"/>
              <a:t>.</a:t>
            </a:r>
          </a:p>
          <a:p>
            <a:r>
              <a:rPr lang="en-US" dirty="0">
                <a:solidFill>
                  <a:srgbClr val="00B0F0"/>
                </a:solidFill>
              </a:rPr>
              <a:t>Orthopnea</a:t>
            </a:r>
            <a:r>
              <a:rPr lang="en-US" dirty="0"/>
              <a:t>, which is defined as dyspnea occurring in the recumbent position, is usually a later manifestation of HF than is </a:t>
            </a:r>
            <a:r>
              <a:rPr lang="en-US" dirty="0" err="1"/>
              <a:t>exertional</a:t>
            </a:r>
            <a:r>
              <a:rPr lang="en-US" dirty="0"/>
              <a:t> dyspnea. </a:t>
            </a:r>
            <a:endParaRPr lang="en-US" dirty="0" smtClean="0"/>
          </a:p>
          <a:p>
            <a:pPr lvl="1"/>
            <a:r>
              <a:rPr lang="en-US" dirty="0" smtClean="0"/>
              <a:t>It </a:t>
            </a:r>
            <a:r>
              <a:rPr lang="en-US" dirty="0"/>
              <a:t>results from redistribution of fluid from the splanchnic circulation and lower extremities into the central circulation during </a:t>
            </a:r>
            <a:r>
              <a:rPr lang="en-US" dirty="0" err="1"/>
              <a:t>recumbency</a:t>
            </a:r>
            <a:r>
              <a:rPr lang="en-US" dirty="0"/>
              <a:t>, with a resultant increase in pulmonary capillary pressure.</a:t>
            </a:r>
          </a:p>
        </p:txBody>
      </p:sp>
    </p:spTree>
    <p:extLst>
      <p:ext uri="{BB962C8B-B14F-4D97-AF65-F5344CB8AC3E}">
        <p14:creationId xmlns:p14="http://schemas.microsoft.com/office/powerpoint/2010/main" val="210586449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412776"/>
            <a:ext cx="8686800" cy="5256584"/>
          </a:xfrm>
        </p:spPr>
        <p:txBody>
          <a:bodyPr>
            <a:normAutofit fontScale="92500" lnSpcReduction="10000"/>
          </a:bodyPr>
          <a:lstStyle/>
          <a:p>
            <a:r>
              <a:rPr lang="en-US" dirty="0">
                <a:solidFill>
                  <a:srgbClr val="00B0F0"/>
                </a:solidFill>
              </a:rPr>
              <a:t>Paroxysmal Nocturnal Dyspnea </a:t>
            </a:r>
            <a:r>
              <a:rPr lang="en-US" dirty="0"/>
              <a:t>(PND</a:t>
            </a:r>
            <a:r>
              <a:rPr lang="en-US" dirty="0" smtClean="0"/>
              <a:t>):</a:t>
            </a:r>
            <a:r>
              <a:rPr lang="en-US" dirty="0"/>
              <a:t> This term refers to acute episodes of severe shortness of breath and coughing that generally occur at night and awaken the patient from sleep, usually 1–3 hours after the patient retires. PND may be manifest by coughing or wheezing, possibly because of increased pressure in the bronchial arteries leading to airway compression, along with interstitial pulmonary edema that leads to increased airway </a:t>
            </a:r>
            <a:r>
              <a:rPr lang="en-US" dirty="0" smtClean="0"/>
              <a:t>resistance</a:t>
            </a:r>
          </a:p>
          <a:p>
            <a:r>
              <a:rPr lang="en-US" dirty="0" err="1">
                <a:solidFill>
                  <a:srgbClr val="00B0F0"/>
                </a:solidFill>
              </a:rPr>
              <a:t>Cheyne</a:t>
            </a:r>
            <a:r>
              <a:rPr lang="en-US" dirty="0">
                <a:solidFill>
                  <a:srgbClr val="00B0F0"/>
                </a:solidFill>
              </a:rPr>
              <a:t>-Stokes </a:t>
            </a:r>
            <a:r>
              <a:rPr lang="en-US" dirty="0" smtClean="0">
                <a:solidFill>
                  <a:srgbClr val="00B0F0"/>
                </a:solidFill>
              </a:rPr>
              <a:t>Respiration</a:t>
            </a:r>
            <a:r>
              <a:rPr lang="en-US" dirty="0" smtClean="0"/>
              <a:t>( 40%)</a:t>
            </a:r>
          </a:p>
          <a:p>
            <a:r>
              <a:rPr lang="en-US" dirty="0">
                <a:solidFill>
                  <a:srgbClr val="00B0F0"/>
                </a:solidFill>
              </a:rPr>
              <a:t>Acute Pulmonary Edema</a:t>
            </a:r>
          </a:p>
          <a:p>
            <a:endParaRPr lang="en-US" dirty="0"/>
          </a:p>
          <a:p>
            <a:endParaRPr lang="en-US" dirty="0"/>
          </a:p>
        </p:txBody>
      </p:sp>
    </p:spTree>
    <p:extLst>
      <p:ext uri="{BB962C8B-B14F-4D97-AF65-F5344CB8AC3E}">
        <p14:creationId xmlns:p14="http://schemas.microsoft.com/office/powerpoint/2010/main" val="347502080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Other </a:t>
            </a:r>
            <a:r>
              <a:rPr lang="en-US" dirty="0" smtClean="0">
                <a:effectLst/>
              </a:rPr>
              <a:t>Symptoms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a:t>
            </a:r>
            <a:r>
              <a:rPr lang="en-US" dirty="0" smtClean="0">
                <a:solidFill>
                  <a:srgbClr val="00B0F0"/>
                </a:solidFill>
              </a:rPr>
              <a:t>Gastrointestinal </a:t>
            </a:r>
            <a:r>
              <a:rPr lang="en-US" dirty="0">
                <a:solidFill>
                  <a:srgbClr val="00B0F0"/>
                </a:solidFill>
              </a:rPr>
              <a:t>symptoms</a:t>
            </a:r>
            <a:r>
              <a:rPr lang="en-US" dirty="0"/>
              <a:t>. Anorexia, nausea, and early satiety associated with abdominal pain and fullness are common complaints and may be related to edema of the bowel wall and/or a congested liver. </a:t>
            </a:r>
            <a:endParaRPr lang="en-US" dirty="0" smtClean="0"/>
          </a:p>
          <a:p>
            <a:r>
              <a:rPr lang="en-US" dirty="0" smtClean="0">
                <a:solidFill>
                  <a:srgbClr val="00B0F0"/>
                </a:solidFill>
              </a:rPr>
              <a:t>Cerebral </a:t>
            </a:r>
            <a:r>
              <a:rPr lang="en-US" dirty="0">
                <a:solidFill>
                  <a:srgbClr val="00B0F0"/>
                </a:solidFill>
              </a:rPr>
              <a:t>symptoms </a:t>
            </a:r>
            <a:r>
              <a:rPr lang="en-US" dirty="0"/>
              <a:t>such as confusion, disorientation, and sleep and mood disturbances may be observed in patients with severe HF, particularly elderly patients with cerebral arteriosclerosis and reduced cerebral perfusion. </a:t>
            </a:r>
            <a:endParaRPr lang="en-US" dirty="0" smtClean="0"/>
          </a:p>
          <a:p>
            <a:r>
              <a:rPr lang="en-US" dirty="0" err="1" smtClean="0">
                <a:solidFill>
                  <a:srgbClr val="00B0F0"/>
                </a:solidFill>
              </a:rPr>
              <a:t>Nocturia</a:t>
            </a:r>
            <a:r>
              <a:rPr lang="en-US" dirty="0" smtClean="0"/>
              <a:t> </a:t>
            </a:r>
            <a:r>
              <a:rPr lang="en-US" dirty="0"/>
              <a:t>is common in HF and may contribute to insomnia.</a:t>
            </a:r>
          </a:p>
          <a:p>
            <a:endParaRPr lang="en-US" dirty="0"/>
          </a:p>
        </p:txBody>
      </p:sp>
    </p:spTree>
    <p:extLst>
      <p:ext uri="{BB962C8B-B14F-4D97-AF65-F5344CB8AC3E}">
        <p14:creationId xmlns:p14="http://schemas.microsoft.com/office/powerpoint/2010/main" val="216482861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a:ln w="1905"/>
                <a:solidFill>
                  <a:srgbClr val="FF0000"/>
                </a:solidFill>
                <a:effectLst>
                  <a:innerShdw blurRad="69850" dist="43180" dir="5400000">
                    <a:srgbClr val="000000">
                      <a:alpha val="65000"/>
                    </a:srgbClr>
                  </a:innerShdw>
                </a:effectLst>
              </a:rPr>
              <a:t>Physical </a:t>
            </a:r>
            <a:r>
              <a:rPr lang="en-US" b="1" cap="none" dirty="0" smtClean="0">
                <a:ln w="1905"/>
                <a:solidFill>
                  <a:srgbClr val="FF0000"/>
                </a:solidFill>
                <a:effectLst>
                  <a:innerShdw blurRad="69850" dist="43180" dir="5400000">
                    <a:srgbClr val="000000">
                      <a:alpha val="65000"/>
                    </a:srgbClr>
                  </a:innerShdw>
                </a:effectLst>
              </a:rPr>
              <a:t>Examination</a:t>
            </a:r>
            <a:endParaRPr lang="en-US" b="1" cap="none" dirty="0">
              <a:ln w="1905"/>
              <a:solidFill>
                <a:srgbClr val="FF000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304800" y="1916832"/>
            <a:ext cx="8686800" cy="4824536"/>
          </a:xfrm>
        </p:spPr>
        <p:txBody>
          <a:bodyPr>
            <a:normAutofit fontScale="70000" lnSpcReduction="20000"/>
          </a:bodyPr>
          <a:lstStyle/>
          <a:p>
            <a:r>
              <a:rPr lang="en-US" dirty="0">
                <a:solidFill>
                  <a:srgbClr val="00B0F0"/>
                </a:solidFill>
              </a:rPr>
              <a:t>In mild or moderately severe HF</a:t>
            </a:r>
            <a:r>
              <a:rPr lang="en-US" dirty="0"/>
              <a:t>, the patient appears to be in no distress at rest except for feeling uncomfortable when lying flat for more than a few minutes</a:t>
            </a:r>
            <a:r>
              <a:rPr lang="en-US" dirty="0" smtClean="0"/>
              <a:t>.</a:t>
            </a:r>
          </a:p>
          <a:p>
            <a:r>
              <a:rPr lang="en-US" dirty="0" smtClean="0">
                <a:solidFill>
                  <a:srgbClr val="00B0F0"/>
                </a:solidFill>
              </a:rPr>
              <a:t> </a:t>
            </a:r>
            <a:r>
              <a:rPr lang="en-US" dirty="0">
                <a:solidFill>
                  <a:srgbClr val="00B0F0"/>
                </a:solidFill>
              </a:rPr>
              <a:t>In more severe HF</a:t>
            </a:r>
            <a:r>
              <a:rPr lang="en-US" dirty="0"/>
              <a:t>, the patient must sit upright, may have labored breathing, and may not be able to finish a sentence because of shortness of breath</a:t>
            </a:r>
            <a:r>
              <a:rPr lang="en-US" dirty="0" smtClean="0"/>
              <a:t>.</a:t>
            </a:r>
          </a:p>
          <a:p>
            <a:r>
              <a:rPr lang="en-US" dirty="0" smtClean="0"/>
              <a:t> </a:t>
            </a:r>
            <a:r>
              <a:rPr lang="en-US" dirty="0">
                <a:solidFill>
                  <a:srgbClr val="F27EDC"/>
                </a:solidFill>
              </a:rPr>
              <a:t>Systolic blood pressure </a:t>
            </a:r>
            <a:r>
              <a:rPr lang="en-US" dirty="0"/>
              <a:t>may be normal or high in early HF, but </a:t>
            </a:r>
            <a:r>
              <a:rPr lang="en-US" dirty="0" smtClean="0"/>
              <a:t> </a:t>
            </a:r>
            <a:r>
              <a:rPr lang="en-US" dirty="0"/>
              <a:t>generally is reduced in advanced HF because of severe LV dysfunction. </a:t>
            </a:r>
            <a:endParaRPr lang="en-US" dirty="0" smtClean="0"/>
          </a:p>
          <a:p>
            <a:r>
              <a:rPr lang="en-US" dirty="0" smtClean="0">
                <a:solidFill>
                  <a:srgbClr val="F27EDC"/>
                </a:solidFill>
              </a:rPr>
              <a:t>The </a:t>
            </a:r>
            <a:r>
              <a:rPr lang="en-US" dirty="0">
                <a:solidFill>
                  <a:srgbClr val="F27EDC"/>
                </a:solidFill>
              </a:rPr>
              <a:t>pulse pressure </a:t>
            </a:r>
            <a:r>
              <a:rPr lang="en-US" dirty="0"/>
              <a:t>may be diminished, reflecting a reduction in stroke volume</a:t>
            </a:r>
            <a:r>
              <a:rPr lang="en-US" dirty="0" smtClean="0"/>
              <a:t>.</a:t>
            </a:r>
          </a:p>
          <a:p>
            <a:r>
              <a:rPr lang="en-US" dirty="0" smtClean="0"/>
              <a:t> </a:t>
            </a:r>
            <a:r>
              <a:rPr lang="en-US" dirty="0">
                <a:solidFill>
                  <a:srgbClr val="F27EDC"/>
                </a:solidFill>
              </a:rPr>
              <a:t>Sinus tachycardia </a:t>
            </a:r>
            <a:r>
              <a:rPr lang="en-US" dirty="0"/>
              <a:t>is a nonspecific sign caused by increased adrenergic activity. </a:t>
            </a:r>
            <a:endParaRPr lang="en-US" dirty="0" smtClean="0"/>
          </a:p>
          <a:p>
            <a:r>
              <a:rPr lang="en-US" dirty="0" smtClean="0">
                <a:solidFill>
                  <a:srgbClr val="F27EDC"/>
                </a:solidFill>
              </a:rPr>
              <a:t>Peripheral </a:t>
            </a:r>
            <a:r>
              <a:rPr lang="en-US" dirty="0">
                <a:solidFill>
                  <a:srgbClr val="F27EDC"/>
                </a:solidFill>
              </a:rPr>
              <a:t>vasoconstriction </a:t>
            </a:r>
            <a:r>
              <a:rPr lang="en-US" dirty="0"/>
              <a:t>leading to cool peripheral extremities and cyanosis of the lips and nail beds is also caused by excessive adrenergic activity.</a:t>
            </a:r>
          </a:p>
          <a:p>
            <a:endParaRPr lang="en-US" dirty="0"/>
          </a:p>
        </p:txBody>
      </p:sp>
      <p:sp>
        <p:nvSpPr>
          <p:cNvPr id="4" name="Rectangle 3"/>
          <p:cNvSpPr/>
          <p:nvPr/>
        </p:nvSpPr>
        <p:spPr>
          <a:xfrm>
            <a:off x="323528" y="1221527"/>
            <a:ext cx="5040560" cy="461665"/>
          </a:xfrm>
          <a:prstGeom prst="rect">
            <a:avLst/>
          </a:prstGeom>
        </p:spPr>
        <p:txBody>
          <a:bodyPr wrap="square">
            <a:spAutoFit/>
          </a:bodyPr>
          <a:lstStyle/>
          <a:p>
            <a:r>
              <a:rPr lang="en-US" sz="2400" b="1" dirty="0" smtClean="0">
                <a:ln w="1905"/>
                <a:solidFill>
                  <a:srgbClr val="00B050"/>
                </a:solidFill>
                <a:effectLst>
                  <a:innerShdw blurRad="69850" dist="43180" dir="5400000">
                    <a:srgbClr val="000000">
                      <a:alpha val="65000"/>
                    </a:srgbClr>
                  </a:innerShdw>
                </a:effectLst>
              </a:rPr>
              <a:t>General Appearance and Vital Signs</a:t>
            </a:r>
            <a:endParaRPr lang="en-US" sz="2400" b="1"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2101567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Jugular Veins</a:t>
            </a:r>
            <a:endParaRPr lang="en-US" dirty="0"/>
          </a:p>
        </p:txBody>
      </p:sp>
      <p:sp>
        <p:nvSpPr>
          <p:cNvPr id="3" name="Content Placeholder 2"/>
          <p:cNvSpPr>
            <a:spLocks noGrp="1"/>
          </p:cNvSpPr>
          <p:nvPr>
            <p:ph idx="1"/>
          </p:nvPr>
        </p:nvSpPr>
        <p:spPr/>
        <p:txBody>
          <a:bodyPr/>
          <a:lstStyle/>
          <a:p>
            <a:r>
              <a:rPr lang="en-US" dirty="0" smtClean="0"/>
              <a:t>Elevated</a:t>
            </a:r>
            <a:endParaRPr lang="en-US" dirty="0"/>
          </a:p>
        </p:txBody>
      </p:sp>
    </p:spTree>
    <p:extLst>
      <p:ext uri="{BB962C8B-B14F-4D97-AF65-F5344CB8AC3E}">
        <p14:creationId xmlns:p14="http://schemas.microsoft.com/office/powerpoint/2010/main" val="273503588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Epidemiology</a:t>
            </a:r>
            <a:endParaRPr lang="en-US" dirty="0"/>
          </a:p>
        </p:txBody>
      </p:sp>
      <p:sp>
        <p:nvSpPr>
          <p:cNvPr id="3" name="Content Placeholder 2"/>
          <p:cNvSpPr>
            <a:spLocks noGrp="1"/>
          </p:cNvSpPr>
          <p:nvPr>
            <p:ph idx="1"/>
          </p:nvPr>
        </p:nvSpPr>
        <p:spPr>
          <a:xfrm>
            <a:off x="304800" y="1554162"/>
            <a:ext cx="8686800" cy="5187206"/>
          </a:xfrm>
        </p:spPr>
        <p:txBody>
          <a:bodyPr>
            <a:normAutofit fontScale="62500" lnSpcReduction="20000"/>
          </a:bodyPr>
          <a:lstStyle/>
          <a:p>
            <a:r>
              <a:rPr lang="en-US" dirty="0" smtClean="0"/>
              <a:t>The </a:t>
            </a:r>
            <a:r>
              <a:rPr lang="en-US" dirty="0"/>
              <a:t>overall prevalence of HF in the adult population in developed countries is 2%. </a:t>
            </a:r>
            <a:r>
              <a:rPr lang="en-US" dirty="0" smtClean="0"/>
              <a:t>rising </a:t>
            </a:r>
            <a:r>
              <a:rPr lang="en-US" dirty="0"/>
              <a:t>with age, and affects 6–10% of people over age 65. </a:t>
            </a:r>
            <a:endParaRPr lang="en-US" dirty="0" smtClean="0"/>
          </a:p>
          <a:p>
            <a:r>
              <a:rPr lang="en-US" dirty="0" smtClean="0"/>
              <a:t>Although </a:t>
            </a:r>
            <a:r>
              <a:rPr lang="en-US" dirty="0"/>
              <a:t>the relative incidence of HF is lower in women than in men, women constitute at least one-half the cases of HF because of their longer life expectancy</a:t>
            </a:r>
            <a:r>
              <a:rPr lang="en-US" dirty="0" smtClean="0"/>
              <a:t>.</a:t>
            </a:r>
          </a:p>
          <a:p>
            <a:r>
              <a:rPr lang="en-US" dirty="0" smtClean="0"/>
              <a:t>The </a:t>
            </a:r>
            <a:r>
              <a:rPr lang="en-US" dirty="0"/>
              <a:t>overall prevalence of HF is thought to be increasing, in part because current therapies for cardiac disorders, such as myocardial infarction (MI), </a:t>
            </a:r>
            <a:r>
              <a:rPr lang="en-US" dirty="0" err="1"/>
              <a:t>valvular</a:t>
            </a:r>
            <a:r>
              <a:rPr lang="en-US" dirty="0"/>
              <a:t> heart disease, and arrhythmias, are allowing patients to survive longer</a:t>
            </a:r>
            <a:r>
              <a:rPr lang="en-US" dirty="0" smtClean="0"/>
              <a:t>.</a:t>
            </a:r>
          </a:p>
          <a:p>
            <a:r>
              <a:rPr lang="en-US" dirty="0" smtClean="0"/>
              <a:t>Although </a:t>
            </a:r>
            <a:r>
              <a:rPr lang="en-US" dirty="0"/>
              <a:t>HF once was thought to arise primarily in the setting of a depressed left ventricular (LV) ejection fraction (EF), epidemiologic studies have shown that approximately one-half of patients who develop HF have a normal or preserved EF (EF </a:t>
            </a:r>
            <a:r>
              <a:rPr lang="en-US" dirty="0" smtClean="0"/>
              <a:t>&gt;50</a:t>
            </a:r>
            <a:r>
              <a:rPr lang="en-US" dirty="0"/>
              <a:t>%). </a:t>
            </a:r>
            <a:endParaRPr lang="en-US" dirty="0" smtClean="0"/>
          </a:p>
          <a:p>
            <a:r>
              <a:rPr lang="en-US" dirty="0" smtClean="0"/>
              <a:t>Accordingly</a:t>
            </a:r>
            <a:r>
              <a:rPr lang="en-US" dirty="0"/>
              <a:t>, HF patients are now broadly categorized into one of two groups: (1) HF with a depressed EF (commonly referred to as </a:t>
            </a:r>
            <a:r>
              <a:rPr lang="en-US" i="1" dirty="0"/>
              <a:t>systolic failure</a:t>
            </a:r>
            <a:r>
              <a:rPr lang="en-US" dirty="0"/>
              <a:t>) or (2) HF with a preserved EF (commonly referred to as </a:t>
            </a:r>
            <a:r>
              <a:rPr lang="en-US" i="1" dirty="0"/>
              <a:t>diastolic failure</a:t>
            </a:r>
            <a:r>
              <a:rPr lang="en-US" dirty="0"/>
              <a:t>).</a:t>
            </a:r>
          </a:p>
          <a:p>
            <a:endParaRPr lang="en-US" dirty="0"/>
          </a:p>
        </p:txBody>
      </p:sp>
    </p:spTree>
    <p:extLst>
      <p:ext uri="{BB962C8B-B14F-4D97-AF65-F5344CB8AC3E}">
        <p14:creationId xmlns:p14="http://schemas.microsoft.com/office/powerpoint/2010/main" val="365377658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Pulmonary Examination</a:t>
            </a:r>
            <a:endParaRPr lang="en-US" dirty="0"/>
          </a:p>
        </p:txBody>
      </p:sp>
      <p:sp>
        <p:nvSpPr>
          <p:cNvPr id="3" name="Content Placeholder 2"/>
          <p:cNvSpPr>
            <a:spLocks noGrp="1"/>
          </p:cNvSpPr>
          <p:nvPr>
            <p:ph idx="1"/>
          </p:nvPr>
        </p:nvSpPr>
        <p:spPr/>
        <p:txBody>
          <a:bodyPr>
            <a:normAutofit/>
          </a:bodyPr>
          <a:lstStyle/>
          <a:p>
            <a:r>
              <a:rPr lang="en-US" dirty="0"/>
              <a:t>Pulmonary crackles (</a:t>
            </a:r>
            <a:r>
              <a:rPr lang="en-US" dirty="0" err="1"/>
              <a:t>rales</a:t>
            </a:r>
            <a:r>
              <a:rPr lang="en-US" dirty="0"/>
              <a:t> or </a:t>
            </a:r>
            <a:r>
              <a:rPr lang="en-US" dirty="0" err="1"/>
              <a:t>crepitations</a:t>
            </a:r>
            <a:r>
              <a:rPr lang="en-US" dirty="0"/>
              <a:t>) result from the transudation of fluid from the intravascular space into the alveoli. </a:t>
            </a:r>
            <a:endParaRPr lang="en-US" dirty="0" smtClean="0"/>
          </a:p>
          <a:p>
            <a:pPr lvl="1"/>
            <a:r>
              <a:rPr lang="en-US" dirty="0" smtClean="0"/>
              <a:t>In </a:t>
            </a:r>
            <a:r>
              <a:rPr lang="en-US" dirty="0"/>
              <a:t>patients with pulmonary edema, </a:t>
            </a:r>
            <a:r>
              <a:rPr lang="en-US" dirty="0" err="1"/>
              <a:t>rales</a:t>
            </a:r>
            <a:r>
              <a:rPr lang="en-US" dirty="0"/>
              <a:t> may be heard widely over both lung fields and may be accompanied by expiratory wheezing (</a:t>
            </a:r>
            <a:r>
              <a:rPr lang="en-US" dirty="0">
                <a:solidFill>
                  <a:srgbClr val="FF0000"/>
                </a:solidFill>
              </a:rPr>
              <a:t>cardiac asthma</a:t>
            </a:r>
            <a:r>
              <a:rPr lang="en-US" dirty="0" smtClean="0"/>
              <a:t>).</a:t>
            </a:r>
          </a:p>
          <a:p>
            <a:r>
              <a:rPr lang="en-US" dirty="0"/>
              <a:t>Pleural </a:t>
            </a:r>
            <a:r>
              <a:rPr lang="en-US" dirty="0" smtClean="0"/>
              <a:t>effusions(unilateral on the right or bilateral)</a:t>
            </a:r>
            <a:endParaRPr lang="en-US" dirty="0"/>
          </a:p>
        </p:txBody>
      </p:sp>
    </p:spTree>
    <p:extLst>
      <p:ext uri="{BB962C8B-B14F-4D97-AF65-F5344CB8AC3E}">
        <p14:creationId xmlns:p14="http://schemas.microsoft.com/office/powerpoint/2010/main" val="286549797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Cardiac </a:t>
            </a:r>
            <a:r>
              <a:rPr lang="en-US" dirty="0" smtClean="0">
                <a:effectLst/>
              </a:rPr>
              <a:t>Examination</a:t>
            </a:r>
            <a:endParaRPr lang="en-US" dirty="0"/>
          </a:p>
        </p:txBody>
      </p:sp>
      <p:sp>
        <p:nvSpPr>
          <p:cNvPr id="3" name="Content Placeholder 2"/>
          <p:cNvSpPr>
            <a:spLocks noGrp="1"/>
          </p:cNvSpPr>
          <p:nvPr>
            <p:ph idx="1"/>
          </p:nvPr>
        </p:nvSpPr>
        <p:spPr>
          <a:xfrm>
            <a:off x="304800" y="1554162"/>
            <a:ext cx="8686800" cy="5043190"/>
          </a:xfrm>
        </p:spPr>
        <p:txBody>
          <a:bodyPr>
            <a:normAutofit fontScale="85000" lnSpcReduction="20000"/>
          </a:bodyPr>
          <a:lstStyle/>
          <a:p>
            <a:r>
              <a:rPr lang="en-US" dirty="0" smtClean="0">
                <a:solidFill>
                  <a:srgbClr val="00B050"/>
                </a:solidFill>
              </a:rPr>
              <a:t>Cardiomegaly </a:t>
            </a:r>
            <a:r>
              <a:rPr lang="en-US" dirty="0" smtClean="0"/>
              <a:t>, </a:t>
            </a:r>
            <a:r>
              <a:rPr lang="en-US" dirty="0"/>
              <a:t>the point of maximal impulse (PMI) usually is displaced below the fifth intercostal space and/or lateral to the </a:t>
            </a:r>
            <a:r>
              <a:rPr lang="en-US" dirty="0" err="1"/>
              <a:t>midclavicular</a:t>
            </a:r>
            <a:r>
              <a:rPr lang="en-US" dirty="0"/>
              <a:t> line, and the impulse is palpable over two interspaces</a:t>
            </a:r>
            <a:r>
              <a:rPr lang="en-US" dirty="0" smtClean="0"/>
              <a:t>.</a:t>
            </a:r>
          </a:p>
          <a:p>
            <a:r>
              <a:rPr lang="en-US" dirty="0" smtClean="0"/>
              <a:t>In </a:t>
            </a:r>
            <a:r>
              <a:rPr lang="en-US" dirty="0"/>
              <a:t>some patients, a </a:t>
            </a:r>
            <a:r>
              <a:rPr lang="en-US" dirty="0">
                <a:solidFill>
                  <a:srgbClr val="00B050"/>
                </a:solidFill>
              </a:rPr>
              <a:t>third heart sound </a:t>
            </a:r>
            <a:r>
              <a:rPr lang="en-US" dirty="0"/>
              <a:t>(S</a:t>
            </a:r>
            <a:r>
              <a:rPr lang="en-US" baseline="-25000" dirty="0"/>
              <a:t>3</a:t>
            </a:r>
            <a:r>
              <a:rPr lang="en-US" dirty="0"/>
              <a:t>) is audible and palpable at the apex. </a:t>
            </a:r>
            <a:endParaRPr lang="en-US" dirty="0" smtClean="0"/>
          </a:p>
          <a:p>
            <a:r>
              <a:rPr lang="en-US" dirty="0" smtClean="0"/>
              <a:t>Patients </a:t>
            </a:r>
            <a:r>
              <a:rPr lang="en-US" dirty="0"/>
              <a:t>with enlarged or hypertrophied right ventricles may have a sustained and prolonged </a:t>
            </a:r>
            <a:r>
              <a:rPr lang="en-US" dirty="0">
                <a:solidFill>
                  <a:srgbClr val="00B050"/>
                </a:solidFill>
              </a:rPr>
              <a:t>left parasternal impulse</a:t>
            </a:r>
            <a:r>
              <a:rPr lang="en-US" dirty="0"/>
              <a:t> extending throughout systole</a:t>
            </a:r>
            <a:r>
              <a:rPr lang="en-US" dirty="0" smtClean="0"/>
              <a:t>.</a:t>
            </a:r>
          </a:p>
          <a:p>
            <a:r>
              <a:rPr lang="en-US" dirty="0" smtClean="0">
                <a:solidFill>
                  <a:srgbClr val="00B050"/>
                </a:solidFill>
              </a:rPr>
              <a:t>A </a:t>
            </a:r>
            <a:r>
              <a:rPr lang="en-US" dirty="0">
                <a:solidFill>
                  <a:srgbClr val="00B050"/>
                </a:solidFill>
              </a:rPr>
              <a:t>fourth heart sound </a:t>
            </a:r>
            <a:r>
              <a:rPr lang="en-US" dirty="0"/>
              <a:t>(S</a:t>
            </a:r>
            <a:r>
              <a:rPr lang="en-US" baseline="-25000" dirty="0"/>
              <a:t>4</a:t>
            </a:r>
            <a:r>
              <a:rPr lang="en-US" dirty="0"/>
              <a:t>) is not a specific indicator of HF but is usually present in patients with diastolic dysfunction. </a:t>
            </a:r>
            <a:endParaRPr lang="en-US" dirty="0" smtClean="0"/>
          </a:p>
          <a:p>
            <a:r>
              <a:rPr lang="en-US" dirty="0" smtClean="0"/>
              <a:t>The </a:t>
            </a:r>
            <a:r>
              <a:rPr lang="en-US" dirty="0">
                <a:solidFill>
                  <a:srgbClr val="00B050"/>
                </a:solidFill>
              </a:rPr>
              <a:t>murmurs of mitral and tricuspid regurgitation </a:t>
            </a:r>
            <a:r>
              <a:rPr lang="en-US" dirty="0"/>
              <a:t>are frequently present in patients with advanced HF.</a:t>
            </a:r>
          </a:p>
        </p:txBody>
      </p:sp>
    </p:spTree>
    <p:extLst>
      <p:ext uri="{BB962C8B-B14F-4D97-AF65-F5344CB8AC3E}">
        <p14:creationId xmlns:p14="http://schemas.microsoft.com/office/powerpoint/2010/main" val="85588076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Abdomen and Extremities</a:t>
            </a:r>
            <a:endParaRPr lang="en-US" dirty="0"/>
          </a:p>
        </p:txBody>
      </p:sp>
      <p:sp>
        <p:nvSpPr>
          <p:cNvPr id="3" name="Content Placeholder 2"/>
          <p:cNvSpPr>
            <a:spLocks noGrp="1"/>
          </p:cNvSpPr>
          <p:nvPr>
            <p:ph idx="1"/>
          </p:nvPr>
        </p:nvSpPr>
        <p:spPr>
          <a:xfrm>
            <a:off x="304800" y="1554162"/>
            <a:ext cx="8686800" cy="5303838"/>
          </a:xfrm>
        </p:spPr>
        <p:txBody>
          <a:bodyPr>
            <a:normAutofit fontScale="92500" lnSpcReduction="10000"/>
          </a:bodyPr>
          <a:lstStyle/>
          <a:p>
            <a:r>
              <a:rPr lang="en-US" dirty="0">
                <a:solidFill>
                  <a:srgbClr val="00B050"/>
                </a:solidFill>
              </a:rPr>
              <a:t>Hepatomegaly </a:t>
            </a:r>
            <a:r>
              <a:rPr lang="en-US" dirty="0"/>
              <a:t>is an important sign in patients with HF. When it is present, the enlarged liver is frequently tender and may pulsate during systole if tricuspid regurgitation is present. </a:t>
            </a:r>
            <a:endParaRPr lang="en-US" dirty="0" smtClean="0"/>
          </a:p>
          <a:p>
            <a:r>
              <a:rPr lang="en-US" dirty="0" smtClean="0">
                <a:solidFill>
                  <a:srgbClr val="00B050"/>
                </a:solidFill>
              </a:rPr>
              <a:t>Ascites</a:t>
            </a:r>
            <a:r>
              <a:rPr lang="en-US" dirty="0"/>
              <a:t>, a late sign, occurs as a consequence of increased pressure in the hepatic veins and the veins draining the peritoneum. </a:t>
            </a:r>
            <a:endParaRPr lang="en-US" dirty="0" smtClean="0"/>
          </a:p>
          <a:p>
            <a:r>
              <a:rPr lang="en-US" dirty="0" smtClean="0">
                <a:solidFill>
                  <a:srgbClr val="00B050"/>
                </a:solidFill>
              </a:rPr>
              <a:t>Jaundice</a:t>
            </a:r>
            <a:r>
              <a:rPr lang="en-US" dirty="0"/>
              <a:t>, also a late finding in HF, results from impairment of hepatic function secondary to hepatic congestion and hepatocellular hypoxemia and is associated with elevations of both direct and indirect bilirubin.</a:t>
            </a:r>
          </a:p>
          <a:p>
            <a:endParaRPr lang="en-US" dirty="0"/>
          </a:p>
          <a:p>
            <a:endParaRPr lang="en-US" dirty="0"/>
          </a:p>
        </p:txBody>
      </p:sp>
    </p:spTree>
    <p:extLst>
      <p:ext uri="{BB962C8B-B14F-4D97-AF65-F5344CB8AC3E}">
        <p14:creationId xmlns:p14="http://schemas.microsoft.com/office/powerpoint/2010/main" val="18349151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67333"/>
            <a:ext cx="8686800" cy="4525963"/>
          </a:xfrm>
        </p:spPr>
        <p:txBody>
          <a:bodyPr>
            <a:normAutofit/>
          </a:bodyPr>
          <a:lstStyle/>
          <a:p>
            <a:r>
              <a:rPr lang="en-US" dirty="0">
                <a:solidFill>
                  <a:srgbClr val="00B050"/>
                </a:solidFill>
              </a:rPr>
              <a:t>Peripheral edema </a:t>
            </a:r>
            <a:r>
              <a:rPr lang="en-US" dirty="0"/>
              <a:t>is a cardinal manifestation of HF, but it is nonspecific and usually is absent in patients who have been treated adequately with diuretics. </a:t>
            </a:r>
          </a:p>
          <a:p>
            <a:pPr lvl="1"/>
            <a:r>
              <a:rPr lang="en-US" dirty="0" smtClean="0"/>
              <a:t>Long-standing </a:t>
            </a:r>
            <a:r>
              <a:rPr lang="en-US" dirty="0"/>
              <a:t>edema may be associated with indurated and pigmented skin</a:t>
            </a:r>
            <a:r>
              <a:rPr lang="en-US" dirty="0" smtClean="0"/>
              <a:t>.</a:t>
            </a:r>
          </a:p>
          <a:p>
            <a:r>
              <a:rPr lang="en-US" dirty="0">
                <a:solidFill>
                  <a:srgbClr val="00B050"/>
                </a:solidFill>
              </a:rPr>
              <a:t>Cardiac Cachexia</a:t>
            </a:r>
          </a:p>
          <a:p>
            <a:endParaRPr lang="en-US" dirty="0"/>
          </a:p>
        </p:txBody>
      </p:sp>
    </p:spTree>
    <p:extLst>
      <p:ext uri="{BB962C8B-B14F-4D97-AF65-F5344CB8AC3E}">
        <p14:creationId xmlns:p14="http://schemas.microsoft.com/office/powerpoint/2010/main" val="32080204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smtClean="0">
                <a:ln w="1905"/>
                <a:solidFill>
                  <a:srgbClr val="FF0000"/>
                </a:solidFill>
                <a:effectLst>
                  <a:innerShdw blurRad="69850" dist="43180" dir="5400000">
                    <a:srgbClr val="000000">
                      <a:alpha val="65000"/>
                    </a:srgbClr>
                  </a:innerShdw>
                </a:effectLst>
              </a:rPr>
              <a:t>Diagnosis</a:t>
            </a:r>
            <a:endParaRPr lang="en-US" b="1" cap="none" dirty="0">
              <a:ln w="1905"/>
              <a:solidFill>
                <a:srgbClr val="FF000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r>
              <a:rPr lang="en-US" dirty="0"/>
              <a:t>The diagnosis of heart failure should not be based on </a:t>
            </a:r>
            <a:r>
              <a:rPr lang="en-US" dirty="0" smtClean="0"/>
              <a:t>history and </a:t>
            </a:r>
            <a:r>
              <a:rPr lang="en-US" dirty="0"/>
              <a:t>clinical findings; it requires evidence of cardiac </a:t>
            </a:r>
            <a:r>
              <a:rPr lang="en-US" dirty="0" smtClean="0"/>
              <a:t>dysfunction with </a:t>
            </a:r>
            <a:r>
              <a:rPr lang="en-US" dirty="0"/>
              <a:t>appropriate investigation using objective </a:t>
            </a:r>
            <a:r>
              <a:rPr lang="en-US" dirty="0" smtClean="0"/>
              <a:t> measures of </a:t>
            </a:r>
            <a:r>
              <a:rPr lang="en-US" dirty="0"/>
              <a:t>left ventricular structure and function (usually echocardiography).</a:t>
            </a:r>
          </a:p>
        </p:txBody>
      </p:sp>
    </p:spTree>
    <p:extLst>
      <p:ext uri="{BB962C8B-B14F-4D97-AF65-F5344CB8AC3E}">
        <p14:creationId xmlns:p14="http://schemas.microsoft.com/office/powerpoint/2010/main" val="255321444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7474948" cy="38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96754" y="1700808"/>
            <a:ext cx="1872208" cy="7920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67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n w="1905"/>
                <a:solidFill>
                  <a:srgbClr val="FF0000"/>
                </a:solidFill>
                <a:effectLst>
                  <a:innerShdw blurRad="69850" dist="43180" dir="5400000">
                    <a:srgbClr val="000000">
                      <a:alpha val="65000"/>
                    </a:srgbClr>
                  </a:innerShdw>
                </a:effectLst>
              </a:rPr>
              <a:t>INVESTIGATIONS IN HEART FAILURE</a:t>
            </a:r>
          </a:p>
        </p:txBody>
      </p:sp>
      <p:sp>
        <p:nvSpPr>
          <p:cNvPr id="3" name="Content Placeholder 2"/>
          <p:cNvSpPr>
            <a:spLocks noGrp="1"/>
          </p:cNvSpPr>
          <p:nvPr>
            <p:ph idx="1"/>
          </p:nvPr>
        </p:nvSpPr>
        <p:spPr/>
        <p:txBody>
          <a:bodyPr/>
          <a:lstStyle/>
          <a:p>
            <a:r>
              <a:rPr lang="en-US" b="1" dirty="0">
                <a:solidFill>
                  <a:srgbClr val="00B050"/>
                </a:solidFill>
              </a:rPr>
              <a:t>Blood </a:t>
            </a:r>
            <a:r>
              <a:rPr lang="en-US" b="1" dirty="0" smtClean="0">
                <a:solidFill>
                  <a:srgbClr val="00B050"/>
                </a:solidFill>
              </a:rPr>
              <a:t>tests</a:t>
            </a:r>
            <a:r>
              <a:rPr lang="en-US" b="1" dirty="0" smtClean="0"/>
              <a:t>:</a:t>
            </a:r>
            <a:r>
              <a:rPr lang="en-US" dirty="0" smtClean="0"/>
              <a:t> </a:t>
            </a:r>
            <a:r>
              <a:rPr lang="en-US" dirty="0"/>
              <a:t>complete blood count, a panel of electrolytes, blood urea nitrogen, serum </a:t>
            </a:r>
            <a:r>
              <a:rPr lang="en-US" dirty="0" err="1"/>
              <a:t>creatinine</a:t>
            </a:r>
            <a:r>
              <a:rPr lang="en-US" dirty="0"/>
              <a:t>, hepatic enzymes, and a urinalysis. </a:t>
            </a:r>
            <a:endParaRPr lang="en-US" dirty="0" smtClean="0"/>
          </a:p>
          <a:p>
            <a:pPr lvl="1"/>
            <a:r>
              <a:rPr lang="en-US" dirty="0" smtClean="0"/>
              <a:t>Selected </a:t>
            </a:r>
            <a:r>
              <a:rPr lang="en-US" dirty="0"/>
              <a:t>patients should have assessment for </a:t>
            </a:r>
            <a:r>
              <a:rPr lang="en-US" dirty="0">
                <a:solidFill>
                  <a:srgbClr val="00B0F0"/>
                </a:solidFill>
              </a:rPr>
              <a:t>diabetes mellitus </a:t>
            </a:r>
            <a:r>
              <a:rPr lang="en-US" dirty="0"/>
              <a:t>(fasting serum glucose or oral glucose tolerance test), </a:t>
            </a:r>
            <a:r>
              <a:rPr lang="en-US" dirty="0">
                <a:solidFill>
                  <a:srgbClr val="00B0F0"/>
                </a:solidFill>
              </a:rPr>
              <a:t>dyslipidemia</a:t>
            </a:r>
            <a:r>
              <a:rPr lang="en-US" dirty="0"/>
              <a:t> (fasting lipid panel), and </a:t>
            </a:r>
            <a:r>
              <a:rPr lang="en-US" dirty="0">
                <a:solidFill>
                  <a:srgbClr val="00B0F0"/>
                </a:solidFill>
              </a:rPr>
              <a:t>thyroid abnormalities </a:t>
            </a:r>
            <a:r>
              <a:rPr lang="en-US" dirty="0"/>
              <a:t>(thyroid-stimulating hormone level).</a:t>
            </a:r>
          </a:p>
        </p:txBody>
      </p:sp>
    </p:spTree>
    <p:extLst>
      <p:ext uri="{BB962C8B-B14F-4D97-AF65-F5344CB8AC3E}">
        <p14:creationId xmlns:p14="http://schemas.microsoft.com/office/powerpoint/2010/main" val="31217640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50"/>
                </a:solidFill>
                <a:effectLst/>
              </a:rPr>
              <a:t>Biomarkers</a:t>
            </a:r>
            <a:endParaRPr lang="en-US" dirty="0">
              <a:solidFill>
                <a:srgbClr val="00B050"/>
              </a:solidFill>
            </a:endParaRPr>
          </a:p>
        </p:txBody>
      </p:sp>
      <p:sp>
        <p:nvSpPr>
          <p:cNvPr id="3" name="Content Placeholder 2"/>
          <p:cNvSpPr>
            <a:spLocks noGrp="1"/>
          </p:cNvSpPr>
          <p:nvPr>
            <p:ph idx="1"/>
          </p:nvPr>
        </p:nvSpPr>
        <p:spPr>
          <a:xfrm>
            <a:off x="304800" y="1268760"/>
            <a:ext cx="8686800" cy="5472608"/>
          </a:xfrm>
        </p:spPr>
        <p:txBody>
          <a:bodyPr>
            <a:normAutofit fontScale="85000" lnSpcReduction="20000"/>
          </a:bodyPr>
          <a:lstStyle/>
          <a:p>
            <a:r>
              <a:rPr lang="en-US" dirty="0"/>
              <a:t>Circulating levels of natriuretic peptides are useful adjunctive tools in the diagnosis of patients with HF. </a:t>
            </a:r>
            <a:endParaRPr lang="en-US" dirty="0" smtClean="0"/>
          </a:p>
          <a:p>
            <a:r>
              <a:rPr lang="en-US" dirty="0" smtClean="0"/>
              <a:t>Both </a:t>
            </a:r>
            <a:r>
              <a:rPr lang="en-US" dirty="0"/>
              <a:t>B-type natriuretic peptide (BNP) and N-terminal pro-BNP, which are released from the failing heart, are relatively sensitive markers for the presence of HF with depressed EF; </a:t>
            </a:r>
            <a:endParaRPr lang="en-US" dirty="0" smtClean="0"/>
          </a:p>
          <a:p>
            <a:pPr lvl="1"/>
            <a:r>
              <a:rPr lang="en-US" dirty="0" smtClean="0"/>
              <a:t>they </a:t>
            </a:r>
            <a:r>
              <a:rPr lang="en-US" dirty="0"/>
              <a:t>also are elevated in HF patients with a preserved EF, albeit to a lesser degree</a:t>
            </a:r>
            <a:r>
              <a:rPr lang="en-US" dirty="0" smtClean="0"/>
              <a:t>.</a:t>
            </a:r>
          </a:p>
          <a:p>
            <a:r>
              <a:rPr lang="en-US" dirty="0" smtClean="0"/>
              <a:t> </a:t>
            </a:r>
            <a:r>
              <a:rPr lang="en-US" dirty="0"/>
              <a:t>However, it is important to recognize that natriuretic peptide levels increase with </a:t>
            </a:r>
            <a:r>
              <a:rPr lang="en-US" dirty="0">
                <a:solidFill>
                  <a:srgbClr val="C00000"/>
                </a:solidFill>
              </a:rPr>
              <a:t>age</a:t>
            </a:r>
            <a:r>
              <a:rPr lang="en-US" dirty="0"/>
              <a:t> and </a:t>
            </a:r>
            <a:r>
              <a:rPr lang="en-US" dirty="0">
                <a:solidFill>
                  <a:srgbClr val="C00000"/>
                </a:solidFill>
              </a:rPr>
              <a:t>renal impairment</a:t>
            </a:r>
            <a:r>
              <a:rPr lang="en-US" dirty="0"/>
              <a:t>, are more elevated in </a:t>
            </a:r>
            <a:r>
              <a:rPr lang="en-US" dirty="0">
                <a:solidFill>
                  <a:srgbClr val="C00000"/>
                </a:solidFill>
              </a:rPr>
              <a:t>women</a:t>
            </a:r>
            <a:r>
              <a:rPr lang="en-US" dirty="0"/>
              <a:t>, and can be elevated in </a:t>
            </a:r>
            <a:r>
              <a:rPr lang="en-US" dirty="0">
                <a:solidFill>
                  <a:srgbClr val="C00000"/>
                </a:solidFill>
              </a:rPr>
              <a:t>right HF </a:t>
            </a:r>
            <a:r>
              <a:rPr lang="en-US" dirty="0"/>
              <a:t>from any cause</a:t>
            </a:r>
            <a:r>
              <a:rPr lang="en-US" dirty="0" smtClean="0"/>
              <a:t>.</a:t>
            </a:r>
          </a:p>
          <a:p>
            <a:r>
              <a:rPr lang="en-US" dirty="0" smtClean="0"/>
              <a:t> </a:t>
            </a:r>
            <a:r>
              <a:rPr lang="en-US" dirty="0"/>
              <a:t>Levels can be falsely low in </a:t>
            </a:r>
            <a:r>
              <a:rPr lang="en-US" dirty="0">
                <a:solidFill>
                  <a:srgbClr val="C00000"/>
                </a:solidFill>
              </a:rPr>
              <a:t>obese patients </a:t>
            </a:r>
            <a:r>
              <a:rPr lang="en-US" dirty="0"/>
              <a:t>and may normalize in some patients after appropriate treatment. </a:t>
            </a:r>
            <a:endParaRPr lang="en-US" dirty="0" smtClean="0"/>
          </a:p>
        </p:txBody>
      </p:sp>
    </p:spTree>
    <p:extLst>
      <p:ext uri="{BB962C8B-B14F-4D97-AF65-F5344CB8AC3E}">
        <p14:creationId xmlns:p14="http://schemas.microsoft.com/office/powerpoint/2010/main" val="26763662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Other biomarkers, such as </a:t>
            </a:r>
            <a:r>
              <a:rPr lang="en-US" dirty="0">
                <a:solidFill>
                  <a:srgbClr val="00B050"/>
                </a:solidFill>
              </a:rPr>
              <a:t>troponin T and I, C-reactive protein, TNF receptors, and uric acid</a:t>
            </a:r>
            <a:r>
              <a:rPr lang="en-US" dirty="0"/>
              <a:t>, may be elevated in HF and provide important prognostic information. </a:t>
            </a:r>
          </a:p>
          <a:p>
            <a:endParaRPr lang="en-US" dirty="0"/>
          </a:p>
        </p:txBody>
      </p:sp>
    </p:spTree>
    <p:extLst>
      <p:ext uri="{BB962C8B-B14F-4D97-AF65-F5344CB8AC3E}">
        <p14:creationId xmlns:p14="http://schemas.microsoft.com/office/powerpoint/2010/main" val="27638457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a:solidFill>
                  <a:srgbClr val="00B050"/>
                </a:solidFill>
              </a:rPr>
              <a:t>Chest X-ray. </a:t>
            </a:r>
            <a:r>
              <a:rPr lang="en-US" dirty="0"/>
              <a:t>Look for cardiomegaly, </a:t>
            </a:r>
            <a:r>
              <a:rPr lang="en-US" dirty="0" smtClean="0"/>
              <a:t>pulmonary congestion </a:t>
            </a:r>
            <a:r>
              <a:rPr lang="en-US" dirty="0"/>
              <a:t>with upper lobe diversion, fluid in </a:t>
            </a:r>
            <a:r>
              <a:rPr lang="en-US" dirty="0" smtClean="0"/>
              <a:t>fissures, </a:t>
            </a:r>
            <a:r>
              <a:rPr lang="en-US" dirty="0" err="1" smtClean="0"/>
              <a:t>Kerley</a:t>
            </a:r>
            <a:r>
              <a:rPr lang="en-US" dirty="0" smtClean="0"/>
              <a:t> </a:t>
            </a:r>
            <a:r>
              <a:rPr lang="en-US" dirty="0"/>
              <a:t>B lines, and pulmonary </a:t>
            </a:r>
            <a:r>
              <a:rPr lang="en-US" dirty="0" err="1"/>
              <a:t>oedema</a:t>
            </a:r>
            <a:r>
              <a:rPr lang="en-US" dirty="0"/>
              <a:t>.</a:t>
            </a:r>
          </a:p>
          <a:p>
            <a:r>
              <a:rPr lang="en-US" b="1" dirty="0" smtClean="0">
                <a:solidFill>
                  <a:srgbClr val="00B050"/>
                </a:solidFill>
              </a:rPr>
              <a:t>Electrocardiogram</a:t>
            </a:r>
            <a:r>
              <a:rPr lang="en-US" b="1" dirty="0" smtClean="0"/>
              <a:t> </a:t>
            </a:r>
            <a:r>
              <a:rPr lang="en-US" dirty="0"/>
              <a:t>for </a:t>
            </a:r>
            <a:r>
              <a:rPr lang="en-US" dirty="0" err="1"/>
              <a:t>ischaemia</a:t>
            </a:r>
            <a:r>
              <a:rPr lang="en-US" dirty="0"/>
              <a:t>, </a:t>
            </a:r>
            <a:r>
              <a:rPr lang="en-US" dirty="0" smtClean="0"/>
              <a:t>chamber enlargement or arrhythmia</a:t>
            </a:r>
            <a:r>
              <a:rPr lang="en-US" dirty="0"/>
              <a:t>.</a:t>
            </a:r>
          </a:p>
          <a:p>
            <a:r>
              <a:rPr lang="en-US" b="1" dirty="0" smtClean="0">
                <a:solidFill>
                  <a:srgbClr val="00B050"/>
                </a:solidFill>
              </a:rPr>
              <a:t>Echocardiography</a:t>
            </a:r>
            <a:r>
              <a:rPr lang="en-US" b="1" dirty="0">
                <a:solidFill>
                  <a:srgbClr val="00B050"/>
                </a:solidFill>
              </a:rPr>
              <a:t>. </a:t>
            </a:r>
            <a:r>
              <a:rPr lang="en-US" dirty="0"/>
              <a:t>Cardiac chamber </a:t>
            </a:r>
            <a:r>
              <a:rPr lang="en-US" dirty="0" smtClean="0"/>
              <a:t>dimension, systolic </a:t>
            </a:r>
            <a:r>
              <a:rPr lang="en-US" dirty="0"/>
              <a:t>and diastolic function, regional wall </a:t>
            </a:r>
            <a:r>
              <a:rPr lang="en-US" dirty="0" smtClean="0"/>
              <a:t>motion abnormalities</a:t>
            </a:r>
            <a:r>
              <a:rPr lang="en-US" dirty="0"/>
              <a:t>, </a:t>
            </a:r>
            <a:r>
              <a:rPr lang="en-US" dirty="0" err="1"/>
              <a:t>valvular</a:t>
            </a:r>
            <a:r>
              <a:rPr lang="en-US" dirty="0"/>
              <a:t> heart disease, cardiomyopathies.</a:t>
            </a:r>
          </a:p>
          <a:p>
            <a:r>
              <a:rPr lang="en-US" b="1" dirty="0" smtClean="0">
                <a:solidFill>
                  <a:srgbClr val="00B050"/>
                </a:solidFill>
              </a:rPr>
              <a:t>Stress </a:t>
            </a:r>
            <a:r>
              <a:rPr lang="en-US" b="1" dirty="0">
                <a:solidFill>
                  <a:srgbClr val="00B050"/>
                </a:solidFill>
              </a:rPr>
              <a:t>echocardiography. </a:t>
            </a:r>
            <a:r>
              <a:rPr lang="en-US" dirty="0"/>
              <a:t>Assessment of viability </a:t>
            </a:r>
            <a:r>
              <a:rPr lang="en-US" dirty="0" smtClean="0"/>
              <a:t>in dysfunctional myocardium</a:t>
            </a:r>
            <a:endParaRPr lang="en-US" dirty="0"/>
          </a:p>
        </p:txBody>
      </p:sp>
    </p:spTree>
    <p:extLst>
      <p:ext uri="{BB962C8B-B14F-4D97-AF65-F5344CB8AC3E}">
        <p14:creationId xmlns:p14="http://schemas.microsoft.com/office/powerpoint/2010/main" val="38173340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86800" cy="838200"/>
          </a:xfrm>
        </p:spPr>
        <p:txBody>
          <a:bodyPr>
            <a:normAutofit/>
          </a:bodyPr>
          <a:lstStyle/>
          <a:p>
            <a:r>
              <a:rPr lang="en-US" dirty="0" smtClean="0">
                <a:effectLst/>
              </a:rPr>
              <a:t>Etiology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8578307"/>
              </p:ext>
            </p:extLst>
          </p:nvPr>
        </p:nvGraphicFramePr>
        <p:xfrm>
          <a:off x="107504" y="836712"/>
          <a:ext cx="8928992" cy="5564459"/>
        </p:xfrm>
        <a:graphic>
          <a:graphicData uri="http://schemas.openxmlformats.org/drawingml/2006/table">
            <a:tbl>
              <a:tblPr firstRow="1" bandRow="1">
                <a:tableStyleId>{5C22544A-7EE6-4342-B048-85BDC9FD1C3A}</a:tableStyleId>
              </a:tblPr>
              <a:tblGrid>
                <a:gridCol w="4464496"/>
                <a:gridCol w="4464496"/>
              </a:tblGrid>
              <a:tr h="541063">
                <a:tc>
                  <a:txBody>
                    <a:bodyPr/>
                    <a:lstStyle/>
                    <a:p>
                      <a:r>
                        <a:rPr lang="en-US" dirty="0" smtClean="0">
                          <a:effectLst/>
                        </a:rPr>
                        <a:t>Depressed Ejection Fraction (&lt;40%)</a:t>
                      </a:r>
                      <a:endParaRPr lang="en-US" dirty="0"/>
                    </a:p>
                  </a:txBody>
                  <a:tcPr/>
                </a:tc>
                <a:tc>
                  <a:txBody>
                    <a:bodyPr/>
                    <a:lstStyle/>
                    <a:p>
                      <a:r>
                        <a:rPr lang="en-US" b="1" dirty="0" smtClean="0">
                          <a:effectLst/>
                        </a:rPr>
                        <a:t>Preserved Ejection Fraction (&gt;50%)</a:t>
                      </a:r>
                      <a:r>
                        <a:rPr lang="en-US" dirty="0" smtClean="0">
                          <a:effectLst/>
                        </a:rPr>
                        <a:t> </a:t>
                      </a:r>
                      <a:endParaRPr lang="en-US" dirty="0"/>
                    </a:p>
                  </a:txBody>
                  <a:tcPr/>
                </a:tc>
              </a:tr>
              <a:tr h="805284">
                <a:tc>
                  <a:txBody>
                    <a:bodyPr/>
                    <a:lstStyle/>
                    <a:p>
                      <a:r>
                        <a:rPr lang="en-US" sz="1600" dirty="0" smtClean="0">
                          <a:effectLst/>
                        </a:rPr>
                        <a:t>Coronary artery disease</a:t>
                      </a:r>
                      <a:endParaRPr lang="en-US" sz="1600" baseline="0" dirty="0" smtClean="0"/>
                    </a:p>
                    <a:p>
                      <a:pPr marL="742950" lvl="1" indent="-285750">
                        <a:buFont typeface="Arial" pitchFamily="34" charset="0"/>
                        <a:buChar char="•"/>
                      </a:pPr>
                      <a:r>
                        <a:rPr lang="en-US" sz="1600" dirty="0" smtClean="0">
                          <a:effectLst/>
                        </a:rPr>
                        <a:t>Myocardial infarction</a:t>
                      </a:r>
                    </a:p>
                    <a:p>
                      <a:pPr marL="742950" lvl="1" indent="-285750">
                        <a:buFont typeface="Arial" pitchFamily="34" charset="0"/>
                        <a:buChar char="•"/>
                      </a:pPr>
                      <a:r>
                        <a:rPr lang="en-US" sz="1600" dirty="0" smtClean="0">
                          <a:effectLst/>
                        </a:rPr>
                        <a:t>Myocardial ischemia</a:t>
                      </a:r>
                      <a:endParaRPr lang="en-US" sz="1600" dirty="0"/>
                    </a:p>
                  </a:txBody>
                  <a:tcPr/>
                </a:tc>
                <a:tc>
                  <a:txBody>
                    <a:bodyPr/>
                    <a:lstStyle/>
                    <a:p>
                      <a:r>
                        <a:rPr lang="en-US" sz="1600" dirty="0" smtClean="0">
                          <a:effectLst/>
                        </a:rPr>
                        <a:t>Pathologic hypertrophy</a:t>
                      </a:r>
                    </a:p>
                    <a:p>
                      <a:pPr marL="742950" lvl="1" indent="-285750">
                        <a:buFont typeface="Arial" pitchFamily="34" charset="0"/>
                        <a:buChar char="•"/>
                      </a:pPr>
                      <a:r>
                        <a:rPr lang="en-US" sz="1600" dirty="0" smtClean="0">
                          <a:effectLst/>
                        </a:rPr>
                        <a:t>Primary (hypertrophic cardiomyopathies)</a:t>
                      </a:r>
                    </a:p>
                    <a:p>
                      <a:pPr marL="742950" lvl="1" indent="-285750">
                        <a:buFont typeface="Arial" pitchFamily="34" charset="0"/>
                        <a:buChar char="•"/>
                      </a:pPr>
                      <a:r>
                        <a:rPr lang="en-US" sz="1600" dirty="0" smtClean="0">
                          <a:effectLst/>
                        </a:rPr>
                        <a:t>Secondary (hypertension)</a:t>
                      </a:r>
                      <a:endParaRPr lang="en-US" sz="1600" dirty="0"/>
                    </a:p>
                  </a:txBody>
                  <a:tcPr/>
                </a:tc>
              </a:tr>
              <a:tr h="901773">
                <a:tc>
                  <a:txBody>
                    <a:bodyPr/>
                    <a:lstStyle/>
                    <a:p>
                      <a:r>
                        <a:rPr lang="en-US" sz="1600" dirty="0" smtClean="0">
                          <a:effectLst/>
                        </a:rPr>
                        <a:t>Chronic pressure overload</a:t>
                      </a:r>
                    </a:p>
                    <a:p>
                      <a:pPr marL="742950" lvl="1" indent="-285750">
                        <a:buFont typeface="Arial" pitchFamily="34" charset="0"/>
                        <a:buChar char="•"/>
                      </a:pPr>
                      <a:r>
                        <a:rPr lang="en-US" sz="1600" dirty="0" smtClean="0">
                          <a:effectLst/>
                        </a:rPr>
                        <a:t>Hypertension</a:t>
                      </a:r>
                    </a:p>
                    <a:p>
                      <a:pPr marL="742950" lvl="1" indent="-285750">
                        <a:buFont typeface="Arial" pitchFamily="34" charset="0"/>
                        <a:buChar char="•"/>
                      </a:pPr>
                      <a:r>
                        <a:rPr lang="en-US" sz="1600" dirty="0" smtClean="0">
                          <a:effectLst/>
                        </a:rPr>
                        <a:t>Obstructive</a:t>
                      </a:r>
                      <a:r>
                        <a:rPr lang="en-US" sz="1600" baseline="0" dirty="0" smtClean="0">
                          <a:effectLst/>
                        </a:rPr>
                        <a:t> </a:t>
                      </a:r>
                      <a:r>
                        <a:rPr lang="en-US" sz="1600" dirty="0" smtClean="0">
                          <a:effectLst/>
                        </a:rPr>
                        <a:t> </a:t>
                      </a:r>
                      <a:r>
                        <a:rPr lang="en-US" sz="1600" dirty="0" err="1" smtClean="0">
                          <a:effectLst/>
                        </a:rPr>
                        <a:t>valvular</a:t>
                      </a:r>
                      <a:r>
                        <a:rPr lang="en-US" sz="1600" dirty="0" smtClean="0">
                          <a:effectLst/>
                        </a:rPr>
                        <a:t> disease</a:t>
                      </a:r>
                      <a:endParaRPr lang="en-US" sz="1600" dirty="0"/>
                    </a:p>
                  </a:txBody>
                  <a:tcPr/>
                </a:tc>
                <a:tc>
                  <a:txBody>
                    <a:bodyPr/>
                    <a:lstStyle/>
                    <a:p>
                      <a:r>
                        <a:rPr lang="en-US" sz="1600" dirty="0" smtClean="0">
                          <a:effectLst/>
                        </a:rPr>
                        <a:t>Aging</a:t>
                      </a:r>
                      <a:endParaRPr lang="en-US" sz="1600" dirty="0"/>
                    </a:p>
                  </a:txBody>
                  <a:tcPr/>
                </a:tc>
              </a:tr>
              <a:tr h="1165063">
                <a:tc>
                  <a:txBody>
                    <a:bodyPr/>
                    <a:lstStyle/>
                    <a:p>
                      <a:r>
                        <a:rPr lang="en-US" sz="1600" dirty="0" smtClean="0">
                          <a:effectLst/>
                        </a:rPr>
                        <a:t>Chronic volume overload</a:t>
                      </a:r>
                    </a:p>
                    <a:p>
                      <a:pPr marL="742950" lvl="1" indent="-285750">
                        <a:buFont typeface="Arial" pitchFamily="34" charset="0"/>
                        <a:buChar char="•"/>
                      </a:pPr>
                      <a:r>
                        <a:rPr lang="en-US" sz="1600" dirty="0" err="1" smtClean="0">
                          <a:effectLst/>
                        </a:rPr>
                        <a:t>Regurgitant</a:t>
                      </a:r>
                      <a:r>
                        <a:rPr lang="en-US" sz="1600" baseline="0" dirty="0" smtClean="0">
                          <a:effectLst/>
                        </a:rPr>
                        <a:t>  </a:t>
                      </a:r>
                      <a:r>
                        <a:rPr lang="en-US" sz="1600" baseline="0" dirty="0" err="1" smtClean="0">
                          <a:effectLst/>
                        </a:rPr>
                        <a:t>valvular</a:t>
                      </a:r>
                      <a:r>
                        <a:rPr lang="en-US" sz="1600" baseline="0" dirty="0" smtClean="0">
                          <a:effectLst/>
                        </a:rPr>
                        <a:t> disease</a:t>
                      </a:r>
                    </a:p>
                    <a:p>
                      <a:pPr marL="742950" lvl="1" indent="-285750">
                        <a:buFont typeface="Arial" pitchFamily="34" charset="0"/>
                        <a:buChar char="•"/>
                      </a:pPr>
                      <a:r>
                        <a:rPr lang="en-US" sz="1600" baseline="0" dirty="0" err="1" smtClean="0">
                          <a:effectLst/>
                        </a:rPr>
                        <a:t>Intracardiac</a:t>
                      </a:r>
                      <a:r>
                        <a:rPr lang="en-US" sz="1600" baseline="0" dirty="0" smtClean="0">
                          <a:effectLst/>
                        </a:rPr>
                        <a:t> shunting (L to R)</a:t>
                      </a:r>
                    </a:p>
                    <a:p>
                      <a:pPr marL="742950" lvl="1" indent="-285750">
                        <a:buFont typeface="Arial" pitchFamily="34" charset="0"/>
                        <a:buChar char="•"/>
                      </a:pPr>
                      <a:r>
                        <a:rPr lang="en-US" sz="1600" baseline="0" dirty="0" err="1" smtClean="0">
                          <a:effectLst/>
                        </a:rPr>
                        <a:t>Extrracardiac</a:t>
                      </a:r>
                      <a:r>
                        <a:rPr lang="en-US" sz="1600" baseline="0" dirty="0" smtClean="0">
                          <a:effectLst/>
                        </a:rPr>
                        <a:t> shunting</a:t>
                      </a:r>
                      <a:endParaRPr lang="en-US" sz="1600" dirty="0"/>
                    </a:p>
                  </a:txBody>
                  <a:tcPr/>
                </a:tc>
                <a:tc rowSpan="3">
                  <a:txBody>
                    <a:bodyPr/>
                    <a:lstStyle/>
                    <a:p>
                      <a:r>
                        <a:rPr lang="en-US" sz="1600" dirty="0" smtClean="0">
                          <a:effectLst/>
                        </a:rPr>
                        <a:t>Restrictive cardiomyopathy</a:t>
                      </a:r>
                    </a:p>
                    <a:p>
                      <a:pPr marL="742950" lvl="1" indent="-285750">
                        <a:buFont typeface="Arial" pitchFamily="34" charset="0"/>
                        <a:buChar char="•"/>
                      </a:pPr>
                      <a:r>
                        <a:rPr lang="en-US" sz="1600" dirty="0" smtClean="0">
                          <a:effectLst/>
                        </a:rPr>
                        <a:t>Infiltrative disorders (amyloidosis, </a:t>
                      </a:r>
                      <a:r>
                        <a:rPr lang="en-US" sz="1600" dirty="0" err="1" smtClean="0">
                          <a:effectLst/>
                        </a:rPr>
                        <a:t>sarcoidosis</a:t>
                      </a:r>
                      <a:r>
                        <a:rPr lang="en-US" sz="1600" dirty="0" smtClean="0">
                          <a:effectLst/>
                        </a:rPr>
                        <a:t>)</a:t>
                      </a:r>
                    </a:p>
                    <a:p>
                      <a:pPr marL="742950" lvl="1" indent="-285750">
                        <a:buFont typeface="Arial" pitchFamily="34" charset="0"/>
                        <a:buChar char="•"/>
                      </a:pPr>
                      <a:r>
                        <a:rPr lang="en-US" sz="1600" dirty="0" smtClean="0">
                          <a:effectLst/>
                        </a:rPr>
                        <a:t>Storage diseases (hemochromatosis)</a:t>
                      </a:r>
                    </a:p>
                    <a:p>
                      <a:pPr marL="742950" lvl="1" indent="-285750">
                        <a:buFont typeface="Arial" pitchFamily="34" charset="0"/>
                        <a:buChar char="•"/>
                      </a:pPr>
                      <a:r>
                        <a:rPr lang="en-US" sz="1600" dirty="0" smtClean="0">
                          <a:effectLst/>
                        </a:rPr>
                        <a:t>Fibrosis</a:t>
                      </a:r>
                    </a:p>
                    <a:p>
                      <a:pPr marL="742950" lvl="1" indent="-285750">
                        <a:buFont typeface="Arial" pitchFamily="34" charset="0"/>
                        <a:buChar char="•"/>
                      </a:pPr>
                      <a:r>
                        <a:rPr lang="en-US" sz="1600" dirty="0" err="1" smtClean="0">
                          <a:effectLst/>
                        </a:rPr>
                        <a:t>Endomyocardial</a:t>
                      </a:r>
                      <a:r>
                        <a:rPr lang="en-US" sz="1600" dirty="0" smtClean="0">
                          <a:effectLst/>
                        </a:rPr>
                        <a:t> disorders</a:t>
                      </a:r>
                      <a:endParaRPr lang="en-US" sz="1600" dirty="0"/>
                    </a:p>
                  </a:txBody>
                  <a:tcPr/>
                </a:tc>
              </a:tr>
              <a:tr h="328078">
                <a:tc>
                  <a:txBody>
                    <a:bodyPr/>
                    <a:lstStyle/>
                    <a:p>
                      <a:r>
                        <a:rPr lang="en-US" sz="1600" dirty="0" err="1" smtClean="0">
                          <a:effectLst/>
                        </a:rPr>
                        <a:t>Nonischemic</a:t>
                      </a:r>
                      <a:r>
                        <a:rPr lang="en-US" sz="1600" dirty="0" smtClean="0">
                          <a:effectLst/>
                        </a:rPr>
                        <a:t> dilated cardiomyopathy</a:t>
                      </a:r>
                    </a:p>
                    <a:p>
                      <a:pPr marL="742950" lvl="1" indent="-285750">
                        <a:buFont typeface="Arial" pitchFamily="34" charset="0"/>
                        <a:buChar char="•"/>
                      </a:pPr>
                      <a:r>
                        <a:rPr lang="en-US" sz="1600" dirty="0" smtClean="0">
                          <a:effectLst/>
                        </a:rPr>
                        <a:t>Familial or genetic disorders</a:t>
                      </a:r>
                    </a:p>
                    <a:p>
                      <a:pPr marL="742950" lvl="1" indent="-285750">
                        <a:buFont typeface="Arial" pitchFamily="34" charset="0"/>
                        <a:buChar char="•"/>
                      </a:pPr>
                      <a:r>
                        <a:rPr lang="en-US" sz="1600" dirty="0" smtClean="0">
                          <a:effectLst/>
                        </a:rPr>
                        <a:t>Toxic or drug-induced damage</a:t>
                      </a:r>
                    </a:p>
                    <a:p>
                      <a:pPr marL="742950" lvl="1" indent="-285750">
                        <a:buFont typeface="Arial" pitchFamily="34" charset="0"/>
                        <a:buChar char="•"/>
                      </a:pPr>
                      <a:r>
                        <a:rPr lang="en-US" sz="1600" dirty="0" smtClean="0">
                          <a:effectLst/>
                        </a:rPr>
                        <a:t>Metabolic disorder</a:t>
                      </a:r>
                    </a:p>
                    <a:p>
                      <a:pPr marL="742950" lvl="1" indent="-285750">
                        <a:buFont typeface="Arial" pitchFamily="34" charset="0"/>
                        <a:buChar char="•"/>
                      </a:pPr>
                      <a:r>
                        <a:rPr lang="en-US" sz="1600" dirty="0" smtClean="0">
                          <a:effectLst/>
                        </a:rPr>
                        <a:t>Viral or other infectious agents</a:t>
                      </a:r>
                      <a:endParaRPr lang="en-US" sz="1600" dirty="0"/>
                    </a:p>
                  </a:txBody>
                  <a:tcPr/>
                </a:tc>
                <a:tc vMerge="1">
                  <a:txBody>
                    <a:bodyPr/>
                    <a:lstStyle/>
                    <a:p>
                      <a:endParaRPr lang="en-US" sz="1600" dirty="0"/>
                    </a:p>
                  </a:txBody>
                  <a:tcPr/>
                </a:tc>
              </a:tr>
              <a:tr h="328078">
                <a:tc>
                  <a:txBody>
                    <a:bodyPr/>
                    <a:lstStyle/>
                    <a:p>
                      <a:r>
                        <a:rPr lang="en-US" sz="1600" dirty="0" smtClean="0">
                          <a:effectLst/>
                        </a:rPr>
                        <a:t>Disorders of rate and rhythm</a:t>
                      </a:r>
                    </a:p>
                    <a:p>
                      <a:pPr marL="742950" lvl="1" indent="-285750">
                        <a:buFont typeface="Arial" pitchFamily="34" charset="0"/>
                        <a:buChar char="•"/>
                      </a:pPr>
                      <a:r>
                        <a:rPr lang="en-US" sz="1600" dirty="0" smtClean="0">
                          <a:effectLst/>
                        </a:rPr>
                        <a:t>Chronic </a:t>
                      </a:r>
                      <a:r>
                        <a:rPr lang="en-US" sz="1600" dirty="0" err="1" smtClean="0">
                          <a:effectLst/>
                        </a:rPr>
                        <a:t>bradyarrhythmias</a:t>
                      </a:r>
                      <a:endParaRPr lang="en-US" sz="1600" dirty="0" smtClean="0">
                        <a:effectLst/>
                      </a:endParaRPr>
                    </a:p>
                    <a:p>
                      <a:pPr marL="742950" lvl="1" indent="-285750">
                        <a:buFont typeface="Arial" pitchFamily="34" charset="0"/>
                        <a:buChar char="•"/>
                      </a:pPr>
                      <a:r>
                        <a:rPr lang="en-US" sz="1600" dirty="0" smtClean="0">
                          <a:effectLst/>
                        </a:rPr>
                        <a:t>Chronic </a:t>
                      </a:r>
                      <a:r>
                        <a:rPr lang="en-US" sz="1600" dirty="0" err="1" smtClean="0">
                          <a:effectLst/>
                        </a:rPr>
                        <a:t>tachyarrhythmias</a:t>
                      </a:r>
                      <a:endParaRPr lang="en-US" sz="1600" dirty="0"/>
                    </a:p>
                  </a:txBody>
                  <a:tcPr/>
                </a:tc>
                <a:tc vMerge="1">
                  <a:txBody>
                    <a:bodyPr/>
                    <a:lstStyle/>
                    <a:p>
                      <a:endParaRPr lang="en-US" sz="1600" dirty="0"/>
                    </a:p>
                  </a:txBody>
                  <a:tcPr/>
                </a:tc>
              </a:tr>
            </a:tbl>
          </a:graphicData>
        </a:graphic>
      </p:graphicFrame>
    </p:spTree>
    <p:extLst>
      <p:ext uri="{BB962C8B-B14F-4D97-AF65-F5344CB8AC3E}">
        <p14:creationId xmlns:p14="http://schemas.microsoft.com/office/powerpoint/2010/main" val="35492067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54162"/>
            <a:ext cx="8686800" cy="5115198"/>
          </a:xfrm>
        </p:spPr>
        <p:txBody>
          <a:bodyPr>
            <a:normAutofit fontScale="92500" lnSpcReduction="20000"/>
          </a:bodyPr>
          <a:lstStyle/>
          <a:p>
            <a:r>
              <a:rPr lang="en-US" b="1" dirty="0">
                <a:solidFill>
                  <a:srgbClr val="00B050"/>
                </a:solidFill>
              </a:rPr>
              <a:t>Nuclear cardiology. </a:t>
            </a:r>
            <a:r>
              <a:rPr lang="en-US" dirty="0" err="1"/>
              <a:t>Radionucleotide</a:t>
            </a:r>
            <a:r>
              <a:rPr lang="en-US" dirty="0"/>
              <a:t> </a:t>
            </a:r>
            <a:r>
              <a:rPr lang="en-US" dirty="0" smtClean="0"/>
              <a:t>angiography (RNA</a:t>
            </a:r>
            <a:r>
              <a:rPr lang="en-US" dirty="0"/>
              <a:t>) can quantify ventricular ejection fraction</a:t>
            </a:r>
            <a:r>
              <a:rPr lang="en-US" dirty="0" smtClean="0"/>
              <a:t>,</a:t>
            </a:r>
          </a:p>
          <a:p>
            <a:pPr lvl="1"/>
            <a:r>
              <a:rPr lang="en-US" dirty="0" smtClean="0"/>
              <a:t> </a:t>
            </a:r>
            <a:r>
              <a:rPr lang="en-US" dirty="0" smtClean="0">
                <a:solidFill>
                  <a:srgbClr val="C00000"/>
                </a:solidFill>
              </a:rPr>
              <a:t>single photon-emission </a:t>
            </a:r>
            <a:r>
              <a:rPr lang="en-US" dirty="0">
                <a:solidFill>
                  <a:srgbClr val="C00000"/>
                </a:solidFill>
              </a:rPr>
              <a:t>computed tomography (SPECT)</a:t>
            </a:r>
            <a:r>
              <a:rPr lang="en-US" dirty="0"/>
              <a:t> </a:t>
            </a:r>
            <a:r>
              <a:rPr lang="en-US" dirty="0" smtClean="0"/>
              <a:t>or </a:t>
            </a:r>
            <a:r>
              <a:rPr lang="en-US" dirty="0" smtClean="0">
                <a:solidFill>
                  <a:srgbClr val="C00000"/>
                </a:solidFill>
              </a:rPr>
              <a:t>positron </a:t>
            </a:r>
            <a:r>
              <a:rPr lang="en-US" dirty="0">
                <a:solidFill>
                  <a:srgbClr val="C00000"/>
                </a:solidFill>
              </a:rPr>
              <a:t>emission tomography (PET) </a:t>
            </a:r>
            <a:r>
              <a:rPr lang="en-US" dirty="0"/>
              <a:t>can </a:t>
            </a:r>
            <a:r>
              <a:rPr lang="en-US" dirty="0" smtClean="0"/>
              <a:t>demonstrate myocardial </a:t>
            </a:r>
            <a:r>
              <a:rPr lang="en-US" dirty="0" err="1"/>
              <a:t>ischaemia</a:t>
            </a:r>
            <a:r>
              <a:rPr lang="en-US" dirty="0"/>
              <a:t> and viability in </a:t>
            </a:r>
            <a:r>
              <a:rPr lang="en-US" dirty="0" smtClean="0"/>
              <a:t>dysfunctional myocardium</a:t>
            </a:r>
            <a:r>
              <a:rPr lang="en-US" dirty="0"/>
              <a:t>.</a:t>
            </a:r>
          </a:p>
          <a:p>
            <a:r>
              <a:rPr lang="en-US" b="1" dirty="0" smtClean="0">
                <a:solidFill>
                  <a:srgbClr val="00B050"/>
                </a:solidFill>
              </a:rPr>
              <a:t>CMR </a:t>
            </a:r>
            <a:r>
              <a:rPr lang="en-US" b="1" dirty="0">
                <a:solidFill>
                  <a:srgbClr val="00B050"/>
                </a:solidFill>
              </a:rPr>
              <a:t>(cardiac MRI). </a:t>
            </a:r>
            <a:r>
              <a:rPr lang="en-US" dirty="0"/>
              <a:t>Assessment of viability </a:t>
            </a:r>
            <a:r>
              <a:rPr lang="en-US" dirty="0" smtClean="0"/>
              <a:t>in dysfunctional </a:t>
            </a:r>
            <a:r>
              <a:rPr lang="en-US" dirty="0"/>
              <a:t>myocardium with the use of </a:t>
            </a:r>
            <a:r>
              <a:rPr lang="en-US" dirty="0" err="1" smtClean="0"/>
              <a:t>dobutamine</a:t>
            </a:r>
            <a:r>
              <a:rPr lang="en-US" dirty="0" smtClean="0"/>
              <a:t> for </a:t>
            </a:r>
            <a:r>
              <a:rPr lang="en-US" dirty="0"/>
              <a:t>contractile reserve or with gadolinium for </a:t>
            </a:r>
            <a:r>
              <a:rPr lang="en-US" dirty="0" smtClean="0"/>
              <a:t>delayed enhancement </a:t>
            </a:r>
            <a:r>
              <a:rPr lang="en-US" dirty="0"/>
              <a:t>(‘infarct imaging’).</a:t>
            </a:r>
          </a:p>
          <a:p>
            <a:r>
              <a:rPr lang="en-US" b="1" dirty="0" smtClean="0">
                <a:solidFill>
                  <a:srgbClr val="00B050"/>
                </a:solidFill>
              </a:rPr>
              <a:t>Cardiac </a:t>
            </a:r>
            <a:r>
              <a:rPr lang="en-US" b="1" dirty="0">
                <a:solidFill>
                  <a:srgbClr val="00B050"/>
                </a:solidFill>
              </a:rPr>
              <a:t>catheterization. </a:t>
            </a:r>
            <a:r>
              <a:rPr lang="en-US" dirty="0"/>
              <a:t>Diagnosis of </a:t>
            </a:r>
            <a:r>
              <a:rPr lang="en-US" dirty="0" err="1" smtClean="0"/>
              <a:t>ischaemic</a:t>
            </a:r>
            <a:r>
              <a:rPr lang="en-US" dirty="0" smtClean="0"/>
              <a:t> heart </a:t>
            </a:r>
            <a:r>
              <a:rPr lang="en-US" dirty="0"/>
              <a:t>failure (and suitability for revascularization</a:t>
            </a:r>
            <a:r>
              <a:rPr lang="en-US" dirty="0" smtClean="0"/>
              <a:t>), </a:t>
            </a:r>
            <a:endParaRPr lang="en-US" dirty="0"/>
          </a:p>
        </p:txBody>
      </p:sp>
    </p:spTree>
    <p:extLst>
      <p:ext uri="{BB962C8B-B14F-4D97-AF65-F5344CB8AC3E}">
        <p14:creationId xmlns:p14="http://schemas.microsoft.com/office/powerpoint/2010/main" val="208228584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a:solidFill>
                  <a:srgbClr val="00B050"/>
                </a:solidFill>
              </a:rPr>
              <a:t>Cardiac biopsy</a:t>
            </a:r>
            <a:r>
              <a:rPr lang="en-US" b="1" dirty="0"/>
              <a:t>. </a:t>
            </a:r>
            <a:endParaRPr lang="en-US" b="1" dirty="0" smtClean="0"/>
          </a:p>
          <a:p>
            <a:pPr lvl="1"/>
            <a:r>
              <a:rPr lang="en-US" dirty="0" smtClean="0"/>
              <a:t>Diagnosis </a:t>
            </a:r>
            <a:r>
              <a:rPr lang="en-US" dirty="0"/>
              <a:t>of cardiomyopathies, </a:t>
            </a:r>
            <a:r>
              <a:rPr lang="en-US" dirty="0" smtClean="0"/>
              <a:t>e.g. amyloid,</a:t>
            </a:r>
          </a:p>
          <a:p>
            <a:pPr lvl="1"/>
            <a:r>
              <a:rPr lang="en-US" dirty="0" smtClean="0"/>
              <a:t> </a:t>
            </a:r>
            <a:r>
              <a:rPr lang="en-US" dirty="0"/>
              <a:t>follow-up of transplanted patients to </a:t>
            </a:r>
            <a:r>
              <a:rPr lang="en-US" dirty="0" smtClean="0"/>
              <a:t>assess rejection</a:t>
            </a:r>
            <a:r>
              <a:rPr lang="en-US" dirty="0"/>
              <a:t>.</a:t>
            </a:r>
          </a:p>
          <a:p>
            <a:r>
              <a:rPr lang="en-US" b="1" dirty="0" smtClean="0">
                <a:solidFill>
                  <a:srgbClr val="00B050"/>
                </a:solidFill>
              </a:rPr>
              <a:t>Cardiopulmonary </a:t>
            </a:r>
            <a:r>
              <a:rPr lang="en-US" b="1" dirty="0">
                <a:solidFill>
                  <a:srgbClr val="00B050"/>
                </a:solidFill>
              </a:rPr>
              <a:t>exercise testing</a:t>
            </a:r>
            <a:r>
              <a:rPr lang="en-US" b="1" dirty="0"/>
              <a:t>. </a:t>
            </a:r>
            <a:r>
              <a:rPr lang="en-US" dirty="0"/>
              <a:t>Peak </a:t>
            </a:r>
            <a:r>
              <a:rPr lang="en-US" dirty="0" smtClean="0"/>
              <a:t>oxygen consumption </a:t>
            </a:r>
            <a:r>
              <a:rPr lang="en-US" dirty="0"/>
              <a:t>(VO2) is predictive of hospital </a:t>
            </a:r>
            <a:r>
              <a:rPr lang="en-US" dirty="0" smtClean="0"/>
              <a:t>admission and </a:t>
            </a:r>
            <a:r>
              <a:rPr lang="en-US" dirty="0"/>
              <a:t>death in heart failure</a:t>
            </a:r>
            <a:r>
              <a:rPr lang="en-US" dirty="0" smtClean="0"/>
              <a:t>.</a:t>
            </a:r>
          </a:p>
          <a:p>
            <a:pPr lvl="1"/>
            <a:r>
              <a:rPr lang="en-US" dirty="0" smtClean="0"/>
              <a:t> </a:t>
            </a:r>
            <a:r>
              <a:rPr lang="en-US" dirty="0"/>
              <a:t>A 6-minute exercise walk </a:t>
            </a:r>
            <a:r>
              <a:rPr lang="en-US" dirty="0" smtClean="0"/>
              <a:t>is an </a:t>
            </a:r>
            <a:r>
              <a:rPr lang="en-US" dirty="0"/>
              <a:t>alternative.</a:t>
            </a:r>
          </a:p>
          <a:p>
            <a:r>
              <a:rPr lang="en-US" b="1" dirty="0" smtClean="0">
                <a:solidFill>
                  <a:srgbClr val="00B050"/>
                </a:solidFill>
              </a:rPr>
              <a:t>Ambulatory ECG </a:t>
            </a:r>
            <a:r>
              <a:rPr lang="en-US" b="1" dirty="0">
                <a:solidFill>
                  <a:srgbClr val="00B050"/>
                </a:solidFill>
              </a:rPr>
              <a:t>monitoring (</a:t>
            </a:r>
            <a:r>
              <a:rPr lang="en-US" b="1" dirty="0" err="1">
                <a:solidFill>
                  <a:srgbClr val="00B050"/>
                </a:solidFill>
              </a:rPr>
              <a:t>Holter</a:t>
            </a:r>
            <a:r>
              <a:rPr lang="en-US" b="1" dirty="0">
                <a:solidFill>
                  <a:srgbClr val="00B050"/>
                </a:solidFill>
              </a:rPr>
              <a:t>). </a:t>
            </a:r>
            <a:r>
              <a:rPr lang="en-US" dirty="0" smtClean="0"/>
              <a:t>In patients </a:t>
            </a:r>
            <a:r>
              <a:rPr lang="en-US" dirty="0"/>
              <a:t>with suspected arrhythmia. </a:t>
            </a:r>
          </a:p>
        </p:txBody>
      </p:sp>
    </p:spTree>
    <p:extLst>
      <p:ext uri="{BB962C8B-B14F-4D97-AF65-F5344CB8AC3E}">
        <p14:creationId xmlns:p14="http://schemas.microsoft.com/office/powerpoint/2010/main" val="66856457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cap="none" dirty="0">
                <a:ln w="1905"/>
                <a:solidFill>
                  <a:srgbClr val="FF0000"/>
                </a:solidFill>
                <a:effectLst>
                  <a:innerShdw blurRad="69850" dist="43180" dir="5400000">
                    <a:srgbClr val="000000">
                      <a:alpha val="65000"/>
                    </a:srgbClr>
                  </a:innerShdw>
                </a:effectLst>
              </a:rPr>
              <a:t>Complications</a:t>
            </a:r>
            <a:endParaRPr lang="en-US" b="1" cap="none" dirty="0">
              <a:ln w="1905"/>
              <a:solidFill>
                <a:srgbClr val="FF000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In advanced heart failure, the following may occur:</a:t>
            </a:r>
          </a:p>
          <a:p>
            <a:r>
              <a:rPr lang="en-US" i="1" dirty="0" smtClean="0">
                <a:solidFill>
                  <a:srgbClr val="00B050"/>
                </a:solidFill>
              </a:rPr>
              <a:t>Renal </a:t>
            </a:r>
            <a:r>
              <a:rPr lang="en-US" i="1" dirty="0">
                <a:solidFill>
                  <a:srgbClr val="00B050"/>
                </a:solidFill>
              </a:rPr>
              <a:t>failure </a:t>
            </a:r>
            <a:r>
              <a:rPr lang="en-US" dirty="0"/>
              <a:t>is caused by poor renal perfusion </a:t>
            </a:r>
            <a:r>
              <a:rPr lang="en-US" dirty="0" smtClean="0"/>
              <a:t>due to </a:t>
            </a:r>
            <a:r>
              <a:rPr lang="en-US" dirty="0"/>
              <a:t>a low cardiac output and may be exacerbated </a:t>
            </a:r>
            <a:r>
              <a:rPr lang="en-US" dirty="0" smtClean="0"/>
              <a:t>by diuretic </a:t>
            </a:r>
            <a:r>
              <a:rPr lang="en-US" dirty="0"/>
              <a:t>therapy, angiotensin-converting </a:t>
            </a:r>
            <a:r>
              <a:rPr lang="en-US" dirty="0" smtClean="0"/>
              <a:t>enzyme (ACE</a:t>
            </a:r>
            <a:r>
              <a:rPr lang="en-US" dirty="0"/>
              <a:t>) inhibitors and angiotensin receptor blockers.</a:t>
            </a:r>
          </a:p>
          <a:p>
            <a:r>
              <a:rPr lang="en-US" i="1" dirty="0" err="1" smtClean="0">
                <a:solidFill>
                  <a:srgbClr val="00B050"/>
                </a:solidFill>
              </a:rPr>
              <a:t>Hypokalaemia</a:t>
            </a:r>
            <a:r>
              <a:rPr lang="en-US" i="1" dirty="0" smtClean="0">
                <a:solidFill>
                  <a:srgbClr val="00B050"/>
                </a:solidFill>
              </a:rPr>
              <a:t> </a:t>
            </a:r>
            <a:r>
              <a:rPr lang="en-US" dirty="0"/>
              <a:t>may be the result of treatment </a:t>
            </a:r>
            <a:r>
              <a:rPr lang="en-US" dirty="0" smtClean="0"/>
              <a:t>with potassium-losing </a:t>
            </a:r>
            <a:r>
              <a:rPr lang="en-US" dirty="0"/>
              <a:t>diuretics or </a:t>
            </a:r>
            <a:r>
              <a:rPr lang="en-US" dirty="0" err="1" smtClean="0"/>
              <a:t>hyperaldosteronism</a:t>
            </a:r>
            <a:r>
              <a:rPr lang="en-US" dirty="0" smtClean="0"/>
              <a:t> caused </a:t>
            </a:r>
            <a:r>
              <a:rPr lang="en-US" dirty="0"/>
              <a:t>by activation of the </a:t>
            </a:r>
            <a:r>
              <a:rPr lang="en-US" dirty="0" smtClean="0"/>
              <a:t>renin–angiotensin system </a:t>
            </a:r>
            <a:r>
              <a:rPr lang="en-US" dirty="0"/>
              <a:t>and impaired aldosterone metabolism </a:t>
            </a:r>
            <a:r>
              <a:rPr lang="en-US" dirty="0" smtClean="0"/>
              <a:t>due to </a:t>
            </a:r>
            <a:r>
              <a:rPr lang="en-US" dirty="0"/>
              <a:t>hepatic congestion. </a:t>
            </a:r>
          </a:p>
        </p:txBody>
      </p:sp>
    </p:spTree>
    <p:extLst>
      <p:ext uri="{BB962C8B-B14F-4D97-AF65-F5344CB8AC3E}">
        <p14:creationId xmlns:p14="http://schemas.microsoft.com/office/powerpoint/2010/main" val="118090031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i="1" dirty="0" err="1">
                <a:solidFill>
                  <a:srgbClr val="00B050"/>
                </a:solidFill>
              </a:rPr>
              <a:t>Hyperkalaemia</a:t>
            </a:r>
            <a:r>
              <a:rPr lang="en-US" i="1" dirty="0"/>
              <a:t> </a:t>
            </a:r>
            <a:r>
              <a:rPr lang="en-US" dirty="0"/>
              <a:t>may be due to the effects of </a:t>
            </a:r>
            <a:r>
              <a:rPr lang="en-US" dirty="0" smtClean="0"/>
              <a:t>drug treatment</a:t>
            </a:r>
            <a:r>
              <a:rPr lang="en-US" dirty="0"/>
              <a:t>, particularly the combination of </a:t>
            </a:r>
            <a:r>
              <a:rPr lang="en-US" dirty="0" smtClean="0"/>
              <a:t>ACE inhibitors </a:t>
            </a:r>
            <a:r>
              <a:rPr lang="en-US" dirty="0"/>
              <a:t>and spironolactone (which both </a:t>
            </a:r>
            <a:r>
              <a:rPr lang="en-US" dirty="0" smtClean="0"/>
              <a:t>promote potassium </a:t>
            </a:r>
            <a:r>
              <a:rPr lang="en-US" dirty="0"/>
              <a:t>retention), and renal dysfunction.</a:t>
            </a:r>
          </a:p>
          <a:p>
            <a:r>
              <a:rPr lang="en-US" i="1" dirty="0" err="1" smtClean="0">
                <a:solidFill>
                  <a:srgbClr val="00B050"/>
                </a:solidFill>
              </a:rPr>
              <a:t>Hyponatraemia</a:t>
            </a:r>
            <a:r>
              <a:rPr lang="en-US" i="1" dirty="0" smtClean="0"/>
              <a:t> </a:t>
            </a:r>
            <a:r>
              <a:rPr lang="en-US" dirty="0"/>
              <a:t>is a feature of severe heart failure </a:t>
            </a:r>
            <a:r>
              <a:rPr lang="en-US" dirty="0" smtClean="0"/>
              <a:t>and is </a:t>
            </a:r>
            <a:r>
              <a:rPr lang="en-US" dirty="0"/>
              <a:t>a poor prognostic </a:t>
            </a:r>
            <a:r>
              <a:rPr lang="en-US" dirty="0" smtClean="0"/>
              <a:t>sign.</a:t>
            </a:r>
            <a:endParaRPr lang="en-US" dirty="0"/>
          </a:p>
          <a:p>
            <a:r>
              <a:rPr lang="en-US" i="1" dirty="0" smtClean="0">
                <a:solidFill>
                  <a:srgbClr val="00B050"/>
                </a:solidFill>
              </a:rPr>
              <a:t>Impaired </a:t>
            </a:r>
            <a:r>
              <a:rPr lang="en-US" i="1" dirty="0">
                <a:solidFill>
                  <a:srgbClr val="00B050"/>
                </a:solidFill>
              </a:rPr>
              <a:t>liver function </a:t>
            </a:r>
            <a:r>
              <a:rPr lang="en-US" dirty="0"/>
              <a:t>is caused by hepatic </a:t>
            </a:r>
            <a:r>
              <a:rPr lang="en-US" dirty="0" smtClean="0"/>
              <a:t>venous congestion </a:t>
            </a:r>
            <a:r>
              <a:rPr lang="en-US" dirty="0"/>
              <a:t>and poor arterial perfusion, </a:t>
            </a:r>
            <a:r>
              <a:rPr lang="en-US" dirty="0" smtClean="0"/>
              <a:t>which frequently </a:t>
            </a:r>
            <a:r>
              <a:rPr lang="en-US" dirty="0"/>
              <a:t>cause mild jaundice and abnormal </a:t>
            </a:r>
            <a:r>
              <a:rPr lang="en-US" dirty="0" smtClean="0"/>
              <a:t>liver function </a:t>
            </a:r>
            <a:r>
              <a:rPr lang="en-US" dirty="0"/>
              <a:t>tests; reduced synthesis of clotting </a:t>
            </a:r>
            <a:r>
              <a:rPr lang="en-US" dirty="0" smtClean="0"/>
              <a:t>factors can </a:t>
            </a:r>
            <a:r>
              <a:rPr lang="en-US" dirty="0"/>
              <a:t>make anticoagulant control difficult.</a:t>
            </a:r>
          </a:p>
        </p:txBody>
      </p:sp>
    </p:spTree>
    <p:extLst>
      <p:ext uri="{BB962C8B-B14F-4D97-AF65-F5344CB8AC3E}">
        <p14:creationId xmlns:p14="http://schemas.microsoft.com/office/powerpoint/2010/main" val="11669054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20688"/>
            <a:ext cx="8686800" cy="6048672"/>
          </a:xfrm>
        </p:spPr>
        <p:txBody>
          <a:bodyPr>
            <a:normAutofit fontScale="92500" lnSpcReduction="20000"/>
          </a:bodyPr>
          <a:lstStyle/>
          <a:p>
            <a:r>
              <a:rPr lang="en-US" i="1" dirty="0">
                <a:solidFill>
                  <a:srgbClr val="00B050"/>
                </a:solidFill>
              </a:rPr>
              <a:t>Thromboembolism</a:t>
            </a:r>
            <a:r>
              <a:rPr lang="en-US" i="1" dirty="0" smtClean="0"/>
              <a:t>.</a:t>
            </a:r>
          </a:p>
          <a:p>
            <a:pPr lvl="1"/>
            <a:r>
              <a:rPr lang="en-US" i="1" dirty="0" smtClean="0"/>
              <a:t> </a:t>
            </a:r>
            <a:r>
              <a:rPr lang="en-US" dirty="0"/>
              <a:t>Deep vein thrombosis </a:t>
            </a:r>
            <a:r>
              <a:rPr lang="en-US" dirty="0" smtClean="0"/>
              <a:t>and pulmonary </a:t>
            </a:r>
            <a:r>
              <a:rPr lang="en-US" dirty="0"/>
              <a:t>embolism may occur due to the </a:t>
            </a:r>
            <a:r>
              <a:rPr lang="en-US" dirty="0" smtClean="0"/>
              <a:t>effects of </a:t>
            </a:r>
            <a:r>
              <a:rPr lang="en-US" dirty="0"/>
              <a:t>a low cardiac output and enforced </a:t>
            </a:r>
            <a:r>
              <a:rPr lang="en-US" dirty="0" smtClean="0"/>
              <a:t>immobility, </a:t>
            </a:r>
          </a:p>
          <a:p>
            <a:pPr lvl="1"/>
            <a:r>
              <a:rPr lang="en-US" dirty="0" smtClean="0"/>
              <a:t>whereas </a:t>
            </a:r>
            <a:r>
              <a:rPr lang="en-US" dirty="0"/>
              <a:t>systemic emboli may be related </a:t>
            </a:r>
            <a:r>
              <a:rPr lang="en-US" dirty="0" smtClean="0"/>
              <a:t>to arrhythmias</a:t>
            </a:r>
            <a:r>
              <a:rPr lang="en-US" dirty="0"/>
              <a:t>, atrial flutter or fibrillation, </a:t>
            </a:r>
            <a:r>
              <a:rPr lang="en-US" dirty="0" smtClean="0"/>
              <a:t>or </a:t>
            </a:r>
            <a:r>
              <a:rPr lang="en-US" dirty="0" err="1" smtClean="0"/>
              <a:t>intracardiac</a:t>
            </a:r>
            <a:r>
              <a:rPr lang="en-US" dirty="0" smtClean="0"/>
              <a:t> </a:t>
            </a:r>
            <a:r>
              <a:rPr lang="en-US" dirty="0"/>
              <a:t>thrombus complicating conditions </a:t>
            </a:r>
            <a:r>
              <a:rPr lang="en-US" dirty="0" smtClean="0"/>
              <a:t>such as </a:t>
            </a:r>
            <a:r>
              <a:rPr lang="en-US" dirty="0"/>
              <a:t>mitral stenosis, MI or left ventricular aneurysm.</a:t>
            </a:r>
          </a:p>
          <a:p>
            <a:r>
              <a:rPr lang="en-US" dirty="0" smtClean="0"/>
              <a:t> </a:t>
            </a:r>
            <a:r>
              <a:rPr lang="en-US" i="1" dirty="0">
                <a:solidFill>
                  <a:srgbClr val="00B050"/>
                </a:solidFill>
              </a:rPr>
              <a:t>Atrial and ventricular arrhythmias </a:t>
            </a:r>
            <a:r>
              <a:rPr lang="en-US" dirty="0"/>
              <a:t>are very </a:t>
            </a:r>
            <a:r>
              <a:rPr lang="en-US" dirty="0" smtClean="0"/>
              <a:t>common and </a:t>
            </a:r>
            <a:r>
              <a:rPr lang="en-US" dirty="0"/>
              <a:t>may be related to </a:t>
            </a:r>
            <a:endParaRPr lang="en-US" dirty="0" smtClean="0"/>
          </a:p>
          <a:p>
            <a:pPr lvl="1"/>
            <a:r>
              <a:rPr lang="en-US" dirty="0" smtClean="0"/>
              <a:t>electrolyte </a:t>
            </a:r>
            <a:r>
              <a:rPr lang="en-US" dirty="0"/>
              <a:t>changes (</a:t>
            </a:r>
            <a:r>
              <a:rPr lang="en-US" dirty="0" smtClean="0"/>
              <a:t>e.g. </a:t>
            </a:r>
            <a:r>
              <a:rPr lang="en-US" dirty="0" err="1" smtClean="0"/>
              <a:t>hypokalaemia</a:t>
            </a:r>
            <a:r>
              <a:rPr lang="en-US" dirty="0"/>
              <a:t>, hypomagnesaemia), </a:t>
            </a:r>
            <a:endParaRPr lang="en-US" dirty="0" smtClean="0"/>
          </a:p>
          <a:p>
            <a:pPr lvl="1"/>
            <a:r>
              <a:rPr lang="en-US" dirty="0" smtClean="0"/>
              <a:t>the underlying </a:t>
            </a:r>
            <a:r>
              <a:rPr lang="en-US" dirty="0"/>
              <a:t>structural heart disease, </a:t>
            </a:r>
            <a:endParaRPr lang="en-US" dirty="0" smtClean="0"/>
          </a:p>
          <a:p>
            <a:pPr lvl="1"/>
            <a:r>
              <a:rPr lang="en-US" dirty="0" smtClean="0"/>
              <a:t>and </a:t>
            </a:r>
            <a:r>
              <a:rPr lang="en-US" dirty="0"/>
              <a:t>the </a:t>
            </a:r>
            <a:r>
              <a:rPr lang="en-US" dirty="0" smtClean="0"/>
              <a:t>pro-arrhythmic effects </a:t>
            </a:r>
            <a:r>
              <a:rPr lang="en-US" dirty="0"/>
              <a:t>of increased circulating </a:t>
            </a:r>
            <a:r>
              <a:rPr lang="en-US" dirty="0" err="1"/>
              <a:t>catecholamines</a:t>
            </a:r>
            <a:r>
              <a:rPr lang="en-US" dirty="0"/>
              <a:t> </a:t>
            </a:r>
            <a:r>
              <a:rPr lang="en-US" dirty="0" smtClean="0"/>
              <a:t>or drugs</a:t>
            </a:r>
            <a:r>
              <a:rPr lang="en-US" dirty="0"/>
              <a:t>. </a:t>
            </a:r>
            <a:endParaRPr lang="en-US" dirty="0" smtClean="0"/>
          </a:p>
        </p:txBody>
      </p:sp>
    </p:spTree>
    <p:extLst>
      <p:ext uri="{BB962C8B-B14F-4D97-AF65-F5344CB8AC3E}">
        <p14:creationId xmlns:p14="http://schemas.microsoft.com/office/powerpoint/2010/main" val="39373751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7509" y="1554163"/>
            <a:ext cx="4361381"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34924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6287615"/>
              </p:ext>
            </p:extLst>
          </p:nvPr>
        </p:nvGraphicFramePr>
        <p:xfrm>
          <a:off x="304800" y="1554163"/>
          <a:ext cx="8686800" cy="2199640"/>
        </p:xfrm>
        <a:graphic>
          <a:graphicData uri="http://schemas.openxmlformats.org/drawingml/2006/table">
            <a:tbl>
              <a:tblPr firstRow="1" bandRow="1">
                <a:tableStyleId>{5C22544A-7EE6-4342-B048-85BDC9FD1C3A}</a:tableStyleId>
              </a:tblPr>
              <a:tblGrid>
                <a:gridCol w="4343400"/>
                <a:gridCol w="4343400"/>
              </a:tblGrid>
              <a:tr h="370840">
                <a:tc>
                  <a:txBody>
                    <a:bodyPr/>
                    <a:lstStyle/>
                    <a:p>
                      <a:r>
                        <a:rPr lang="en-US" b="1" dirty="0" smtClean="0">
                          <a:effectLst/>
                        </a:rPr>
                        <a:t>Pulmonary Heart Disease</a:t>
                      </a:r>
                      <a:r>
                        <a:rPr lang="en-US" dirty="0" smtClean="0">
                          <a:effectLst/>
                        </a:rPr>
                        <a:t> </a:t>
                      </a:r>
                      <a:endParaRPr lang="en-US" dirty="0"/>
                    </a:p>
                  </a:txBody>
                  <a:tcPr/>
                </a:tc>
                <a:tc>
                  <a:txBody>
                    <a:bodyPr/>
                    <a:lstStyle/>
                    <a:p>
                      <a:r>
                        <a:rPr lang="en-US" b="1" dirty="0" smtClean="0">
                          <a:effectLst/>
                        </a:rPr>
                        <a:t>High-Output States</a:t>
                      </a:r>
                      <a:r>
                        <a:rPr lang="en-US" dirty="0" smtClean="0">
                          <a:effectLst/>
                        </a:rPr>
                        <a:t> </a:t>
                      </a:r>
                      <a:endParaRPr lang="en-US" dirty="0"/>
                    </a:p>
                  </a:txBody>
                  <a:tcPr/>
                </a:tc>
              </a:tr>
              <a:tr h="370840">
                <a:tc>
                  <a:txBody>
                    <a:bodyPr/>
                    <a:lstStyle/>
                    <a:p>
                      <a:r>
                        <a:rPr lang="en-US" dirty="0" err="1" smtClean="0">
                          <a:effectLst/>
                        </a:rPr>
                        <a:t>Cor</a:t>
                      </a:r>
                      <a:r>
                        <a:rPr lang="en-US" dirty="0" smtClean="0">
                          <a:effectLst/>
                        </a:rPr>
                        <a:t> </a:t>
                      </a:r>
                      <a:r>
                        <a:rPr lang="en-US" dirty="0" err="1" smtClean="0">
                          <a:effectLst/>
                        </a:rPr>
                        <a:t>pulmonale</a:t>
                      </a:r>
                      <a:endParaRPr lang="en-US" dirty="0"/>
                    </a:p>
                  </a:txBody>
                  <a:tcPr/>
                </a:tc>
                <a:tc>
                  <a:txBody>
                    <a:bodyPr/>
                    <a:lstStyle/>
                    <a:p>
                      <a:r>
                        <a:rPr lang="en-US" dirty="0" smtClean="0">
                          <a:effectLst/>
                        </a:rPr>
                        <a:t>Metabolic disorders</a:t>
                      </a:r>
                    </a:p>
                    <a:p>
                      <a:pPr marL="742950" lvl="1" indent="-285750">
                        <a:buFont typeface="Arial" pitchFamily="34" charset="0"/>
                        <a:buChar char="•"/>
                      </a:pPr>
                      <a:r>
                        <a:rPr lang="en-US" dirty="0" smtClean="0">
                          <a:effectLst/>
                        </a:rPr>
                        <a:t>Thyrotoxicosis</a:t>
                      </a:r>
                    </a:p>
                    <a:p>
                      <a:pPr marL="742950" lvl="1" indent="-285750">
                        <a:buFont typeface="Arial" pitchFamily="34" charset="0"/>
                        <a:buChar char="•"/>
                      </a:pPr>
                      <a:r>
                        <a:rPr lang="en-US" dirty="0" smtClean="0">
                          <a:effectLst/>
                        </a:rPr>
                        <a:t>Nutritional disorders (beriberi)</a:t>
                      </a:r>
                      <a:endParaRPr lang="en-US" dirty="0"/>
                    </a:p>
                  </a:txBody>
                  <a:tcPr/>
                </a:tc>
              </a:tr>
              <a:tr h="370840">
                <a:tc>
                  <a:txBody>
                    <a:bodyPr/>
                    <a:lstStyle/>
                    <a:p>
                      <a:r>
                        <a:rPr lang="en-US" dirty="0" smtClean="0">
                          <a:effectLst/>
                        </a:rPr>
                        <a:t>Pulmonary vascular disorders</a:t>
                      </a:r>
                      <a:endParaRPr lang="en-US" dirty="0"/>
                    </a:p>
                  </a:txBody>
                  <a:tcPr/>
                </a:tc>
                <a:tc>
                  <a:txBody>
                    <a:bodyPr/>
                    <a:lstStyle/>
                    <a:p>
                      <a:r>
                        <a:rPr lang="en-US" dirty="0" smtClean="0">
                          <a:effectLst/>
                        </a:rPr>
                        <a:t>Excessive blood-flow requirements</a:t>
                      </a:r>
                    </a:p>
                    <a:p>
                      <a:pPr marL="742950" lvl="1" indent="-285750">
                        <a:buFont typeface="Arial" pitchFamily="34" charset="0"/>
                        <a:buChar char="•"/>
                      </a:pPr>
                      <a:r>
                        <a:rPr lang="en-US" dirty="0" smtClean="0">
                          <a:effectLst/>
                        </a:rPr>
                        <a:t>Systemic </a:t>
                      </a:r>
                      <a:r>
                        <a:rPr lang="en-US" dirty="0" err="1" smtClean="0">
                          <a:effectLst/>
                        </a:rPr>
                        <a:t>arteriovenous</a:t>
                      </a:r>
                      <a:r>
                        <a:rPr lang="en-US" dirty="0" smtClean="0">
                          <a:effectLst/>
                        </a:rPr>
                        <a:t> shunting</a:t>
                      </a:r>
                    </a:p>
                    <a:p>
                      <a:pPr marL="742950" lvl="1" indent="-285750">
                        <a:buFont typeface="Arial" pitchFamily="34" charset="0"/>
                        <a:buChar char="•"/>
                      </a:pPr>
                      <a:r>
                        <a:rPr lang="en-US" dirty="0" smtClean="0">
                          <a:effectLst/>
                        </a:rPr>
                        <a:t>Chronic anemia</a:t>
                      </a:r>
                      <a:endParaRPr lang="en-US" dirty="0"/>
                    </a:p>
                  </a:txBody>
                  <a:tcPr/>
                </a:tc>
              </a:tr>
            </a:tbl>
          </a:graphicData>
        </a:graphic>
      </p:graphicFrame>
      <p:sp>
        <p:nvSpPr>
          <p:cNvPr id="5" name="Rectangle 4"/>
          <p:cNvSpPr/>
          <p:nvPr/>
        </p:nvSpPr>
        <p:spPr>
          <a:xfrm>
            <a:off x="323528" y="4005064"/>
            <a:ext cx="8640960" cy="923330"/>
          </a:xfrm>
          <a:prstGeom prst="rect">
            <a:avLst/>
          </a:prstGeom>
        </p:spPr>
        <p:txBody>
          <a:bodyPr wrap="square">
            <a:spAutoFit/>
          </a:bodyPr>
          <a:lstStyle/>
          <a:p>
            <a:pPr marL="285750" indent="-285750">
              <a:buFont typeface="Arial" pitchFamily="34" charset="0"/>
              <a:buChar char="•"/>
            </a:pPr>
            <a:r>
              <a:rPr lang="en-US" dirty="0" smtClean="0"/>
              <a:t>In 20–30% of the cases of HF with a depressed EF, the exact etiologic basis is not known. These patients are referred to as having </a:t>
            </a:r>
            <a:r>
              <a:rPr lang="en-US" b="1" dirty="0" err="1" smtClean="0">
                <a:ln w="1905"/>
                <a:solidFill>
                  <a:srgbClr val="00B0F0"/>
                </a:solidFill>
                <a:effectLst>
                  <a:innerShdw blurRad="69850" dist="43180" dir="5400000">
                    <a:srgbClr val="000000">
                      <a:alpha val="65000"/>
                    </a:srgbClr>
                  </a:innerShdw>
                </a:effectLst>
              </a:rPr>
              <a:t>nonischemic</a:t>
            </a:r>
            <a:r>
              <a:rPr lang="en-US" b="1" dirty="0" smtClean="0">
                <a:ln w="1905"/>
                <a:solidFill>
                  <a:srgbClr val="00B0F0"/>
                </a:solidFill>
                <a:effectLst>
                  <a:innerShdw blurRad="69850" dist="43180" dir="5400000">
                    <a:srgbClr val="000000">
                      <a:alpha val="65000"/>
                    </a:srgbClr>
                  </a:innerShdw>
                </a:effectLst>
              </a:rPr>
              <a:t>, dilated, or idiopathic cardiomyopathy</a:t>
            </a:r>
            <a:r>
              <a:rPr lang="en-US" dirty="0" smtClean="0"/>
              <a:t> if the cause is unknown </a:t>
            </a:r>
            <a:endParaRPr lang="en-US" dirty="0"/>
          </a:p>
        </p:txBody>
      </p:sp>
    </p:spTree>
    <p:extLst>
      <p:ext uri="{BB962C8B-B14F-4D97-AF65-F5344CB8AC3E}">
        <p14:creationId xmlns:p14="http://schemas.microsoft.com/office/powerpoint/2010/main" val="9270862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2057400"/>
            <a:ext cx="9046054"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757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Prognosis</a:t>
            </a:r>
            <a:endParaRPr lang="en-US" dirty="0"/>
          </a:p>
        </p:txBody>
      </p:sp>
      <p:sp>
        <p:nvSpPr>
          <p:cNvPr id="3" name="Content Placeholder 2"/>
          <p:cNvSpPr>
            <a:spLocks noGrp="1"/>
          </p:cNvSpPr>
          <p:nvPr>
            <p:ph idx="1"/>
          </p:nvPr>
        </p:nvSpPr>
        <p:spPr>
          <a:xfrm>
            <a:off x="304800" y="1554162"/>
            <a:ext cx="8686800" cy="5303838"/>
          </a:xfrm>
        </p:spPr>
        <p:txBody>
          <a:bodyPr>
            <a:normAutofit fontScale="92500"/>
          </a:bodyPr>
          <a:lstStyle/>
          <a:p>
            <a:r>
              <a:rPr lang="en-US" dirty="0"/>
              <a:t>Despite many recent advances in the evaluation and management of HF, the development of symptomatic HF still carries a poor prognosis. </a:t>
            </a:r>
            <a:endParaRPr lang="en-US" dirty="0" smtClean="0"/>
          </a:p>
          <a:p>
            <a:r>
              <a:rPr lang="en-US" dirty="0" smtClean="0"/>
              <a:t>Although </a:t>
            </a:r>
            <a:r>
              <a:rPr lang="en-US" dirty="0"/>
              <a:t>it is difficult to predict prognosis in an individual, patients with symptoms at rest [New York Heart Association (NYHA) class IV] have a 30–70% annual mortality rate, whereas patients with symptoms with moderate activity (NYHA class II) have an annual mortality rate of 5–10</a:t>
            </a:r>
            <a:r>
              <a:rPr lang="en-US" dirty="0" smtClean="0"/>
              <a:t>%.</a:t>
            </a:r>
          </a:p>
          <a:p>
            <a:r>
              <a:rPr lang="en-US" dirty="0" smtClean="0"/>
              <a:t> </a:t>
            </a:r>
            <a:r>
              <a:rPr lang="en-US" dirty="0"/>
              <a:t>Thus, functional status is an important predictor of patient outcome</a:t>
            </a:r>
          </a:p>
        </p:txBody>
      </p:sp>
    </p:spTree>
    <p:extLst>
      <p:ext uri="{BB962C8B-B14F-4D97-AF65-F5344CB8AC3E}">
        <p14:creationId xmlns:p14="http://schemas.microsoft.com/office/powerpoint/2010/main" val="21513728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New York Heart Association Classification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19692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Pathogenesis</a:t>
            </a:r>
            <a:endParaRPr lang="en-US" dirty="0"/>
          </a:p>
        </p:txBody>
      </p:sp>
      <p:sp>
        <p:nvSpPr>
          <p:cNvPr id="3" name="Content Placeholder 2"/>
          <p:cNvSpPr>
            <a:spLocks noGrp="1"/>
          </p:cNvSpPr>
          <p:nvPr>
            <p:ph idx="1"/>
          </p:nvPr>
        </p:nvSpPr>
        <p:spPr>
          <a:xfrm>
            <a:off x="304800" y="1196752"/>
            <a:ext cx="8686800" cy="5544616"/>
          </a:xfrm>
        </p:spPr>
        <p:txBody>
          <a:bodyPr>
            <a:normAutofit fontScale="85000" lnSpcReduction="20000"/>
          </a:bodyPr>
          <a:lstStyle/>
          <a:p>
            <a:r>
              <a:rPr lang="en-US" dirty="0"/>
              <a:t>HF may be viewed as a progressive disorder that is initiated after an </a:t>
            </a:r>
            <a:r>
              <a:rPr lang="en-US" i="1" dirty="0">
                <a:solidFill>
                  <a:srgbClr val="00B050"/>
                </a:solidFill>
              </a:rPr>
              <a:t>index event</a:t>
            </a:r>
            <a:r>
              <a:rPr lang="en-US" dirty="0">
                <a:solidFill>
                  <a:srgbClr val="00B050"/>
                </a:solidFill>
              </a:rPr>
              <a:t> </a:t>
            </a:r>
            <a:r>
              <a:rPr lang="en-US" dirty="0"/>
              <a:t>either damages the heart muscle, with a resultant loss of functioning cardiac </a:t>
            </a:r>
            <a:r>
              <a:rPr lang="en-US" dirty="0" err="1"/>
              <a:t>myocytes</a:t>
            </a:r>
            <a:r>
              <a:rPr lang="en-US" dirty="0"/>
              <a:t>, or, alternatively, disrupts the ability of the myocardium to generate force, thereby preventing the heart from contracting normally. </a:t>
            </a:r>
            <a:endParaRPr lang="en-US" dirty="0" smtClean="0"/>
          </a:p>
          <a:p>
            <a:r>
              <a:rPr lang="en-US" dirty="0" smtClean="0"/>
              <a:t>This </a:t>
            </a:r>
            <a:r>
              <a:rPr lang="en-US" dirty="0"/>
              <a:t>index event may have an </a:t>
            </a:r>
            <a:r>
              <a:rPr lang="en-US" dirty="0">
                <a:solidFill>
                  <a:srgbClr val="FF0000"/>
                </a:solidFill>
              </a:rPr>
              <a:t>abrupt onset</a:t>
            </a:r>
            <a:r>
              <a:rPr lang="en-US" dirty="0"/>
              <a:t>, as in the case of a myocardial infarction (MI); it may have a </a:t>
            </a:r>
            <a:r>
              <a:rPr lang="en-US" dirty="0">
                <a:solidFill>
                  <a:srgbClr val="FF0000"/>
                </a:solidFill>
              </a:rPr>
              <a:t>gradual or insidious onset</a:t>
            </a:r>
            <a:r>
              <a:rPr lang="en-US" dirty="0"/>
              <a:t>, as in the case of hemodynamic pressure or volume overloading; or it may be hereditary, as in the case of many of the genetic cardiomyopathies. </a:t>
            </a:r>
            <a:endParaRPr lang="en-US" dirty="0" smtClean="0"/>
          </a:p>
          <a:p>
            <a:r>
              <a:rPr lang="en-US" dirty="0" smtClean="0"/>
              <a:t>Regardless </a:t>
            </a:r>
            <a:r>
              <a:rPr lang="en-US" dirty="0"/>
              <a:t>of the nature of the inciting event, the feature that is common to each of these index events is that they all in some manner produce </a:t>
            </a:r>
            <a:r>
              <a:rPr lang="en-US" b="1" dirty="0">
                <a:ln w="1905"/>
                <a:solidFill>
                  <a:srgbClr val="00B0F0"/>
                </a:solidFill>
                <a:effectLst>
                  <a:innerShdw blurRad="69850" dist="43180" dir="5400000">
                    <a:srgbClr val="000000">
                      <a:alpha val="65000"/>
                    </a:srgbClr>
                  </a:innerShdw>
                </a:effectLst>
              </a:rPr>
              <a:t>a decline in the pumping capacity of the heart. </a:t>
            </a:r>
            <a:endParaRPr lang="en-US" b="1" dirty="0" smtClean="0">
              <a:ln w="1905"/>
              <a:solidFill>
                <a:srgbClr val="00B0F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5450830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2836</TotalTime>
  <Words>2767</Words>
  <Application>Microsoft Office PowerPoint</Application>
  <PresentationFormat>On-screen Show (4:3)</PresentationFormat>
  <Paragraphs>206</Paragraphs>
  <Slides>45</Slides>
  <Notes>1</Notes>
  <HiddenSlides>2</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Trek</vt:lpstr>
      <vt:lpstr>Office Theme</vt:lpstr>
      <vt:lpstr>1_Office Theme</vt:lpstr>
      <vt:lpstr>12_Office Theme</vt:lpstr>
      <vt:lpstr>Heart Failure BY Dr.Arshad Fuad بورد عراقي (دكتوراه) في الطب الباطني بورد عربي (دكتوراه) في الطب الباطني بورد عراقي (دكتوراه) تخصص دقيق في أمراض وقسطرة القلب والشرايين MBChB, FIBMS (Medicine), CABM (Medicine), FIBMS(Cardiology)</vt:lpstr>
      <vt:lpstr>Definition</vt:lpstr>
      <vt:lpstr>Epidemiology</vt:lpstr>
      <vt:lpstr>Etiology</vt:lpstr>
      <vt:lpstr>PowerPoint Presentation</vt:lpstr>
      <vt:lpstr>PowerPoint Presentation</vt:lpstr>
      <vt:lpstr>Prognosis</vt:lpstr>
      <vt:lpstr>New York Heart Association Classification</vt:lpstr>
      <vt:lpstr>Pathogenesis</vt:lpstr>
      <vt:lpstr>PowerPoint Presentation</vt:lpstr>
      <vt:lpstr>PowerPoint Presentation</vt:lpstr>
      <vt:lpstr>PowerPoint Presentation</vt:lpstr>
      <vt:lpstr>PowerPoint Presentation</vt:lpstr>
      <vt:lpstr>Pathophysiological changes in heart failure</vt:lpstr>
      <vt:lpstr>Types of heart failure</vt:lpstr>
      <vt:lpstr>PowerPoint Presentation</vt:lpstr>
      <vt:lpstr>PowerPoint Presentation</vt:lpstr>
      <vt:lpstr>Diastolic and systolic dysfunction</vt:lpstr>
      <vt:lpstr>Acute and chronic heart failure</vt:lpstr>
      <vt:lpstr>PowerPoint Presentation</vt:lpstr>
      <vt:lpstr>High-output failure</vt:lpstr>
      <vt:lpstr>Stages of HF</vt:lpstr>
      <vt:lpstr>PowerPoint Presentation</vt:lpstr>
      <vt:lpstr>PowerPoint Presentation</vt:lpstr>
      <vt:lpstr>Clinical Manifestations Symptoms</vt:lpstr>
      <vt:lpstr>PowerPoint Presentation</vt:lpstr>
      <vt:lpstr>Other Symptoms</vt:lpstr>
      <vt:lpstr>Physical Examination</vt:lpstr>
      <vt:lpstr>Jugular Veins</vt:lpstr>
      <vt:lpstr>Pulmonary Examination</vt:lpstr>
      <vt:lpstr>Cardiac Examination</vt:lpstr>
      <vt:lpstr>Abdomen and Extremities</vt:lpstr>
      <vt:lpstr>PowerPoint Presentation</vt:lpstr>
      <vt:lpstr>Diagnosis</vt:lpstr>
      <vt:lpstr>PowerPoint Presentation</vt:lpstr>
      <vt:lpstr>INVESTIGATIONS IN HEART FAILURE</vt:lpstr>
      <vt:lpstr>Biomarkers</vt:lpstr>
      <vt:lpstr>PowerPoint Presentation</vt:lpstr>
      <vt:lpstr>PowerPoint Presentation</vt:lpstr>
      <vt:lpstr>PowerPoint Presentation</vt:lpstr>
      <vt:lpstr>PowerPoint Presentation</vt:lpstr>
      <vt:lpstr>Complications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Failure BY Dr.Arshad Fuad بورد عراقي (دكنوراه) في الطب الباطني بورد عربي (دكنوراه) في الطب الباطني بورد عراقي (دكنوراه) تخصص دقيق في أمراض وقسطرة القلب والشرايين MBChB, FICMS (Medecine), CABM (Medecine), FICMS(Cardiology)</dc:title>
  <dc:creator>Arshad</dc:creator>
  <cp:lastModifiedBy>DR.Arshad Fuad</cp:lastModifiedBy>
  <cp:revision>105</cp:revision>
  <dcterms:created xsi:type="dcterms:W3CDTF">2012-11-24T10:55:52Z</dcterms:created>
  <dcterms:modified xsi:type="dcterms:W3CDTF">2016-11-13T04:39:24Z</dcterms:modified>
</cp:coreProperties>
</file>