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2" r:id="rId4"/>
    <p:sldMasterId id="2147483714" r:id="rId5"/>
    <p:sldMasterId id="2147483726" r:id="rId6"/>
  </p:sldMasterIdLst>
  <p:sldIdLst>
    <p:sldId id="294" r:id="rId7"/>
    <p:sldId id="257" r:id="rId8"/>
    <p:sldId id="258" r:id="rId9"/>
    <p:sldId id="263" r:id="rId10"/>
    <p:sldId id="264" r:id="rId11"/>
    <p:sldId id="259" r:id="rId12"/>
    <p:sldId id="260" r:id="rId13"/>
    <p:sldId id="261" r:id="rId14"/>
    <p:sldId id="262" r:id="rId15"/>
    <p:sldId id="265" r:id="rId16"/>
    <p:sldId id="296" r:id="rId17"/>
    <p:sldId id="295" r:id="rId18"/>
    <p:sldId id="266" r:id="rId19"/>
    <p:sldId id="268" r:id="rId20"/>
    <p:sldId id="275" r:id="rId21"/>
    <p:sldId id="270" r:id="rId22"/>
    <p:sldId id="271" r:id="rId23"/>
    <p:sldId id="272" r:id="rId24"/>
    <p:sldId id="283" r:id="rId25"/>
    <p:sldId id="273" r:id="rId26"/>
    <p:sldId id="274" r:id="rId27"/>
    <p:sldId id="276" r:id="rId28"/>
    <p:sldId id="277" r:id="rId29"/>
    <p:sldId id="284" r:id="rId30"/>
    <p:sldId id="278" r:id="rId31"/>
    <p:sldId id="279" r:id="rId32"/>
    <p:sldId id="280" r:id="rId33"/>
    <p:sldId id="281" r:id="rId34"/>
    <p:sldId id="282" r:id="rId35"/>
    <p:sldId id="285" r:id="rId36"/>
    <p:sldId id="286" r:id="rId37"/>
    <p:sldId id="269" r:id="rId38"/>
    <p:sldId id="287" r:id="rId39"/>
    <p:sldId id="288" r:id="rId40"/>
    <p:sldId id="289" r:id="rId41"/>
    <p:sldId id="290" r:id="rId42"/>
    <p:sldId id="291" r:id="rId43"/>
    <p:sldId id="292" r:id="rId44"/>
    <p:sldId id="29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660"/>
  </p:normalViewPr>
  <p:slideViewPr>
    <p:cSldViewPr>
      <p:cViewPr varScale="1">
        <p:scale>
          <a:sx n="74" d="100"/>
          <a:sy n="74" d="100"/>
        </p:scale>
        <p:origin x="-1446" y="-90"/>
      </p:cViewPr>
      <p:guideLst>
        <p:guide orient="horz" pos="2160"/>
        <p:guide pos="2880"/>
      </p:guideLst>
    </p:cSldViewPr>
  </p:slideViewPr>
  <p:notesTextViewPr>
    <p:cViewPr>
      <p:scale>
        <a:sx n="1" d="1"/>
        <a:sy n="1" d="1"/>
      </p:scale>
      <p:origin x="0" y="0"/>
    </p:cViewPr>
  </p:notesTextViewPr>
  <p:sorterViewPr>
    <p:cViewPr>
      <p:scale>
        <a:sx n="100" d="100"/>
        <a:sy n="100" d="100"/>
      </p:scale>
      <p:origin x="0" y="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72DF1-92E8-4902-A7D0-53E2236314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427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DEBC8-1379-4F2C-BB46-10F4BBA94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068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6B1A8-6AD4-47BA-8683-4394DF12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042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D9255-7177-4730-AC52-7CE11FA4067A}" type="slidenum">
              <a:rPr lang="en-US"/>
              <a:pPr>
                <a:defRPr/>
              </a:pPr>
              <a:t>‹#›</a:t>
            </a:fld>
            <a:endParaRPr lang="en-US"/>
          </a:p>
        </p:txBody>
      </p:sp>
    </p:spTree>
    <p:extLst>
      <p:ext uri="{BB962C8B-B14F-4D97-AF65-F5344CB8AC3E}">
        <p14:creationId xmlns:p14="http://schemas.microsoft.com/office/powerpoint/2010/main" val="105211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53395-73AD-40C1-9AE4-032100E74C83}" type="slidenum">
              <a:rPr lang="en-US"/>
              <a:pPr>
                <a:defRPr/>
              </a:pPr>
              <a:t>‹#›</a:t>
            </a:fld>
            <a:endParaRPr lang="en-US"/>
          </a:p>
        </p:txBody>
      </p:sp>
    </p:spTree>
    <p:extLst>
      <p:ext uri="{BB962C8B-B14F-4D97-AF65-F5344CB8AC3E}">
        <p14:creationId xmlns:p14="http://schemas.microsoft.com/office/powerpoint/2010/main" val="393867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2FBEDE-4C81-4FE9-8536-6D8B81D5B15E}" type="slidenum">
              <a:rPr lang="en-US"/>
              <a:pPr>
                <a:defRPr/>
              </a:pPr>
              <a:t>‹#›</a:t>
            </a:fld>
            <a:endParaRPr lang="en-US"/>
          </a:p>
        </p:txBody>
      </p:sp>
    </p:spTree>
    <p:extLst>
      <p:ext uri="{BB962C8B-B14F-4D97-AF65-F5344CB8AC3E}">
        <p14:creationId xmlns:p14="http://schemas.microsoft.com/office/powerpoint/2010/main" val="128397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54E9D5-745A-477F-9118-5CAD18358C71}" type="slidenum">
              <a:rPr lang="en-US"/>
              <a:pPr>
                <a:defRPr/>
              </a:pPr>
              <a:t>‹#›</a:t>
            </a:fld>
            <a:endParaRPr lang="en-US"/>
          </a:p>
        </p:txBody>
      </p:sp>
    </p:spTree>
    <p:extLst>
      <p:ext uri="{BB962C8B-B14F-4D97-AF65-F5344CB8AC3E}">
        <p14:creationId xmlns:p14="http://schemas.microsoft.com/office/powerpoint/2010/main" val="2912295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B56D79-B417-4D47-BB91-50D3F4B09775}" type="slidenum">
              <a:rPr lang="en-US"/>
              <a:pPr>
                <a:defRPr/>
              </a:pPr>
              <a:t>‹#›</a:t>
            </a:fld>
            <a:endParaRPr lang="en-US"/>
          </a:p>
        </p:txBody>
      </p:sp>
    </p:spTree>
    <p:extLst>
      <p:ext uri="{BB962C8B-B14F-4D97-AF65-F5344CB8AC3E}">
        <p14:creationId xmlns:p14="http://schemas.microsoft.com/office/powerpoint/2010/main" val="825834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7144EC-1EC8-42CD-BF4D-900163B61790}" type="slidenum">
              <a:rPr lang="en-US"/>
              <a:pPr>
                <a:defRPr/>
              </a:pPr>
              <a:t>‹#›</a:t>
            </a:fld>
            <a:endParaRPr lang="en-US"/>
          </a:p>
        </p:txBody>
      </p:sp>
    </p:spTree>
    <p:extLst>
      <p:ext uri="{BB962C8B-B14F-4D97-AF65-F5344CB8AC3E}">
        <p14:creationId xmlns:p14="http://schemas.microsoft.com/office/powerpoint/2010/main" val="337769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23DE4C-61DE-4154-9B75-44C1783C64E8}" type="slidenum">
              <a:rPr lang="en-US"/>
              <a:pPr>
                <a:defRPr/>
              </a:pPr>
              <a:t>‹#›</a:t>
            </a:fld>
            <a:endParaRPr lang="en-US"/>
          </a:p>
        </p:txBody>
      </p:sp>
    </p:spTree>
    <p:extLst>
      <p:ext uri="{BB962C8B-B14F-4D97-AF65-F5344CB8AC3E}">
        <p14:creationId xmlns:p14="http://schemas.microsoft.com/office/powerpoint/2010/main" val="3078089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6FB98A-C4C2-4D55-8761-CF51809E0EFB}" type="slidenum">
              <a:rPr lang="en-US"/>
              <a:pPr>
                <a:defRPr/>
              </a:pPr>
              <a:t>‹#›</a:t>
            </a:fld>
            <a:endParaRPr lang="en-US"/>
          </a:p>
        </p:txBody>
      </p:sp>
    </p:spTree>
    <p:extLst>
      <p:ext uri="{BB962C8B-B14F-4D97-AF65-F5344CB8AC3E}">
        <p14:creationId xmlns:p14="http://schemas.microsoft.com/office/powerpoint/2010/main" val="17163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93B1F-1D3E-49C2-B9D6-A365BC829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729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AE1FC6-A8CA-43F2-A765-20E9A47DDFC7}" type="slidenum">
              <a:rPr lang="en-US"/>
              <a:pPr>
                <a:defRPr/>
              </a:pPr>
              <a:t>‹#›</a:t>
            </a:fld>
            <a:endParaRPr lang="en-US"/>
          </a:p>
        </p:txBody>
      </p:sp>
    </p:spTree>
    <p:extLst>
      <p:ext uri="{BB962C8B-B14F-4D97-AF65-F5344CB8AC3E}">
        <p14:creationId xmlns:p14="http://schemas.microsoft.com/office/powerpoint/2010/main" val="300342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DD351-897B-4600-AEC5-589A9E6D4685}" type="slidenum">
              <a:rPr lang="en-US"/>
              <a:pPr>
                <a:defRPr/>
              </a:pPr>
              <a:t>‹#›</a:t>
            </a:fld>
            <a:endParaRPr lang="en-US"/>
          </a:p>
        </p:txBody>
      </p:sp>
    </p:spTree>
    <p:extLst>
      <p:ext uri="{BB962C8B-B14F-4D97-AF65-F5344CB8AC3E}">
        <p14:creationId xmlns:p14="http://schemas.microsoft.com/office/powerpoint/2010/main" val="1157129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9DF3C-7E96-4443-BC2B-B7B6CC24F2A8}" type="slidenum">
              <a:rPr lang="en-US"/>
              <a:pPr>
                <a:defRPr/>
              </a:pPr>
              <a:t>‹#›</a:t>
            </a:fld>
            <a:endParaRPr lang="en-US"/>
          </a:p>
        </p:txBody>
      </p:sp>
    </p:spTree>
    <p:extLst>
      <p:ext uri="{BB962C8B-B14F-4D97-AF65-F5344CB8AC3E}">
        <p14:creationId xmlns:p14="http://schemas.microsoft.com/office/powerpoint/2010/main" val="3729399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A50CBC8-51C9-44D9-85ED-A96483AD2464}" type="slidenum">
              <a:rPr lang="en-US"/>
              <a:pPr>
                <a:defRPr/>
              </a:pPr>
              <a:t>‹#›</a:t>
            </a:fld>
            <a:endParaRPr lang="en-US"/>
          </a:p>
        </p:txBody>
      </p:sp>
    </p:spTree>
    <p:extLst>
      <p:ext uri="{BB962C8B-B14F-4D97-AF65-F5344CB8AC3E}">
        <p14:creationId xmlns:p14="http://schemas.microsoft.com/office/powerpoint/2010/main" val="372976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9DB55-1003-4A56-A0B8-CC8A6911A43D}" type="slidenum">
              <a:rPr lang="en-US"/>
              <a:pPr>
                <a:defRPr/>
              </a:pPr>
              <a:t>‹#›</a:t>
            </a:fld>
            <a:endParaRPr lang="en-US"/>
          </a:p>
        </p:txBody>
      </p:sp>
    </p:spTree>
    <p:extLst>
      <p:ext uri="{BB962C8B-B14F-4D97-AF65-F5344CB8AC3E}">
        <p14:creationId xmlns:p14="http://schemas.microsoft.com/office/powerpoint/2010/main" val="3503182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F6989-1817-4892-A8CF-0A7C0542A7F9}" type="slidenum">
              <a:rPr lang="en-US"/>
              <a:pPr>
                <a:defRPr/>
              </a:pPr>
              <a:t>‹#›</a:t>
            </a:fld>
            <a:endParaRPr lang="en-US"/>
          </a:p>
        </p:txBody>
      </p:sp>
    </p:spTree>
    <p:extLst>
      <p:ext uri="{BB962C8B-B14F-4D97-AF65-F5344CB8AC3E}">
        <p14:creationId xmlns:p14="http://schemas.microsoft.com/office/powerpoint/2010/main" val="317698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733C22-2C17-48AD-B590-981D09BD18E3}" type="slidenum">
              <a:rPr lang="en-US"/>
              <a:pPr>
                <a:defRPr/>
              </a:pPr>
              <a:t>‹#›</a:t>
            </a:fld>
            <a:endParaRPr lang="en-US"/>
          </a:p>
        </p:txBody>
      </p:sp>
    </p:spTree>
    <p:extLst>
      <p:ext uri="{BB962C8B-B14F-4D97-AF65-F5344CB8AC3E}">
        <p14:creationId xmlns:p14="http://schemas.microsoft.com/office/powerpoint/2010/main" val="1575929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251383-0D9C-4B80-BAD9-1EC701C34F58}" type="slidenum">
              <a:rPr lang="en-US"/>
              <a:pPr>
                <a:defRPr/>
              </a:pPr>
              <a:t>‹#›</a:t>
            </a:fld>
            <a:endParaRPr lang="en-US"/>
          </a:p>
        </p:txBody>
      </p:sp>
    </p:spTree>
    <p:extLst>
      <p:ext uri="{BB962C8B-B14F-4D97-AF65-F5344CB8AC3E}">
        <p14:creationId xmlns:p14="http://schemas.microsoft.com/office/powerpoint/2010/main" val="1023998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724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E07D00-E7C7-455C-B154-6F53CE6D4011}" type="slidenum">
              <a:rPr lang="en-US"/>
              <a:pPr>
                <a:defRPr/>
              </a:pPr>
              <a:t>‹#›</a:t>
            </a:fld>
            <a:endParaRPr lang="en-US"/>
          </a:p>
        </p:txBody>
      </p:sp>
    </p:spTree>
    <p:extLst>
      <p:ext uri="{BB962C8B-B14F-4D97-AF65-F5344CB8AC3E}">
        <p14:creationId xmlns:p14="http://schemas.microsoft.com/office/powerpoint/2010/main" val="466075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72DF1-92E8-4902-A7D0-53E2236314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093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FD5E2-8024-4621-8D05-BD5AE1F2CE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1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93B1F-1D3E-49C2-B9D6-A365BC829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31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FD5E2-8024-4621-8D05-BD5AE1F2CE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8062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F39117-C871-4C56-8607-B4D202FFC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548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CBF59B-CBC2-4E37-B2DA-CF9E8E8840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7464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C7BF3E-AA42-4F75-962D-4C099B0C8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572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EC471-2C37-400E-8959-C9CAC2431D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203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CBF74-7050-4AC0-A61D-2C1C2975B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05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3D68EE-CF0C-4E95-9A62-4190C6870B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69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DEBC8-1379-4F2C-BB46-10F4BBA94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170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6B1A8-6AD4-47BA-8683-4394DF12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73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F39117-C871-4C56-8607-B4D202FFC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714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72DF1-92E8-4902-A7D0-53E2236314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0259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93B1F-1D3E-49C2-B9D6-A365BC829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771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FD5E2-8024-4621-8D05-BD5AE1F2CE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439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F39117-C871-4C56-8607-B4D202FFC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65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CBF59B-CBC2-4E37-B2DA-CF9E8E8840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8170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C7BF3E-AA42-4F75-962D-4C099B0C8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24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EC471-2C37-400E-8959-C9CAC2431D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350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CBF74-7050-4AC0-A61D-2C1C2975B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872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3D68EE-CF0C-4E95-9A62-4190C6870B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333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DEBC8-1379-4F2C-BB46-10F4BBA94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61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CBF59B-CBC2-4E37-B2DA-CF9E8E8840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858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6B1A8-6AD4-47BA-8683-4394DF12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320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72021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30843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6070356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11734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506716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62982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50049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6990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7257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C7BF3E-AA42-4F75-962D-4C099B0C8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10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485248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78440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2B7554-A6DB-4D18-8E64-BD831FADF638}"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599736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49872-4C53-4077-9C81-F90E2F24A124}"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607297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8800A-A5D7-40C7-96BD-E77AAE20409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89650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0AFEDE-03AD-4E2F-BAC4-D81E93B09009}"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225489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94BBE7-E6AD-44C9-AD40-8D34D89B7A4B}"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805745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30293F-560A-4895-BB51-3473E6E33F0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379583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EB62C1-2BB7-4AEA-A75A-604F87658A11}"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2436997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A7B0FB-1839-40E6-B4B9-633B813D3876}"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8071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EC471-2C37-400E-8959-C9CAC2431D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97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BA77-CF17-4C92-B2D5-665E12EA0FE7}"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309412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FF9789-A2D5-451E-8054-66F3A523439F}"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5976829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6297AC-24DC-49B7-BB5E-4A8409F369F3}"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35927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CBF74-7050-4AC0-A61D-2C1C2975B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00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3D68EE-CF0C-4E95-9A62-4190C6870B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7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w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w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026" name="Picture 12" descr="nhbpep logo ne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9088" y="160338"/>
            <a:ext cx="10509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3FBF42-62F6-4B12-8F97-CA09B3C26552}"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pic>
        <p:nvPicPr>
          <p:cNvPr id="1032" name="Picture 11" descr="NHLBI_color,acronym low r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25" y="152400"/>
            <a:ext cx="1082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36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5000"/>
        </a:lnSpc>
        <a:spcBef>
          <a:spcPct val="0"/>
        </a:spcBef>
        <a:spcAft>
          <a:spcPct val="0"/>
        </a:spcAft>
        <a:defRPr sz="4000" b="1">
          <a:solidFill>
            <a:srgbClr val="FFFF00"/>
          </a:solidFill>
          <a:latin typeface="+mj-lt"/>
          <a:ea typeface="+mj-ea"/>
          <a:cs typeface="+mj-cs"/>
        </a:defRPr>
      </a:lvl1pPr>
      <a:lvl2pPr algn="ctr" rtl="0" eaLnBrk="0" fontAlgn="base" hangingPunct="0">
        <a:lnSpc>
          <a:spcPct val="95000"/>
        </a:lnSpc>
        <a:spcBef>
          <a:spcPct val="0"/>
        </a:spcBef>
        <a:spcAft>
          <a:spcPct val="0"/>
        </a:spcAft>
        <a:defRPr sz="4000" b="1">
          <a:solidFill>
            <a:srgbClr val="FFFF00"/>
          </a:solidFill>
          <a:latin typeface="Arial Narrow" pitchFamily="34" charset="0"/>
        </a:defRPr>
      </a:lvl2pPr>
      <a:lvl3pPr algn="ctr" rtl="0" eaLnBrk="0" fontAlgn="base" hangingPunct="0">
        <a:lnSpc>
          <a:spcPct val="95000"/>
        </a:lnSpc>
        <a:spcBef>
          <a:spcPct val="0"/>
        </a:spcBef>
        <a:spcAft>
          <a:spcPct val="0"/>
        </a:spcAft>
        <a:defRPr sz="4000" b="1">
          <a:solidFill>
            <a:srgbClr val="FFFF00"/>
          </a:solidFill>
          <a:latin typeface="Arial Narrow" pitchFamily="34" charset="0"/>
        </a:defRPr>
      </a:lvl3pPr>
      <a:lvl4pPr algn="ctr" rtl="0" eaLnBrk="0" fontAlgn="base" hangingPunct="0">
        <a:lnSpc>
          <a:spcPct val="95000"/>
        </a:lnSpc>
        <a:spcBef>
          <a:spcPct val="0"/>
        </a:spcBef>
        <a:spcAft>
          <a:spcPct val="0"/>
        </a:spcAft>
        <a:defRPr sz="4000" b="1">
          <a:solidFill>
            <a:srgbClr val="FFFF00"/>
          </a:solidFill>
          <a:latin typeface="Arial Narrow" pitchFamily="34" charset="0"/>
        </a:defRPr>
      </a:lvl4pPr>
      <a:lvl5pPr algn="ctr" rtl="0" eaLnBrk="0" fontAlgn="base" hangingPunct="0">
        <a:lnSpc>
          <a:spcPct val="95000"/>
        </a:lnSpc>
        <a:spcBef>
          <a:spcPct val="0"/>
        </a:spcBef>
        <a:spcAft>
          <a:spcPct val="0"/>
        </a:spcAft>
        <a:defRPr sz="4000" b="1">
          <a:solidFill>
            <a:srgbClr val="FFFF00"/>
          </a:solidFill>
          <a:latin typeface="Arial Narrow" pitchFamily="34" charset="0"/>
        </a:defRPr>
      </a:lvl5pPr>
      <a:lvl6pPr marL="457200" algn="ctr" rtl="0" fontAlgn="base">
        <a:lnSpc>
          <a:spcPct val="95000"/>
        </a:lnSpc>
        <a:spcBef>
          <a:spcPct val="0"/>
        </a:spcBef>
        <a:spcAft>
          <a:spcPct val="0"/>
        </a:spcAft>
        <a:defRPr sz="4000" b="1">
          <a:solidFill>
            <a:srgbClr val="FFFF00"/>
          </a:solidFill>
          <a:latin typeface="Arial Narrow" pitchFamily="34" charset="0"/>
        </a:defRPr>
      </a:lvl6pPr>
      <a:lvl7pPr marL="914400" algn="ctr" rtl="0" fontAlgn="base">
        <a:lnSpc>
          <a:spcPct val="95000"/>
        </a:lnSpc>
        <a:spcBef>
          <a:spcPct val="0"/>
        </a:spcBef>
        <a:spcAft>
          <a:spcPct val="0"/>
        </a:spcAft>
        <a:defRPr sz="4000" b="1">
          <a:solidFill>
            <a:srgbClr val="FFFF00"/>
          </a:solidFill>
          <a:latin typeface="Arial Narrow" pitchFamily="34" charset="0"/>
        </a:defRPr>
      </a:lvl7pPr>
      <a:lvl8pPr marL="1371600" algn="ctr" rtl="0" fontAlgn="base">
        <a:lnSpc>
          <a:spcPct val="95000"/>
        </a:lnSpc>
        <a:spcBef>
          <a:spcPct val="0"/>
        </a:spcBef>
        <a:spcAft>
          <a:spcPct val="0"/>
        </a:spcAft>
        <a:defRPr sz="4000" b="1">
          <a:solidFill>
            <a:srgbClr val="FFFF00"/>
          </a:solidFill>
          <a:latin typeface="Arial Narrow" pitchFamily="34" charset="0"/>
        </a:defRPr>
      </a:lvl8pPr>
      <a:lvl9pPr marL="1828800" algn="ctr" rtl="0" fontAlgn="base">
        <a:lnSpc>
          <a:spcPct val="95000"/>
        </a:lnSpc>
        <a:spcBef>
          <a:spcPct val="0"/>
        </a:spcBef>
        <a:spcAft>
          <a:spcPct val="0"/>
        </a:spcAft>
        <a:defRPr sz="4000" b="1">
          <a:solidFill>
            <a:srgbClr val="FFFF00"/>
          </a:solidFill>
          <a:latin typeface="Arial Narrow"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304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fontAlgn="base">
              <a:spcBef>
                <a:spcPct val="0"/>
              </a:spcBef>
              <a:spcAft>
                <a:spcPct val="0"/>
              </a:spcAft>
              <a:defRPr/>
            </a:pPr>
            <a:endParaRPr lang="en-US">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fontAlgn="base">
              <a:spcBef>
                <a:spcPct val="0"/>
              </a:spcBef>
              <a:spcAft>
                <a:spcPct val="0"/>
              </a:spcAft>
              <a:defRPr/>
            </a:pPr>
            <a:endParaRPr lang="en-US">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ABEB2FFF-0B5B-4084-9B29-38764E762B3E}" type="slidenum">
              <a:rPr lang="en-US">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5914014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026" name="Picture 12" descr="nhbpep logo ne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9088" y="160338"/>
            <a:ext cx="10509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3FBF42-62F6-4B12-8F97-CA09B3C26552}"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pic>
        <p:nvPicPr>
          <p:cNvPr id="1032" name="Picture 11" descr="NHLBI_color,acronym low r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25" y="152400"/>
            <a:ext cx="1082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501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lnSpc>
          <a:spcPct val="95000"/>
        </a:lnSpc>
        <a:spcBef>
          <a:spcPct val="0"/>
        </a:spcBef>
        <a:spcAft>
          <a:spcPct val="0"/>
        </a:spcAft>
        <a:defRPr sz="4000" b="1">
          <a:solidFill>
            <a:srgbClr val="FFFF00"/>
          </a:solidFill>
          <a:latin typeface="+mj-lt"/>
          <a:ea typeface="+mj-ea"/>
          <a:cs typeface="+mj-cs"/>
        </a:defRPr>
      </a:lvl1pPr>
      <a:lvl2pPr algn="ctr" rtl="0" eaLnBrk="0" fontAlgn="base" hangingPunct="0">
        <a:lnSpc>
          <a:spcPct val="95000"/>
        </a:lnSpc>
        <a:spcBef>
          <a:spcPct val="0"/>
        </a:spcBef>
        <a:spcAft>
          <a:spcPct val="0"/>
        </a:spcAft>
        <a:defRPr sz="4000" b="1">
          <a:solidFill>
            <a:srgbClr val="FFFF00"/>
          </a:solidFill>
          <a:latin typeface="Arial Narrow" pitchFamily="34" charset="0"/>
        </a:defRPr>
      </a:lvl2pPr>
      <a:lvl3pPr algn="ctr" rtl="0" eaLnBrk="0" fontAlgn="base" hangingPunct="0">
        <a:lnSpc>
          <a:spcPct val="95000"/>
        </a:lnSpc>
        <a:spcBef>
          <a:spcPct val="0"/>
        </a:spcBef>
        <a:spcAft>
          <a:spcPct val="0"/>
        </a:spcAft>
        <a:defRPr sz="4000" b="1">
          <a:solidFill>
            <a:srgbClr val="FFFF00"/>
          </a:solidFill>
          <a:latin typeface="Arial Narrow" pitchFamily="34" charset="0"/>
        </a:defRPr>
      </a:lvl3pPr>
      <a:lvl4pPr algn="ctr" rtl="0" eaLnBrk="0" fontAlgn="base" hangingPunct="0">
        <a:lnSpc>
          <a:spcPct val="95000"/>
        </a:lnSpc>
        <a:spcBef>
          <a:spcPct val="0"/>
        </a:spcBef>
        <a:spcAft>
          <a:spcPct val="0"/>
        </a:spcAft>
        <a:defRPr sz="4000" b="1">
          <a:solidFill>
            <a:srgbClr val="FFFF00"/>
          </a:solidFill>
          <a:latin typeface="Arial Narrow" pitchFamily="34" charset="0"/>
        </a:defRPr>
      </a:lvl4pPr>
      <a:lvl5pPr algn="ctr" rtl="0" eaLnBrk="0" fontAlgn="base" hangingPunct="0">
        <a:lnSpc>
          <a:spcPct val="95000"/>
        </a:lnSpc>
        <a:spcBef>
          <a:spcPct val="0"/>
        </a:spcBef>
        <a:spcAft>
          <a:spcPct val="0"/>
        </a:spcAft>
        <a:defRPr sz="4000" b="1">
          <a:solidFill>
            <a:srgbClr val="FFFF00"/>
          </a:solidFill>
          <a:latin typeface="Arial Narrow" pitchFamily="34" charset="0"/>
        </a:defRPr>
      </a:lvl5pPr>
      <a:lvl6pPr marL="457200" algn="ctr" rtl="0" fontAlgn="base">
        <a:lnSpc>
          <a:spcPct val="95000"/>
        </a:lnSpc>
        <a:spcBef>
          <a:spcPct val="0"/>
        </a:spcBef>
        <a:spcAft>
          <a:spcPct val="0"/>
        </a:spcAft>
        <a:defRPr sz="4000" b="1">
          <a:solidFill>
            <a:srgbClr val="FFFF00"/>
          </a:solidFill>
          <a:latin typeface="Arial Narrow" pitchFamily="34" charset="0"/>
        </a:defRPr>
      </a:lvl6pPr>
      <a:lvl7pPr marL="914400" algn="ctr" rtl="0" fontAlgn="base">
        <a:lnSpc>
          <a:spcPct val="95000"/>
        </a:lnSpc>
        <a:spcBef>
          <a:spcPct val="0"/>
        </a:spcBef>
        <a:spcAft>
          <a:spcPct val="0"/>
        </a:spcAft>
        <a:defRPr sz="4000" b="1">
          <a:solidFill>
            <a:srgbClr val="FFFF00"/>
          </a:solidFill>
          <a:latin typeface="Arial Narrow" pitchFamily="34" charset="0"/>
        </a:defRPr>
      </a:lvl7pPr>
      <a:lvl8pPr marL="1371600" algn="ctr" rtl="0" fontAlgn="base">
        <a:lnSpc>
          <a:spcPct val="95000"/>
        </a:lnSpc>
        <a:spcBef>
          <a:spcPct val="0"/>
        </a:spcBef>
        <a:spcAft>
          <a:spcPct val="0"/>
        </a:spcAft>
        <a:defRPr sz="4000" b="1">
          <a:solidFill>
            <a:srgbClr val="FFFF00"/>
          </a:solidFill>
          <a:latin typeface="Arial Narrow" pitchFamily="34" charset="0"/>
        </a:defRPr>
      </a:lvl8pPr>
      <a:lvl9pPr marL="1828800" algn="ctr" rtl="0" fontAlgn="base">
        <a:lnSpc>
          <a:spcPct val="95000"/>
        </a:lnSpc>
        <a:spcBef>
          <a:spcPct val="0"/>
        </a:spcBef>
        <a:spcAft>
          <a:spcPct val="0"/>
        </a:spcAft>
        <a:defRPr sz="4000" b="1">
          <a:solidFill>
            <a:srgbClr val="FFFF00"/>
          </a:solidFill>
          <a:latin typeface="Arial Narrow"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026" name="Picture 12" descr="nhbpep logo ne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9088" y="160338"/>
            <a:ext cx="10509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3FBF42-62F6-4B12-8F97-CA09B3C26552}"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pic>
        <p:nvPicPr>
          <p:cNvPr id="1032" name="Picture 11" descr="NHLBI_color,acronym low r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25" y="152400"/>
            <a:ext cx="1082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2097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lnSpc>
          <a:spcPct val="95000"/>
        </a:lnSpc>
        <a:spcBef>
          <a:spcPct val="0"/>
        </a:spcBef>
        <a:spcAft>
          <a:spcPct val="0"/>
        </a:spcAft>
        <a:defRPr sz="4000" b="1">
          <a:solidFill>
            <a:srgbClr val="FFFF00"/>
          </a:solidFill>
          <a:latin typeface="+mj-lt"/>
          <a:ea typeface="+mj-ea"/>
          <a:cs typeface="+mj-cs"/>
        </a:defRPr>
      </a:lvl1pPr>
      <a:lvl2pPr algn="ctr" rtl="0" eaLnBrk="0" fontAlgn="base" hangingPunct="0">
        <a:lnSpc>
          <a:spcPct val="95000"/>
        </a:lnSpc>
        <a:spcBef>
          <a:spcPct val="0"/>
        </a:spcBef>
        <a:spcAft>
          <a:spcPct val="0"/>
        </a:spcAft>
        <a:defRPr sz="4000" b="1">
          <a:solidFill>
            <a:srgbClr val="FFFF00"/>
          </a:solidFill>
          <a:latin typeface="Arial Narrow" pitchFamily="34" charset="0"/>
        </a:defRPr>
      </a:lvl2pPr>
      <a:lvl3pPr algn="ctr" rtl="0" eaLnBrk="0" fontAlgn="base" hangingPunct="0">
        <a:lnSpc>
          <a:spcPct val="95000"/>
        </a:lnSpc>
        <a:spcBef>
          <a:spcPct val="0"/>
        </a:spcBef>
        <a:spcAft>
          <a:spcPct val="0"/>
        </a:spcAft>
        <a:defRPr sz="4000" b="1">
          <a:solidFill>
            <a:srgbClr val="FFFF00"/>
          </a:solidFill>
          <a:latin typeface="Arial Narrow" pitchFamily="34" charset="0"/>
        </a:defRPr>
      </a:lvl3pPr>
      <a:lvl4pPr algn="ctr" rtl="0" eaLnBrk="0" fontAlgn="base" hangingPunct="0">
        <a:lnSpc>
          <a:spcPct val="95000"/>
        </a:lnSpc>
        <a:spcBef>
          <a:spcPct val="0"/>
        </a:spcBef>
        <a:spcAft>
          <a:spcPct val="0"/>
        </a:spcAft>
        <a:defRPr sz="4000" b="1">
          <a:solidFill>
            <a:srgbClr val="FFFF00"/>
          </a:solidFill>
          <a:latin typeface="Arial Narrow" pitchFamily="34" charset="0"/>
        </a:defRPr>
      </a:lvl4pPr>
      <a:lvl5pPr algn="ctr" rtl="0" eaLnBrk="0" fontAlgn="base" hangingPunct="0">
        <a:lnSpc>
          <a:spcPct val="95000"/>
        </a:lnSpc>
        <a:spcBef>
          <a:spcPct val="0"/>
        </a:spcBef>
        <a:spcAft>
          <a:spcPct val="0"/>
        </a:spcAft>
        <a:defRPr sz="4000" b="1">
          <a:solidFill>
            <a:srgbClr val="FFFF00"/>
          </a:solidFill>
          <a:latin typeface="Arial Narrow" pitchFamily="34" charset="0"/>
        </a:defRPr>
      </a:lvl5pPr>
      <a:lvl6pPr marL="457200" algn="ctr" rtl="0" fontAlgn="base">
        <a:lnSpc>
          <a:spcPct val="95000"/>
        </a:lnSpc>
        <a:spcBef>
          <a:spcPct val="0"/>
        </a:spcBef>
        <a:spcAft>
          <a:spcPct val="0"/>
        </a:spcAft>
        <a:defRPr sz="4000" b="1">
          <a:solidFill>
            <a:srgbClr val="FFFF00"/>
          </a:solidFill>
          <a:latin typeface="Arial Narrow" pitchFamily="34" charset="0"/>
        </a:defRPr>
      </a:lvl6pPr>
      <a:lvl7pPr marL="914400" algn="ctr" rtl="0" fontAlgn="base">
        <a:lnSpc>
          <a:spcPct val="95000"/>
        </a:lnSpc>
        <a:spcBef>
          <a:spcPct val="0"/>
        </a:spcBef>
        <a:spcAft>
          <a:spcPct val="0"/>
        </a:spcAft>
        <a:defRPr sz="4000" b="1">
          <a:solidFill>
            <a:srgbClr val="FFFF00"/>
          </a:solidFill>
          <a:latin typeface="Arial Narrow" pitchFamily="34" charset="0"/>
        </a:defRPr>
      </a:lvl7pPr>
      <a:lvl8pPr marL="1371600" algn="ctr" rtl="0" fontAlgn="base">
        <a:lnSpc>
          <a:spcPct val="95000"/>
        </a:lnSpc>
        <a:spcBef>
          <a:spcPct val="0"/>
        </a:spcBef>
        <a:spcAft>
          <a:spcPct val="0"/>
        </a:spcAft>
        <a:defRPr sz="4000" b="1">
          <a:solidFill>
            <a:srgbClr val="FFFF00"/>
          </a:solidFill>
          <a:latin typeface="Arial Narrow" pitchFamily="34" charset="0"/>
        </a:defRPr>
      </a:lvl8pPr>
      <a:lvl9pPr marL="1828800" algn="ctr" rtl="0" fontAlgn="base">
        <a:lnSpc>
          <a:spcPct val="95000"/>
        </a:lnSpc>
        <a:spcBef>
          <a:spcPct val="0"/>
        </a:spcBef>
        <a:spcAft>
          <a:spcPct val="0"/>
        </a:spcAft>
        <a:defRPr sz="4000" b="1">
          <a:solidFill>
            <a:srgbClr val="FFFF00"/>
          </a:solidFill>
          <a:latin typeface="Arial Narrow"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3A5192F-7D17-481C-870F-50A43471DE54}" type="datetimeFigureOut">
              <a:rPr lang="en-US" smtClean="0">
                <a:solidFill>
                  <a:srgbClr val="F0A22E">
                    <a:shade val="75000"/>
                  </a:srgbClr>
                </a:solidFill>
              </a:rPr>
              <a:pPr/>
              <a:t>10/11/2016</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874668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fontAlgn="base">
              <a:spcBef>
                <a:spcPct val="0"/>
              </a:spcBef>
              <a:spcAft>
                <a:spcPct val="0"/>
              </a:spcAft>
              <a:defRPr/>
            </a:pPr>
            <a:endParaRPr lang="it-IT">
              <a:solidFill>
                <a:srgbClr val="000000"/>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fontAlgn="base">
              <a:spcBef>
                <a:spcPct val="0"/>
              </a:spcBef>
              <a:spcAft>
                <a:spcPct val="0"/>
              </a:spcAft>
              <a:defRPr/>
            </a:pPr>
            <a:endParaRPr lang="it-IT">
              <a:solidFill>
                <a:srgbClr val="000000"/>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fontAlgn="base">
              <a:spcBef>
                <a:spcPct val="0"/>
              </a:spcBef>
              <a:spcAft>
                <a:spcPct val="0"/>
              </a:spcAft>
              <a:defRPr/>
            </a:pPr>
            <a:fld id="{0249A79F-A38A-492F-B5AC-5F43E0CE54B3}" type="slidenum">
              <a:rPr lang="it-IT">
                <a:solidFill>
                  <a:srgbClr val="000000"/>
                </a:solidFill>
              </a:rPr>
              <a:pPr fontAlgn="base">
                <a:spcBef>
                  <a:spcPct val="0"/>
                </a:spcBef>
                <a:spcAft>
                  <a:spcPct val="0"/>
                </a:spcAft>
                <a:defRPr/>
              </a:pPr>
              <a:t>‹#›</a:t>
            </a:fld>
            <a:endParaRPr lang="it-IT">
              <a:solidFill>
                <a:srgbClr val="000000"/>
              </a:solidFill>
            </a:endParaRPr>
          </a:p>
        </p:txBody>
      </p:sp>
    </p:spTree>
    <p:extLst>
      <p:ext uri="{BB962C8B-B14F-4D97-AF65-F5344CB8AC3E}">
        <p14:creationId xmlns:p14="http://schemas.microsoft.com/office/powerpoint/2010/main" val="9057146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8.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hlbi.nih.gov/health/public/heart/hbp/dash/new_dash.pdf"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41864"/>
            <a:ext cx="8924528" cy="6480719"/>
          </a:xfrm>
        </p:spPr>
        <p:txBody>
          <a:bodyPr>
            <a:normAutofit/>
          </a:bodyPr>
          <a:lstStyle/>
          <a:p>
            <a:pPr algn="ctr" rtl="1"/>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Management of HT</a:t>
            </a:r>
            <a:b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a:t>
            </a:r>
            <a:r>
              <a:rPr lang="en-US" dirty="0" smtClean="0"/>
              <a:t/>
            </a:r>
            <a:br>
              <a:rPr lang="en-US" dirty="0" smtClean="0"/>
            </a:br>
            <a:r>
              <a:rPr lang="en-US" sz="49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Dr.Arshad</a:t>
            </a:r>
            <a:r>
              <a:rPr lang="en-US" sz="49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sz="49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Fuad</a:t>
            </a:r>
            <a:r>
              <a:rPr lang="en-US" sz="4000" b="1" dirty="0" smtClean="0">
                <a:solidFill>
                  <a:srgbClr val="00B050"/>
                </a:solidFill>
              </a:rPr>
              <a:t/>
            </a:r>
            <a:br>
              <a:rPr lang="en-US" sz="4000" b="1" dirty="0" smtClean="0">
                <a:solidFill>
                  <a:srgbClr val="00B050"/>
                </a:solidFill>
              </a:rPr>
            </a:br>
            <a:r>
              <a:rPr lang="ar-IQ" sz="2700" b="1" dirty="0" smtClean="0">
                <a:ln w="1905"/>
                <a:solidFill>
                  <a:srgbClr val="0070C0"/>
                </a:solidFill>
                <a:effectLst>
                  <a:innerShdw blurRad="69850" dist="43180" dir="5400000">
                    <a:srgbClr val="000000">
                      <a:alpha val="65000"/>
                    </a:srgbClr>
                  </a:innerShdw>
                </a:effectLst>
              </a:rPr>
              <a:t>بورد عراقي (دكتوراه) في الطب الباطني</a:t>
            </a:r>
            <a:br>
              <a:rPr lang="ar-IQ" sz="2700" b="1" dirty="0" smtClean="0">
                <a:ln w="1905"/>
                <a:solidFill>
                  <a:srgbClr val="0070C0"/>
                </a:solidFill>
                <a:effectLst>
                  <a:innerShdw blurRad="69850" dist="43180" dir="5400000">
                    <a:srgbClr val="000000">
                      <a:alpha val="65000"/>
                    </a:srgbClr>
                  </a:innerShdw>
                </a:effectLst>
              </a:rPr>
            </a:br>
            <a:r>
              <a:rPr lang="ar-IQ" sz="2700" b="1" dirty="0" smtClean="0">
                <a:ln w="1905"/>
                <a:solidFill>
                  <a:srgbClr val="0070C0"/>
                </a:solidFill>
                <a:effectLst>
                  <a:innerShdw blurRad="69850" dist="43180" dir="5400000">
                    <a:srgbClr val="000000">
                      <a:alpha val="65000"/>
                    </a:srgbClr>
                  </a:innerShdw>
                </a:effectLst>
              </a:rPr>
              <a:t>بورد عربي (دكتوراه) في الطب الباطني</a:t>
            </a:r>
            <a:br>
              <a:rPr lang="ar-IQ" sz="2700" b="1" dirty="0" smtClean="0">
                <a:ln w="1905"/>
                <a:solidFill>
                  <a:srgbClr val="0070C0"/>
                </a:solidFill>
                <a:effectLst>
                  <a:innerShdw blurRad="69850" dist="43180" dir="5400000">
                    <a:srgbClr val="000000">
                      <a:alpha val="65000"/>
                    </a:srgbClr>
                  </a:innerShdw>
                </a:effectLst>
              </a:rPr>
            </a:br>
            <a:r>
              <a:rPr lang="ar-IQ" sz="2700" b="1" dirty="0" smtClean="0">
                <a:ln w="1905"/>
                <a:solidFill>
                  <a:srgbClr val="0070C0"/>
                </a:solidFill>
                <a:effectLst>
                  <a:innerShdw blurRad="69850" dist="43180" dir="5400000">
                    <a:srgbClr val="000000">
                      <a:alpha val="65000"/>
                    </a:srgbClr>
                  </a:innerShdw>
                </a:effectLst>
              </a:rPr>
              <a:t>بورد عراقي (دكتوراه)</a:t>
            </a:r>
            <a:r>
              <a:rPr lang="en-US" sz="2700" b="1" dirty="0" smtClean="0">
                <a:ln w="1905"/>
                <a:solidFill>
                  <a:srgbClr val="0070C0"/>
                </a:solidFill>
                <a:effectLst>
                  <a:innerShdw blurRad="69850" dist="43180" dir="5400000">
                    <a:srgbClr val="000000">
                      <a:alpha val="65000"/>
                    </a:srgbClr>
                  </a:innerShdw>
                </a:effectLst>
              </a:rPr>
              <a:t> </a:t>
            </a:r>
            <a:r>
              <a:rPr lang="ar-IQ" sz="2700" b="1" dirty="0" smtClean="0">
                <a:ln w="1905"/>
                <a:solidFill>
                  <a:srgbClr val="0070C0"/>
                </a:solidFill>
                <a:effectLst>
                  <a:innerShdw blurRad="69850" dist="43180" dir="5400000">
                    <a:srgbClr val="000000">
                      <a:alpha val="65000"/>
                    </a:srgbClr>
                  </a:innerShdw>
                </a:effectLst>
              </a:rPr>
              <a:t>تخصص دقيق في أمراض وقسطرة القلب والشرايين</a:t>
            </a:r>
            <a:r>
              <a:rPr lang="ar-IQ" sz="2700" b="1" dirty="0" smtClean="0"/>
              <a:t/>
            </a:r>
            <a:br>
              <a:rPr lang="ar-IQ" sz="2700" b="1" dirty="0" smtClean="0"/>
            </a:br>
            <a:r>
              <a:rPr lang="en-US" sz="36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MBChB</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FIBMS (Medicine), CABM (Medicine), FIBMS(Cardiology</a:t>
            </a: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a:t>
            </a:r>
            <a:endParaRPr lang="ar-IQ" sz="6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75773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14300"/>
            <a:ext cx="7772400" cy="1143000"/>
          </a:xfrm>
        </p:spPr>
        <p:txBody>
          <a:bodyPr/>
          <a:lstStyle/>
          <a:p>
            <a:pPr eaLnBrk="1" hangingPunct="1"/>
            <a:r>
              <a:rPr lang="en-US" sz="3000" smtClean="0"/>
              <a:t>Algorithm for Treatment of Hypertension</a:t>
            </a:r>
          </a:p>
        </p:txBody>
      </p:sp>
      <p:sp>
        <p:nvSpPr>
          <p:cNvPr id="78851" name="Text Box 3"/>
          <p:cNvSpPr txBox="1">
            <a:spLocks noChangeArrowheads="1"/>
          </p:cNvSpPr>
          <p:nvPr/>
        </p:nvSpPr>
        <p:spPr bwMode="auto">
          <a:xfrm>
            <a:off x="1795463" y="1838325"/>
            <a:ext cx="5308600" cy="4667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200" b="1">
                <a:solidFill>
                  <a:srgbClr val="000000"/>
                </a:solidFill>
                <a:latin typeface="Arial" charset="0"/>
              </a:rPr>
              <a:t>Not at Goal Blood Pressure (&lt;140/90 mmHg) </a:t>
            </a:r>
            <a:br>
              <a:rPr lang="en-US" sz="1200" b="1">
                <a:solidFill>
                  <a:srgbClr val="000000"/>
                </a:solidFill>
                <a:latin typeface="Arial" charset="0"/>
              </a:rPr>
            </a:br>
            <a:r>
              <a:rPr lang="en-US" sz="1200" b="1">
                <a:solidFill>
                  <a:srgbClr val="000000"/>
                </a:solidFill>
                <a:latin typeface="Arial" charset="0"/>
              </a:rPr>
              <a:t>(&lt;130/80 mmHg for those with diabetes or chronic kidney disease)</a:t>
            </a:r>
            <a:endParaRPr lang="en-US" sz="900" b="1" i="1">
              <a:solidFill>
                <a:srgbClr val="000000"/>
              </a:solidFill>
              <a:latin typeface="Arial" charset="0"/>
            </a:endParaRPr>
          </a:p>
        </p:txBody>
      </p:sp>
      <p:cxnSp>
        <p:nvCxnSpPr>
          <p:cNvPr id="78852" name="AutoShape 4"/>
          <p:cNvCxnSpPr>
            <a:cxnSpLocks noChangeShapeType="1"/>
            <a:stCxn id="78856" idx="2"/>
            <a:endCxn id="78851" idx="0"/>
          </p:cNvCxnSpPr>
          <p:nvPr/>
        </p:nvCxnSpPr>
        <p:spPr bwMode="auto">
          <a:xfrm flipH="1">
            <a:off x="4449763" y="1652588"/>
            <a:ext cx="1587" cy="185737"/>
          </a:xfrm>
          <a:prstGeom prst="straightConnector1">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53" name="AutoShape 5"/>
          <p:cNvCxnSpPr>
            <a:cxnSpLocks noChangeShapeType="1"/>
            <a:stCxn id="78851" idx="2"/>
            <a:endCxn id="78854" idx="0"/>
          </p:cNvCxnSpPr>
          <p:nvPr/>
        </p:nvCxnSpPr>
        <p:spPr bwMode="auto">
          <a:xfrm>
            <a:off x="4449763" y="2305050"/>
            <a:ext cx="1587" cy="188913"/>
          </a:xfrm>
          <a:prstGeom prst="straightConnector1">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54" name="AutoShape 16"/>
          <p:cNvSpPr>
            <a:spLocks noChangeArrowheads="1"/>
          </p:cNvSpPr>
          <p:nvPr/>
        </p:nvSpPr>
        <p:spPr bwMode="auto">
          <a:xfrm>
            <a:off x="2873375" y="2493963"/>
            <a:ext cx="3154363" cy="457200"/>
          </a:xfrm>
          <a:prstGeom prst="flowChartPreparation">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lang="en-US" sz="1200" b="1">
                <a:solidFill>
                  <a:srgbClr val="000000"/>
                </a:solidFill>
                <a:latin typeface="Arial" charset="0"/>
              </a:rPr>
              <a:t>Initial Drug Choices</a:t>
            </a:r>
          </a:p>
        </p:txBody>
      </p:sp>
      <p:grpSp>
        <p:nvGrpSpPr>
          <p:cNvPr id="78855" name="Group 27"/>
          <p:cNvGrpSpPr>
            <a:grpSpLocks/>
          </p:cNvGrpSpPr>
          <p:nvPr/>
        </p:nvGrpSpPr>
        <p:grpSpPr bwMode="auto">
          <a:xfrm>
            <a:off x="4451350" y="2951163"/>
            <a:ext cx="4351338" cy="1968500"/>
            <a:chOff x="2804" y="1859"/>
            <a:chExt cx="2741" cy="1240"/>
          </a:xfrm>
        </p:grpSpPr>
        <p:cxnSp>
          <p:nvCxnSpPr>
            <p:cNvPr id="78871" name="AutoShape 8"/>
            <p:cNvCxnSpPr>
              <a:cxnSpLocks noChangeShapeType="1"/>
              <a:stCxn id="78873" idx="2"/>
              <a:endCxn id="78872" idx="0"/>
            </p:cNvCxnSpPr>
            <p:nvPr/>
          </p:nvCxnSpPr>
          <p:spPr bwMode="auto">
            <a:xfrm>
              <a:off x="4716" y="2277"/>
              <a:ext cx="0" cy="160"/>
            </a:xfrm>
            <a:prstGeom prst="straightConnector1">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72" name="AutoShape 13"/>
            <p:cNvSpPr>
              <a:spLocks noChangeArrowheads="1"/>
            </p:cNvSpPr>
            <p:nvPr/>
          </p:nvSpPr>
          <p:spPr bwMode="auto">
            <a:xfrm>
              <a:off x="3887" y="2437"/>
              <a:ext cx="1658" cy="6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fontAlgn="base">
                <a:spcBef>
                  <a:spcPct val="50000"/>
                </a:spcBef>
                <a:spcAft>
                  <a:spcPct val="0"/>
                </a:spcAft>
              </a:pPr>
              <a:r>
                <a:rPr lang="en-US" sz="1200" b="1">
                  <a:solidFill>
                    <a:srgbClr val="000000"/>
                  </a:solidFill>
                  <a:latin typeface="Arial" charset="0"/>
                </a:rPr>
                <a:t>Drug(s) for the compelling indications </a:t>
              </a:r>
            </a:p>
            <a:p>
              <a:pPr algn="ctr" fontAlgn="base">
                <a:spcBef>
                  <a:spcPct val="25000"/>
                </a:spcBef>
                <a:spcAft>
                  <a:spcPct val="0"/>
                </a:spcAft>
              </a:pPr>
              <a:r>
                <a:rPr lang="en-US" sz="1100">
                  <a:solidFill>
                    <a:srgbClr val="000000"/>
                  </a:solidFill>
                  <a:latin typeface="Arial" charset="0"/>
                </a:rPr>
                <a:t>Other antihypertensive drugs (diuretics, ACEI, ARB, BB, CCB) </a:t>
              </a:r>
              <a:br>
                <a:rPr lang="en-US" sz="1100">
                  <a:solidFill>
                    <a:srgbClr val="000000"/>
                  </a:solidFill>
                  <a:latin typeface="Arial" charset="0"/>
                </a:rPr>
              </a:br>
              <a:r>
                <a:rPr lang="en-US" sz="1100">
                  <a:solidFill>
                    <a:srgbClr val="000000"/>
                  </a:solidFill>
                  <a:latin typeface="Arial" charset="0"/>
                </a:rPr>
                <a:t>as needed. </a:t>
              </a:r>
              <a:endParaRPr lang="en-US" sz="1100">
                <a:solidFill>
                  <a:srgbClr val="000000"/>
                </a:solidFill>
                <a:latin typeface="Times New Roman" pitchFamily="18" charset="0"/>
              </a:endParaRPr>
            </a:p>
          </p:txBody>
        </p:sp>
        <p:sp>
          <p:nvSpPr>
            <p:cNvPr id="78873" name="Text Box 18"/>
            <p:cNvSpPr txBox="1">
              <a:spLocks noChangeArrowheads="1"/>
            </p:cNvSpPr>
            <p:nvPr/>
          </p:nvSpPr>
          <p:spPr bwMode="auto">
            <a:xfrm>
              <a:off x="4188" y="1983"/>
              <a:ext cx="1056" cy="29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200" b="1">
                  <a:solidFill>
                    <a:srgbClr val="000000"/>
                  </a:solidFill>
                  <a:latin typeface="Arial" charset="0"/>
                </a:rPr>
                <a:t>With Compelling </a:t>
              </a:r>
              <a:br>
                <a:rPr lang="en-US" sz="1200" b="1">
                  <a:solidFill>
                    <a:srgbClr val="000000"/>
                  </a:solidFill>
                  <a:latin typeface="Arial" charset="0"/>
                </a:rPr>
              </a:br>
              <a:r>
                <a:rPr lang="en-US" sz="1200" b="1">
                  <a:solidFill>
                    <a:srgbClr val="000000"/>
                  </a:solidFill>
                  <a:latin typeface="Arial" charset="0"/>
                </a:rPr>
                <a:t>Indications</a:t>
              </a:r>
            </a:p>
          </p:txBody>
        </p:sp>
        <p:cxnSp>
          <p:nvCxnSpPr>
            <p:cNvPr id="78874" name="AutoShape 22"/>
            <p:cNvCxnSpPr>
              <a:cxnSpLocks noChangeShapeType="1"/>
              <a:stCxn id="78854" idx="2"/>
              <a:endCxn id="78873" idx="0"/>
            </p:cNvCxnSpPr>
            <p:nvPr/>
          </p:nvCxnSpPr>
          <p:spPr bwMode="auto">
            <a:xfrm rot="16200000" flipH="1">
              <a:off x="3698" y="965"/>
              <a:ext cx="124" cy="1912"/>
            </a:xfrm>
            <a:prstGeom prst="bentConnector3">
              <a:avLst>
                <a:gd name="adj1" fmla="val 50000"/>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856" name="AutoShape 23"/>
          <p:cNvSpPr>
            <a:spLocks noChangeArrowheads="1"/>
          </p:cNvSpPr>
          <p:nvPr/>
        </p:nvSpPr>
        <p:spPr bwMode="auto">
          <a:xfrm>
            <a:off x="2871788" y="1195388"/>
            <a:ext cx="3157537" cy="457200"/>
          </a:xfrm>
          <a:prstGeom prst="flowChartPreparation">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lang="en-US" sz="1200" b="1">
                <a:solidFill>
                  <a:srgbClr val="000000"/>
                </a:solidFill>
                <a:latin typeface="Arial" charset="0"/>
              </a:rPr>
              <a:t>Lifestyle Modifications</a:t>
            </a:r>
          </a:p>
        </p:txBody>
      </p:sp>
      <p:grpSp>
        <p:nvGrpSpPr>
          <p:cNvPr id="78857" name="Group 26"/>
          <p:cNvGrpSpPr>
            <a:grpSpLocks/>
          </p:cNvGrpSpPr>
          <p:nvPr/>
        </p:nvGrpSpPr>
        <p:grpSpPr bwMode="auto">
          <a:xfrm>
            <a:off x="344488" y="2951163"/>
            <a:ext cx="5421312" cy="1987550"/>
            <a:chOff x="217" y="1859"/>
            <a:chExt cx="3415" cy="1252"/>
          </a:xfrm>
        </p:grpSpPr>
        <p:cxnSp>
          <p:nvCxnSpPr>
            <p:cNvPr id="78865" name="AutoShape 7"/>
            <p:cNvCxnSpPr>
              <a:cxnSpLocks noChangeShapeType="1"/>
              <a:stCxn id="78867" idx="0"/>
              <a:endCxn id="78868" idx="2"/>
            </p:cNvCxnSpPr>
            <p:nvPr/>
          </p:nvCxnSpPr>
          <p:spPr bwMode="auto">
            <a:xfrm rot="-5400000">
              <a:off x="1406" y="1918"/>
              <a:ext cx="170" cy="887"/>
            </a:xfrm>
            <a:prstGeom prst="bentConnector3">
              <a:avLst>
                <a:gd name="adj1" fmla="val 50000"/>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6" name="AutoShape 14"/>
            <p:cNvSpPr>
              <a:spLocks noChangeArrowheads="1"/>
            </p:cNvSpPr>
            <p:nvPr/>
          </p:nvSpPr>
          <p:spPr bwMode="auto">
            <a:xfrm>
              <a:off x="1974" y="2447"/>
              <a:ext cx="1658" cy="6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fontAlgn="base">
                <a:spcBef>
                  <a:spcPct val="50000"/>
                </a:spcBef>
                <a:spcAft>
                  <a:spcPct val="0"/>
                </a:spcAft>
              </a:pPr>
              <a:r>
                <a:rPr lang="en-US" sz="1200" b="1" dirty="0">
                  <a:solidFill>
                    <a:srgbClr val="000000"/>
                  </a:solidFill>
                  <a:latin typeface="Arial" charset="0"/>
                </a:rPr>
                <a:t>Stage 2 Hypertension</a:t>
              </a:r>
              <a:r>
                <a:rPr lang="en-US" sz="1200" dirty="0">
                  <a:solidFill>
                    <a:srgbClr val="000000"/>
                  </a:solidFill>
                  <a:latin typeface="Arial" charset="0"/>
                </a:rPr>
                <a:t> </a:t>
              </a:r>
              <a:br>
                <a:rPr lang="en-US" sz="1200" dirty="0">
                  <a:solidFill>
                    <a:srgbClr val="000000"/>
                  </a:solidFill>
                  <a:latin typeface="Arial" charset="0"/>
                </a:rPr>
              </a:br>
              <a:r>
                <a:rPr lang="en-US" sz="1100" dirty="0">
                  <a:solidFill>
                    <a:srgbClr val="000000"/>
                  </a:solidFill>
                  <a:latin typeface="Arial" charset="0"/>
                </a:rPr>
                <a:t>(SBP </a:t>
              </a:r>
              <a:r>
                <a:rPr lang="en-US" sz="1100" u="sng" dirty="0">
                  <a:solidFill>
                    <a:srgbClr val="000000"/>
                  </a:solidFill>
                  <a:latin typeface="Arial" charset="0"/>
                </a:rPr>
                <a:t>&gt;</a:t>
              </a:r>
              <a:r>
                <a:rPr lang="en-US" sz="1100" dirty="0">
                  <a:solidFill>
                    <a:srgbClr val="000000"/>
                  </a:solidFill>
                  <a:latin typeface="Arial" charset="0"/>
                </a:rPr>
                <a:t>160 or DBP </a:t>
              </a:r>
              <a:r>
                <a:rPr lang="en-US" sz="1100" u="sng" dirty="0">
                  <a:solidFill>
                    <a:srgbClr val="000000"/>
                  </a:solidFill>
                  <a:latin typeface="Arial" charset="0"/>
                </a:rPr>
                <a:t>&gt;</a:t>
              </a:r>
              <a:r>
                <a:rPr lang="en-US" sz="1100" dirty="0">
                  <a:solidFill>
                    <a:srgbClr val="000000"/>
                  </a:solidFill>
                  <a:latin typeface="Arial" charset="0"/>
                </a:rPr>
                <a:t>100 m</a:t>
              </a:r>
              <a:r>
                <a:rPr lang="en-US" sz="1100" dirty="0">
                  <a:solidFill>
                    <a:srgbClr val="000000"/>
                  </a:solidFill>
                  <a:latin typeface="Arial" charset="0"/>
                  <a:cs typeface="Arial" charset="0"/>
                </a:rPr>
                <a:t>mHg)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2-drug combination for most </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thiazide-type </a:t>
              </a:r>
              <a:r>
                <a:rPr lang="en-US" sz="1100" dirty="0" smtClean="0">
                  <a:solidFill>
                    <a:srgbClr val="000000"/>
                  </a:solidFill>
                  <a:latin typeface="Arial" charset="0"/>
                  <a:cs typeface="Arial" charset="0"/>
                </a:rPr>
                <a:t>diuretic,</a:t>
              </a: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ACEI, or ARB, or BB, or CCB)</a:t>
              </a:r>
            </a:p>
          </p:txBody>
        </p:sp>
        <p:sp>
          <p:nvSpPr>
            <p:cNvPr id="78867" name="AutoShape 15"/>
            <p:cNvSpPr>
              <a:spLocks noChangeArrowheads="1"/>
            </p:cNvSpPr>
            <p:nvPr/>
          </p:nvSpPr>
          <p:spPr bwMode="auto">
            <a:xfrm>
              <a:off x="217" y="2447"/>
              <a:ext cx="1660" cy="664"/>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fontAlgn="base">
                <a:spcBef>
                  <a:spcPct val="50000"/>
                </a:spcBef>
                <a:spcAft>
                  <a:spcPct val="0"/>
                </a:spcAft>
              </a:pPr>
              <a:r>
                <a:rPr lang="en-US" sz="1200" b="1" dirty="0">
                  <a:solidFill>
                    <a:srgbClr val="000000"/>
                  </a:solidFill>
                  <a:latin typeface="Arial" charset="0"/>
                </a:rPr>
                <a:t>Stage 1 Hypertension</a:t>
              </a:r>
              <a:br>
                <a:rPr lang="en-US" sz="1200" b="1" dirty="0">
                  <a:solidFill>
                    <a:srgbClr val="000000"/>
                  </a:solidFill>
                  <a:latin typeface="Arial" charset="0"/>
                </a:rPr>
              </a:br>
              <a:r>
                <a:rPr lang="en-US" sz="1100" dirty="0">
                  <a:solidFill>
                    <a:srgbClr val="000000"/>
                  </a:solidFill>
                  <a:latin typeface="Arial" charset="0"/>
                </a:rPr>
                <a:t>(SBP 140</a:t>
              </a:r>
              <a:r>
                <a:rPr lang="en-US" sz="1100" dirty="0">
                  <a:solidFill>
                    <a:srgbClr val="000000"/>
                  </a:solidFill>
                  <a:latin typeface="Arial" charset="0"/>
                  <a:cs typeface="Arial" charset="0"/>
                </a:rPr>
                <a:t>–159 or DBP 90–99 mmHg)</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 Thiazide-type </a:t>
              </a:r>
              <a:r>
                <a:rPr lang="en-US" sz="1100" dirty="0" smtClean="0">
                  <a:solidFill>
                    <a:srgbClr val="000000"/>
                  </a:solidFill>
                  <a:latin typeface="Arial" charset="0"/>
                  <a:cs typeface="Arial" charset="0"/>
                </a:rPr>
                <a:t>diuretics, </a:t>
              </a:r>
              <a:r>
                <a:rPr lang="en-US" sz="1100" dirty="0">
                  <a:solidFill>
                    <a:srgbClr val="000000"/>
                  </a:solidFill>
                  <a:latin typeface="Arial" charset="0"/>
                  <a:cs typeface="Arial" charset="0"/>
                </a:rPr>
                <a:t>ACEI, ARB, BB, CCB,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p:txBody>
        </p:sp>
        <p:sp>
          <p:nvSpPr>
            <p:cNvPr id="78868" name="Text Box 17"/>
            <p:cNvSpPr txBox="1">
              <a:spLocks noChangeArrowheads="1"/>
            </p:cNvSpPr>
            <p:nvPr/>
          </p:nvSpPr>
          <p:spPr bwMode="auto">
            <a:xfrm>
              <a:off x="1406" y="1983"/>
              <a:ext cx="1056" cy="29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200" b="1">
                  <a:solidFill>
                    <a:srgbClr val="000000"/>
                  </a:solidFill>
                  <a:latin typeface="Arial" charset="0"/>
                </a:rPr>
                <a:t>Without Compelling </a:t>
              </a:r>
              <a:br>
                <a:rPr lang="en-US" sz="1200" b="1">
                  <a:solidFill>
                    <a:srgbClr val="000000"/>
                  </a:solidFill>
                  <a:latin typeface="Arial" charset="0"/>
                </a:rPr>
              </a:br>
              <a:r>
                <a:rPr lang="en-US" sz="1200" b="1">
                  <a:solidFill>
                    <a:srgbClr val="000000"/>
                  </a:solidFill>
                  <a:latin typeface="Arial" charset="0"/>
                </a:rPr>
                <a:t>Indications</a:t>
              </a:r>
            </a:p>
          </p:txBody>
        </p:sp>
        <p:cxnSp>
          <p:nvCxnSpPr>
            <p:cNvPr id="78869" name="AutoShape 21"/>
            <p:cNvCxnSpPr>
              <a:cxnSpLocks noChangeShapeType="1"/>
              <a:stCxn id="78866" idx="0"/>
              <a:endCxn id="78868" idx="2"/>
            </p:cNvCxnSpPr>
            <p:nvPr/>
          </p:nvCxnSpPr>
          <p:spPr bwMode="auto">
            <a:xfrm rot="5400000" flipH="1">
              <a:off x="2284" y="1927"/>
              <a:ext cx="170" cy="869"/>
            </a:xfrm>
            <a:prstGeom prst="bentConnector3">
              <a:avLst>
                <a:gd name="adj1" fmla="val 50000"/>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70" name="AutoShape 24"/>
            <p:cNvCxnSpPr>
              <a:cxnSpLocks noChangeShapeType="1"/>
              <a:stCxn id="78868" idx="0"/>
              <a:endCxn id="78854" idx="2"/>
            </p:cNvCxnSpPr>
            <p:nvPr/>
          </p:nvCxnSpPr>
          <p:spPr bwMode="auto">
            <a:xfrm rot="-5400000">
              <a:off x="2307" y="1486"/>
              <a:ext cx="124" cy="870"/>
            </a:xfrm>
            <a:prstGeom prst="bentConnector3">
              <a:avLst>
                <a:gd name="adj1" fmla="val 50000"/>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858" name="Group 28"/>
          <p:cNvGrpSpPr>
            <a:grpSpLocks/>
          </p:cNvGrpSpPr>
          <p:nvPr/>
        </p:nvGrpSpPr>
        <p:grpSpPr bwMode="auto">
          <a:xfrm>
            <a:off x="1662113" y="4919663"/>
            <a:ext cx="5824537" cy="1517650"/>
            <a:chOff x="1047" y="3099"/>
            <a:chExt cx="3669" cy="956"/>
          </a:xfrm>
        </p:grpSpPr>
        <p:cxnSp>
          <p:nvCxnSpPr>
            <p:cNvPr id="78859" name="AutoShape 9"/>
            <p:cNvCxnSpPr>
              <a:cxnSpLocks noChangeShapeType="1"/>
              <a:stCxn id="78862" idx="2"/>
              <a:endCxn id="78863" idx="0"/>
            </p:cNvCxnSpPr>
            <p:nvPr/>
          </p:nvCxnSpPr>
          <p:spPr bwMode="auto">
            <a:xfrm>
              <a:off x="2803" y="3566"/>
              <a:ext cx="0" cy="74"/>
            </a:xfrm>
            <a:prstGeom prst="straightConnector1">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0" name="AutoShape 10"/>
            <p:cNvCxnSpPr>
              <a:cxnSpLocks noChangeShapeType="1"/>
              <a:stCxn id="78867" idx="2"/>
              <a:endCxn id="78862" idx="0"/>
            </p:cNvCxnSpPr>
            <p:nvPr/>
          </p:nvCxnSpPr>
          <p:spPr bwMode="auto">
            <a:xfrm rot="16200000" flipH="1">
              <a:off x="1841" y="2317"/>
              <a:ext cx="167" cy="1756"/>
            </a:xfrm>
            <a:prstGeom prst="bentConnector3">
              <a:avLst>
                <a:gd name="adj1" fmla="val 49699"/>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1" name="AutoShape 12"/>
            <p:cNvCxnSpPr>
              <a:cxnSpLocks noChangeShapeType="1"/>
              <a:stCxn id="78872" idx="2"/>
              <a:endCxn id="78862" idx="0"/>
            </p:cNvCxnSpPr>
            <p:nvPr/>
          </p:nvCxnSpPr>
          <p:spPr bwMode="auto">
            <a:xfrm rot="5400000">
              <a:off x="3670" y="2232"/>
              <a:ext cx="179" cy="1913"/>
            </a:xfrm>
            <a:prstGeom prst="bentConnector3">
              <a:avLst>
                <a:gd name="adj1" fmla="val 53630"/>
              </a:avLst>
            </a:prstGeom>
            <a:noFill/>
            <a:ln w="1270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2" name="AutoShape 19"/>
            <p:cNvSpPr>
              <a:spLocks noChangeArrowheads="1"/>
            </p:cNvSpPr>
            <p:nvPr/>
          </p:nvSpPr>
          <p:spPr bwMode="auto">
            <a:xfrm>
              <a:off x="1809" y="3278"/>
              <a:ext cx="1987" cy="288"/>
            </a:xfrm>
            <a:prstGeom prst="flowChartPreparation">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lang="en-US" sz="1200" b="1">
                  <a:solidFill>
                    <a:srgbClr val="000000"/>
                  </a:solidFill>
                  <a:latin typeface="Arial" charset="0"/>
                </a:rPr>
                <a:t>Not at Goal </a:t>
              </a:r>
              <a:br>
                <a:rPr lang="en-US" sz="1200" b="1">
                  <a:solidFill>
                    <a:srgbClr val="000000"/>
                  </a:solidFill>
                  <a:latin typeface="Arial" charset="0"/>
                </a:rPr>
              </a:br>
              <a:r>
                <a:rPr lang="en-US" sz="1200" b="1">
                  <a:solidFill>
                    <a:srgbClr val="000000"/>
                  </a:solidFill>
                  <a:latin typeface="Arial" charset="0"/>
                </a:rPr>
                <a:t>Blood Pressure</a:t>
              </a:r>
            </a:p>
          </p:txBody>
        </p:sp>
        <p:sp>
          <p:nvSpPr>
            <p:cNvPr id="78863" name="AutoShape 20"/>
            <p:cNvSpPr>
              <a:spLocks noChangeArrowheads="1"/>
            </p:cNvSpPr>
            <p:nvPr/>
          </p:nvSpPr>
          <p:spPr bwMode="auto">
            <a:xfrm>
              <a:off x="1603" y="3640"/>
              <a:ext cx="2400" cy="415"/>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50000"/>
                </a:spcBef>
                <a:spcAft>
                  <a:spcPct val="0"/>
                </a:spcAft>
              </a:pPr>
              <a:r>
                <a:rPr lang="en-US" sz="1200">
                  <a:solidFill>
                    <a:srgbClr val="000000"/>
                  </a:solidFill>
                  <a:latin typeface="Arial" charset="0"/>
                </a:rPr>
                <a:t>Optimize dosages or add additional drugs </a:t>
              </a:r>
              <a:br>
                <a:rPr lang="en-US" sz="1200">
                  <a:solidFill>
                    <a:srgbClr val="000000"/>
                  </a:solidFill>
                  <a:latin typeface="Arial" charset="0"/>
                </a:rPr>
              </a:br>
              <a:r>
                <a:rPr lang="en-US" sz="1200">
                  <a:solidFill>
                    <a:srgbClr val="000000"/>
                  </a:solidFill>
                  <a:latin typeface="Arial" charset="0"/>
                </a:rPr>
                <a:t>until goal blood pressure is achieved.</a:t>
              </a:r>
              <a:br>
                <a:rPr lang="en-US" sz="1200">
                  <a:solidFill>
                    <a:srgbClr val="000000"/>
                  </a:solidFill>
                  <a:latin typeface="Arial" charset="0"/>
                </a:rPr>
              </a:br>
              <a:r>
                <a:rPr lang="en-US" sz="1200">
                  <a:solidFill>
                    <a:srgbClr val="000000"/>
                  </a:solidFill>
                  <a:latin typeface="Arial" charset="0"/>
                </a:rPr>
                <a:t>Consider consultation with hypertension specialist.</a:t>
              </a:r>
              <a:endParaRPr lang="en-US" sz="900" i="1">
                <a:solidFill>
                  <a:srgbClr val="000000"/>
                </a:solidFill>
                <a:latin typeface="Arial" charset="0"/>
              </a:endParaRPr>
            </a:p>
          </p:txBody>
        </p:sp>
        <p:cxnSp>
          <p:nvCxnSpPr>
            <p:cNvPr id="78864" name="AutoShape 25"/>
            <p:cNvCxnSpPr>
              <a:cxnSpLocks noChangeShapeType="1"/>
              <a:stCxn id="78866" idx="2"/>
              <a:endCxn id="78862" idx="0"/>
            </p:cNvCxnSpPr>
            <p:nvPr/>
          </p:nvCxnSpPr>
          <p:spPr bwMode="auto">
            <a:xfrm rot="5400000">
              <a:off x="2718" y="3194"/>
              <a:ext cx="169" cy="0"/>
            </a:xfrm>
            <a:prstGeom prst="straightConnector1">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0905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4376763"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86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rotWithShape="1">
          <a:blip r:embed="rId2"/>
          <a:srcRect l="11759" t="28484" r="9157" b="18579"/>
          <a:stretch/>
        </p:blipFill>
        <p:spPr bwMode="auto">
          <a:xfrm>
            <a:off x="539552" y="2204864"/>
            <a:ext cx="8064896" cy="4464495"/>
          </a:xfrm>
          <a:prstGeom prst="rect">
            <a:avLst/>
          </a:prstGeom>
          <a:ln>
            <a:noFill/>
          </a:ln>
          <a:extLst>
            <a:ext uri="{53640926-AAD7-44D8-BBD7-CCE9431645EC}">
              <a14:shadowObscured xmlns:a14="http://schemas.microsoft.com/office/drawing/2010/main"/>
            </a:ext>
          </a:extLst>
        </p:spPr>
      </p:pic>
      <p:sp>
        <p:nvSpPr>
          <p:cNvPr id="4" name="CasellaDiTesto 3"/>
          <p:cNvSpPr txBox="1"/>
          <p:nvPr/>
        </p:nvSpPr>
        <p:spPr>
          <a:xfrm>
            <a:off x="0" y="860519"/>
            <a:ext cx="9036496" cy="1200329"/>
          </a:xfrm>
          <a:prstGeom prst="rect">
            <a:avLst/>
          </a:prstGeom>
          <a:noFill/>
        </p:spPr>
        <p:txBody>
          <a:bodyPr wrap="square" rtlCol="0">
            <a:spAutoFit/>
          </a:bodyPr>
          <a:lstStyle/>
          <a:p>
            <a:pPr algn="ctr" fontAlgn="base">
              <a:spcBef>
                <a:spcPct val="0"/>
              </a:spcBef>
              <a:spcAft>
                <a:spcPct val="0"/>
              </a:spcAft>
            </a:pPr>
            <a:r>
              <a:rPr lang="en-GB" sz="3600" b="1" dirty="0" smtClean="0">
                <a:solidFill>
                  <a:srgbClr val="FFFF00"/>
                </a:solidFill>
                <a:latin typeface="Arial" pitchFamily="34" charset="0"/>
                <a:ea typeface="MS PGothic" pitchFamily="34" charset="-128"/>
              </a:rPr>
              <a:t>Possible combinations of classes </a:t>
            </a:r>
            <a:br>
              <a:rPr lang="en-GB" sz="3600" b="1" dirty="0" smtClean="0">
                <a:solidFill>
                  <a:srgbClr val="FFFF00"/>
                </a:solidFill>
                <a:latin typeface="Arial" pitchFamily="34" charset="0"/>
                <a:ea typeface="MS PGothic" pitchFamily="34" charset="-128"/>
              </a:rPr>
            </a:br>
            <a:r>
              <a:rPr lang="en-GB" sz="3600" b="1" dirty="0" smtClean="0">
                <a:solidFill>
                  <a:srgbClr val="FFFF00"/>
                </a:solidFill>
                <a:latin typeface="Arial" pitchFamily="34" charset="0"/>
                <a:ea typeface="MS PGothic" pitchFamily="34" charset="-128"/>
              </a:rPr>
              <a:t>of antihypertensive drugs</a:t>
            </a:r>
            <a:endParaRPr lang="en-GB" sz="3600" b="1" dirty="0">
              <a:solidFill>
                <a:srgbClr val="FFFF00"/>
              </a:solidFill>
              <a:latin typeface="Arial" pitchFamily="34" charset="0"/>
              <a:ea typeface="MS PGothic" pitchFamily="34" charset="-128"/>
            </a:endParaRPr>
          </a:p>
        </p:txBody>
      </p:sp>
      <p:grpSp>
        <p:nvGrpSpPr>
          <p:cNvPr id="5" name="Gruppo 4"/>
          <p:cNvGrpSpPr/>
          <p:nvPr/>
        </p:nvGrpSpPr>
        <p:grpSpPr>
          <a:xfrm>
            <a:off x="44300" y="122039"/>
            <a:ext cx="9036496" cy="642665"/>
            <a:chOff x="44300" y="122039"/>
            <a:chExt cx="9036496" cy="642665"/>
          </a:xfrm>
        </p:grpSpPr>
        <p:pic>
          <p:nvPicPr>
            <p:cNvPr id="6" name="Picture 4" descr="ESH"/>
            <p:cNvPicPr>
              <a:picLocks noChangeAspect="1" noChangeArrowheads="1"/>
            </p:cNvPicPr>
            <p:nvPr/>
          </p:nvPicPr>
          <p:blipFill>
            <a:blip r:embed="rId3"/>
            <a:srcRect/>
            <a:stretch>
              <a:fillRect/>
            </a:stretch>
          </p:blipFill>
          <p:spPr bwMode="auto">
            <a:xfrm>
              <a:off x="8460432" y="144071"/>
              <a:ext cx="504055" cy="483479"/>
            </a:xfrm>
            <a:prstGeom prst="rect">
              <a:avLst/>
            </a:prstGeom>
            <a:noFill/>
            <a:effectLst>
              <a:outerShdw dist="35921" dir="2700000" algn="ctr" rotWithShape="0">
                <a:schemeClr val="tx1"/>
              </a:outerShdw>
            </a:effectLst>
          </p:spPr>
        </p:pic>
        <p:pic>
          <p:nvPicPr>
            <p:cNvPr id="7" name="Picture 2" descr="http://www.drsharma.ca/wp-content/uploads/sharma-obesity-european-society-cardolog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28" y="122039"/>
              <a:ext cx="483478" cy="48347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899592" y="179348"/>
              <a:ext cx="7272810" cy="461665"/>
            </a:xfrm>
            <a:prstGeom prst="rect">
              <a:avLst/>
            </a:prstGeom>
            <a:noFill/>
          </p:spPr>
          <p:txBody>
            <a:bodyPr wrap="square" rtlCol="0">
              <a:spAutoFit/>
            </a:bodyPr>
            <a:lstStyle/>
            <a:p>
              <a:pPr defTabSz="913990"/>
              <a:r>
                <a:rPr lang="en-GB" sz="2400" b="1" dirty="0" smtClean="0">
                  <a:solidFill>
                    <a:srgbClr val="FFFFFF"/>
                  </a:solidFill>
                  <a:latin typeface="Arial" pitchFamily="34" charset="0"/>
                  <a:ea typeface="MS PGothic" pitchFamily="34" charset="-128"/>
                  <a:cs typeface="Arial" pitchFamily="34" charset="0"/>
                </a:rPr>
                <a:t>2013 ESC/ESH Hypertension Guidelines update </a:t>
              </a:r>
              <a:endParaRPr lang="en-GB" sz="2400" b="1" dirty="0">
                <a:solidFill>
                  <a:srgbClr val="FFFFFF"/>
                </a:solidFill>
                <a:latin typeface="Arial" pitchFamily="34" charset="0"/>
                <a:ea typeface="MS PGothic" pitchFamily="34" charset="-128"/>
                <a:cs typeface="Arial" pitchFamily="34" charset="0"/>
              </a:endParaRPr>
            </a:p>
          </p:txBody>
        </p:sp>
        <p:cxnSp>
          <p:nvCxnSpPr>
            <p:cNvPr id="9" name="Connettore 1 8"/>
            <p:cNvCxnSpPr/>
            <p:nvPr/>
          </p:nvCxnSpPr>
          <p:spPr>
            <a:xfrm>
              <a:off x="44300" y="764704"/>
              <a:ext cx="903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Immagine 10"/>
          <p:cNvPicPr/>
          <p:nvPr/>
        </p:nvPicPr>
        <p:blipFill rotWithShape="1">
          <a:blip r:embed="rId5"/>
          <a:srcRect l="57641" t="75635" r="31590" b="21374"/>
          <a:stretch/>
        </p:blipFill>
        <p:spPr bwMode="auto">
          <a:xfrm>
            <a:off x="4355976" y="5949280"/>
            <a:ext cx="1080120" cy="2880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038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lnSpc>
                <a:spcPct val="75000"/>
              </a:lnSpc>
            </a:pPr>
            <a:r>
              <a:rPr lang="en-US" smtClean="0">
                <a:cs typeface="Times New Roman" pitchFamily="18" charset="0"/>
              </a:rPr>
              <a:t>Classification and Management </a:t>
            </a:r>
            <a:br>
              <a:rPr lang="en-US" smtClean="0">
                <a:cs typeface="Times New Roman" pitchFamily="18" charset="0"/>
              </a:rPr>
            </a:br>
            <a:r>
              <a:rPr lang="en-US" smtClean="0">
                <a:cs typeface="Times New Roman" pitchFamily="18" charset="0"/>
              </a:rPr>
              <a:t>of BP for adults</a:t>
            </a:r>
            <a:endParaRPr lang="en-US" smtClean="0"/>
          </a:p>
        </p:txBody>
      </p:sp>
      <p:graphicFrame>
        <p:nvGraphicFramePr>
          <p:cNvPr id="101520" name="Group 144"/>
          <p:cNvGraphicFramePr>
            <a:graphicFrameLocks noGrp="1"/>
          </p:cNvGraphicFramePr>
          <p:nvPr>
            <p:extLst>
              <p:ext uri="{D42A27DB-BD31-4B8C-83A1-F6EECF244321}">
                <p14:modId xmlns:p14="http://schemas.microsoft.com/office/powerpoint/2010/main" val="351732142"/>
              </p:ext>
            </p:extLst>
          </p:nvPr>
        </p:nvGraphicFramePr>
        <p:xfrm>
          <a:off x="241300" y="1735138"/>
          <a:ext cx="8674100" cy="4246561"/>
        </p:xfrm>
        <a:graphic>
          <a:graphicData uri="http://schemas.openxmlformats.org/drawingml/2006/table">
            <a:tbl>
              <a:tblPr/>
              <a:tblGrid>
                <a:gridCol w="1435100"/>
                <a:gridCol w="825500"/>
                <a:gridCol w="850900"/>
                <a:gridCol w="1219200"/>
                <a:gridCol w="2463800"/>
                <a:gridCol w="1879600"/>
              </a:tblGrid>
              <a:tr h="350572">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dirty="0" smtClean="0">
                          <a:ln>
                            <a:noFill/>
                          </a:ln>
                          <a:solidFill>
                            <a:srgbClr val="FFFFFF"/>
                          </a:solidFill>
                          <a:effectLst/>
                          <a:latin typeface="Arial Narrow" pitchFamily="34" charset="0"/>
                          <a:cs typeface="Times New Roman" pitchFamily="18" charset="0"/>
                        </a:rPr>
                        <a:t>BP classification</a:t>
                      </a:r>
                      <a:r>
                        <a:rPr kumimoji="0" lang="en-US" sz="1700" b="0" i="0" u="none" strike="noStrike" cap="none" normalizeH="0" baseline="0" dirty="0" smtClean="0">
                          <a:ln>
                            <a:noFill/>
                          </a:ln>
                          <a:solidFill>
                            <a:srgbClr val="FFFFFF"/>
                          </a:solidFill>
                          <a:effectLst/>
                          <a:latin typeface="Arial Narrow" pitchFamily="34" charset="0"/>
                        </a:rPr>
                        <a:t> </a:t>
                      </a:r>
                    </a:p>
                  </a:txBody>
                  <a:tcPr marL="45720" marR="45720"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SBP* mmHg</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Arial" charset="0"/>
                        </a:rPr>
                        <a:t>DBP* </a:t>
                      </a: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mmHg</a:t>
                      </a:r>
                      <a:r>
                        <a:rPr kumimoji="0" lang="en-US" sz="1700" b="1" i="0" u="none" strike="noStrike" cap="none" normalizeH="0" baseline="0" smtClean="0">
                          <a:ln>
                            <a:noFill/>
                          </a:ln>
                          <a:solidFill>
                            <a:srgbClr val="FFFFFF"/>
                          </a:solidFill>
                          <a:effectLst/>
                          <a:latin typeface="Arial Narrow" pitchFamily="34" charset="0"/>
                        </a:rPr>
                        <a:t> </a:t>
                      </a:r>
                    </a:p>
                  </a:txBody>
                  <a:tcPr marL="45720" marR="45720" marT="45727" marB="45727"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Lifestyle modification</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Initial drug therapy</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6096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Without compelling indication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1" i="0" u="none" strike="noStrike" cap="none" normalizeH="0" baseline="0" smtClean="0">
                          <a:ln>
                            <a:noFill/>
                          </a:ln>
                          <a:solidFill>
                            <a:srgbClr val="FFFFFF"/>
                          </a:solidFill>
                          <a:effectLst/>
                          <a:latin typeface="Arial Narrow" pitchFamily="34" charset="0"/>
                          <a:cs typeface="Times New Roman" pitchFamily="18" charset="0"/>
                        </a:rPr>
                        <a:t>With compelling indications</a:t>
                      </a:r>
                      <a:endParaRPr kumimoji="0" lang="en-US" sz="1700" b="0" i="0" u="none" strike="noStrike" cap="none" normalizeH="0" baseline="0" smtClean="0">
                        <a:ln>
                          <a:noFill/>
                        </a:ln>
                        <a:solidFill>
                          <a:srgbClr val="FFFFFF"/>
                        </a:solidFill>
                        <a:effectLst/>
                        <a:latin typeface="Arial Narrow" pitchFamily="34" charset="0"/>
                      </a:endParaRPr>
                    </a:p>
                  </a:txBody>
                  <a:tcPr marL="45720" marR="45720" marT="45727" marB="45727"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247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Normal</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&lt;120</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and &lt;80</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Encourage</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700" b="0" i="0" u="none" strike="noStrike" cap="none" normalizeH="0" baseline="0" smtClean="0">
                        <a:ln>
                          <a:noFill/>
                        </a:ln>
                        <a:solidFill>
                          <a:srgbClr val="FFFFFF"/>
                        </a:solidFill>
                        <a:effectLst/>
                        <a:latin typeface="Arial Narrow" pitchFamily="34" charset="0"/>
                      </a:endParaRP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700" b="0" i="0" u="none" strike="noStrike" cap="none" normalizeH="0" baseline="0" smtClean="0">
                        <a:ln>
                          <a:noFill/>
                        </a:ln>
                        <a:solidFill>
                          <a:srgbClr val="FFFFFF"/>
                        </a:solidFill>
                        <a:effectLst/>
                        <a:latin typeface="Arial Narrow" pitchFamily="34" charset="0"/>
                      </a:endParaRPr>
                    </a:p>
                  </a:txBody>
                  <a:tcPr marL="45720" marR="45720" marT="45727" marB="45727"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9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Prehypertension</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120–139</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or 80–89</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Yes</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No antihypertensive drug indicated.</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Drug(s) for compelling indications. </a:t>
                      </a:r>
                      <a:r>
                        <a:rPr kumimoji="0" lang="en-US" sz="1700" b="0" i="0" u="none" strike="noStrike" cap="none" normalizeH="0" baseline="30000" smtClean="0">
                          <a:ln>
                            <a:noFill/>
                          </a:ln>
                          <a:solidFill>
                            <a:srgbClr val="FFFFFF"/>
                          </a:solidFill>
                          <a:effectLst/>
                          <a:latin typeface="Arial Narrow" pitchFamily="34" charset="0"/>
                          <a:cs typeface="Arial" charset="0"/>
                        </a:rPr>
                        <a:t>‡</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2792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Stage 1 Hypertension</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140–159</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or 90–99</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Yes</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Thiazide-type </a:t>
                      </a: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diuretics, </a:t>
                      </a: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ACEI, ARB, BB, CCB, or combination.</a:t>
                      </a:r>
                      <a:r>
                        <a:rPr kumimoji="0" lang="en-US" sz="1700" b="0" i="0" u="none" strike="noStrike" cap="none" normalizeH="0" baseline="0" dirty="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Arial" charset="0"/>
                        </a:rPr>
                        <a:t>Drug(s) for the compelling indications.</a:t>
                      </a:r>
                      <a:r>
                        <a:rPr kumimoji="0" lang="en-US" sz="1700" b="0" i="0" u="none" strike="noStrike" cap="none" normalizeH="0" baseline="30000" smtClean="0">
                          <a:ln>
                            <a:noFill/>
                          </a:ln>
                          <a:solidFill>
                            <a:srgbClr val="FFFFFF"/>
                          </a:solidFill>
                          <a:effectLst/>
                          <a:latin typeface="Arial Narrow" pitchFamily="34"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Other antihypertensive drugs (diuretics, ACEI, ARB, BB, CCB) as needed. </a:t>
                      </a:r>
                    </a:p>
                  </a:txBody>
                  <a:tcPr marL="45720" marR="45720"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2792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Stage 2 Hypertension</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sng" strike="noStrike" cap="none" normalizeH="0" baseline="0" smtClean="0">
                          <a:ln>
                            <a:noFill/>
                          </a:ln>
                          <a:solidFill>
                            <a:srgbClr val="FFFFFF"/>
                          </a:solidFill>
                          <a:effectLst/>
                          <a:latin typeface="Arial Narrow" pitchFamily="34" charset="0"/>
                          <a:cs typeface="Times New Roman" pitchFamily="18" charset="0"/>
                        </a:rPr>
                        <a:t>&gt;</a:t>
                      </a: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160</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or </a:t>
                      </a:r>
                      <a:r>
                        <a:rPr kumimoji="0" lang="en-US" sz="1700" b="0" i="0" u="sng" strike="noStrike" cap="none" normalizeH="0" baseline="0" smtClean="0">
                          <a:ln>
                            <a:noFill/>
                          </a:ln>
                          <a:solidFill>
                            <a:srgbClr val="FFFFFF"/>
                          </a:solidFill>
                          <a:effectLst/>
                          <a:latin typeface="Arial Narrow" pitchFamily="34" charset="0"/>
                          <a:cs typeface="Times New Roman" pitchFamily="18" charset="0"/>
                        </a:rPr>
                        <a:t>&gt;</a:t>
                      </a: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100</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smtClean="0">
                          <a:ln>
                            <a:noFill/>
                          </a:ln>
                          <a:solidFill>
                            <a:srgbClr val="FFFFFF"/>
                          </a:solidFill>
                          <a:effectLst/>
                          <a:latin typeface="Arial Narrow" pitchFamily="34" charset="0"/>
                          <a:cs typeface="Times New Roman" pitchFamily="18" charset="0"/>
                        </a:rPr>
                        <a:t>Yes</a:t>
                      </a:r>
                      <a:r>
                        <a:rPr kumimoji="0" lang="en-US" sz="1700" b="0" i="0" u="none" strike="noStrike" cap="none" normalizeH="0" baseline="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Two-drug combination for most</a:t>
                      </a:r>
                      <a:r>
                        <a:rPr kumimoji="0" lang="en-US" sz="1700" b="0" i="0" u="none" strike="noStrike" cap="none" normalizeH="0" baseline="30000" dirty="0" smtClean="0">
                          <a:ln>
                            <a:noFill/>
                          </a:ln>
                          <a:solidFill>
                            <a:srgbClr val="FFFFFF"/>
                          </a:solidFill>
                          <a:effectLst/>
                          <a:latin typeface="Arial Narrow" pitchFamily="34" charset="0"/>
                          <a:cs typeface="Times New Roman" pitchFamily="18" charset="0"/>
                        </a:rPr>
                        <a:t>†</a:t>
                      </a: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 </a:t>
                      </a: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(thiazide-type diuretic, ACEI </a:t>
                      </a:r>
                      <a:r>
                        <a:rPr kumimoji="0" lang="en-US" sz="1700" b="0" i="0" u="none" strike="noStrike" cap="none" normalizeH="0" baseline="0" dirty="0" smtClean="0">
                          <a:ln>
                            <a:noFill/>
                          </a:ln>
                          <a:solidFill>
                            <a:srgbClr val="FFFFFF"/>
                          </a:solidFill>
                          <a:effectLst/>
                          <a:latin typeface="Arial Narrow" pitchFamily="34" charset="0"/>
                          <a:cs typeface="Times New Roman" pitchFamily="18" charset="0"/>
                        </a:rPr>
                        <a:t>or ARB or BB or CCB).</a:t>
                      </a:r>
                      <a:r>
                        <a:rPr kumimoji="0" lang="en-US" sz="1700" b="0" i="0" u="none" strike="noStrike" cap="none" normalizeH="0" baseline="0" dirty="0" smtClean="0">
                          <a:ln>
                            <a:noFill/>
                          </a:ln>
                          <a:solidFill>
                            <a:srgbClr val="FFFFFF"/>
                          </a:solidFill>
                          <a:effectLst/>
                          <a:latin typeface="Arial Narrow" pitchFamily="34" charset="0"/>
                        </a:rPr>
                        <a:t> </a:t>
                      </a:r>
                    </a:p>
                  </a:txBody>
                  <a:tcPr marL="45720" marR="45720" marT="45727" marB="45727"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80939" name="Text Box 48"/>
          <p:cNvSpPr txBox="1">
            <a:spLocks noChangeArrowheads="1"/>
          </p:cNvSpPr>
          <p:nvPr/>
        </p:nvSpPr>
        <p:spPr bwMode="auto">
          <a:xfrm>
            <a:off x="377825" y="5737225"/>
            <a:ext cx="86106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lnSpc>
                <a:spcPct val="95000"/>
              </a:lnSpc>
              <a:spcBef>
                <a:spcPct val="0"/>
              </a:spcBef>
              <a:spcAft>
                <a:spcPct val="0"/>
              </a:spcAft>
            </a:pPr>
            <a:endParaRPr lang="en-US" sz="1400">
              <a:solidFill>
                <a:srgbClr val="FFFFFF"/>
              </a:solidFill>
              <a:latin typeface="Arial Narrow" pitchFamily="34" charset="0"/>
            </a:endParaRPr>
          </a:p>
        </p:txBody>
      </p:sp>
      <p:sp>
        <p:nvSpPr>
          <p:cNvPr id="80940" name="Text Box 145"/>
          <p:cNvSpPr txBox="1">
            <a:spLocks noChangeArrowheads="1"/>
          </p:cNvSpPr>
          <p:nvPr/>
        </p:nvSpPr>
        <p:spPr bwMode="auto">
          <a:xfrm>
            <a:off x="368300" y="5995988"/>
            <a:ext cx="73358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200">
                <a:solidFill>
                  <a:srgbClr val="FFFFFF"/>
                </a:solidFill>
                <a:latin typeface="Arial" charset="0"/>
                <a:cs typeface="Arial" charset="0"/>
              </a:rPr>
              <a:t>*Treatment determined by highest BP category.</a:t>
            </a:r>
          </a:p>
          <a:p>
            <a:pPr eaLnBrk="1" fontAlgn="base" hangingPunct="1">
              <a:spcBef>
                <a:spcPct val="0"/>
              </a:spcBef>
              <a:spcAft>
                <a:spcPct val="0"/>
              </a:spcAft>
            </a:pPr>
            <a:r>
              <a:rPr lang="en-US" sz="1200" baseline="30000">
                <a:solidFill>
                  <a:srgbClr val="FFFFFF"/>
                </a:solidFill>
                <a:latin typeface="Arial" charset="0"/>
                <a:cs typeface="Arial" charset="0"/>
              </a:rPr>
              <a:t>†</a:t>
            </a:r>
            <a:r>
              <a:rPr lang="en-US" sz="1200">
                <a:solidFill>
                  <a:srgbClr val="FFFFFF"/>
                </a:solidFill>
                <a:latin typeface="Arial" charset="0"/>
                <a:cs typeface="Arial" charset="0"/>
              </a:rPr>
              <a:t>Initial combined therapy should be used cautiously in those at risk for orthostatic hypotension.</a:t>
            </a:r>
          </a:p>
          <a:p>
            <a:pPr eaLnBrk="1" fontAlgn="base" hangingPunct="1">
              <a:spcBef>
                <a:spcPct val="0"/>
              </a:spcBef>
              <a:spcAft>
                <a:spcPct val="0"/>
              </a:spcAft>
            </a:pPr>
            <a:r>
              <a:rPr lang="en-US" sz="1200" baseline="30000">
                <a:solidFill>
                  <a:srgbClr val="FFFFFF"/>
                </a:solidFill>
                <a:latin typeface="Arial" charset="0"/>
                <a:cs typeface="Arial" charset="0"/>
              </a:rPr>
              <a:t>‡</a:t>
            </a:r>
            <a:r>
              <a:rPr lang="en-US" sz="1200">
                <a:solidFill>
                  <a:srgbClr val="FFFFFF"/>
                </a:solidFill>
                <a:latin typeface="Arial" charset="0"/>
                <a:cs typeface="Arial" charset="0"/>
              </a:rPr>
              <a:t>Treat patients with chronic kidney disease or diabetes to BP goal of &lt;130/80 mmHg. </a:t>
            </a:r>
            <a:endParaRPr lang="en-US" sz="1200">
              <a:solidFill>
                <a:srgbClr val="FFFFFF"/>
              </a:solidFill>
            </a:endParaRPr>
          </a:p>
        </p:txBody>
      </p:sp>
    </p:spTree>
    <p:extLst>
      <p:ext uri="{BB962C8B-B14F-4D97-AF65-F5344CB8AC3E}">
        <p14:creationId xmlns:p14="http://schemas.microsoft.com/office/powerpoint/2010/main" val="61274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smtClean="0"/>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0825" cy="687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57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123639"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960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Pharmacologic Therapy</a:t>
            </a:r>
            <a:endParaRPr lang="en-US" dirty="0"/>
          </a:p>
        </p:txBody>
      </p:sp>
      <p:sp>
        <p:nvSpPr>
          <p:cNvPr id="4" name="Content Placeholder 3"/>
          <p:cNvSpPr>
            <a:spLocks noGrp="1"/>
          </p:cNvSpPr>
          <p:nvPr>
            <p:ph idx="1"/>
          </p:nvPr>
        </p:nvSpPr>
        <p:spPr/>
        <p:txBody>
          <a:bodyPr/>
          <a:lstStyle/>
          <a:p>
            <a:r>
              <a:rPr lang="en-US" dirty="0" smtClean="0"/>
              <a:t>Drug therapy is recommended for individuals with blood pressures 140/90 mmHg. The degree of benefit derived from antihypertensive agents is related to the magnitude of the blood pressure reduction. </a:t>
            </a:r>
            <a:endParaRPr lang="en-US" dirty="0"/>
          </a:p>
        </p:txBody>
      </p:sp>
    </p:spTree>
    <p:extLst>
      <p:ext uri="{BB962C8B-B14F-4D97-AF65-F5344CB8AC3E}">
        <p14:creationId xmlns:p14="http://schemas.microsoft.com/office/powerpoint/2010/main" val="998650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90500"/>
            <a:ext cx="7772400" cy="1143000"/>
          </a:xfrm>
        </p:spPr>
        <p:txBody>
          <a:bodyPr/>
          <a:lstStyle/>
          <a:p>
            <a:pPr eaLnBrk="1" hangingPunct="1"/>
            <a:r>
              <a:rPr lang="en-US" smtClean="0"/>
              <a:t>Benefits of Lowering BP</a:t>
            </a:r>
          </a:p>
        </p:txBody>
      </p:sp>
      <p:sp>
        <p:nvSpPr>
          <p:cNvPr id="37891" name="Text Box 3"/>
          <p:cNvSpPr txBox="1">
            <a:spLocks noChangeArrowheads="1"/>
          </p:cNvSpPr>
          <p:nvPr/>
        </p:nvSpPr>
        <p:spPr bwMode="auto">
          <a:xfrm>
            <a:off x="407988" y="2554288"/>
            <a:ext cx="8334375"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tabLst>
                <a:tab pos="5772150" algn="ctr"/>
              </a:tabLst>
              <a:defRPr sz="2400">
                <a:solidFill>
                  <a:schemeClr val="tx1"/>
                </a:solidFill>
                <a:latin typeface="Times New Roman" pitchFamily="18" charset="0"/>
              </a:defRPr>
            </a:lvl1pPr>
            <a:lvl2pPr marL="742950" indent="-285750" eaLnBrk="0" hangingPunct="0">
              <a:tabLst>
                <a:tab pos="5772150" algn="ctr"/>
              </a:tabLst>
              <a:defRPr sz="2400">
                <a:solidFill>
                  <a:schemeClr val="tx1"/>
                </a:solidFill>
                <a:latin typeface="Times New Roman" pitchFamily="18" charset="0"/>
              </a:defRPr>
            </a:lvl2pPr>
            <a:lvl3pPr marL="1143000" indent="-228600" eaLnBrk="0" hangingPunct="0">
              <a:tabLst>
                <a:tab pos="5772150" algn="ctr"/>
              </a:tabLst>
              <a:defRPr sz="2400">
                <a:solidFill>
                  <a:schemeClr val="tx1"/>
                </a:solidFill>
                <a:latin typeface="Times New Roman" pitchFamily="18" charset="0"/>
              </a:defRPr>
            </a:lvl3pPr>
            <a:lvl4pPr marL="1600200" indent="-228600" eaLnBrk="0" hangingPunct="0">
              <a:tabLst>
                <a:tab pos="5772150" algn="ctr"/>
              </a:tabLst>
              <a:defRPr sz="2400">
                <a:solidFill>
                  <a:schemeClr val="tx1"/>
                </a:solidFill>
                <a:latin typeface="Times New Roman" pitchFamily="18" charset="0"/>
              </a:defRPr>
            </a:lvl4pPr>
            <a:lvl5pPr marL="2057400" indent="-228600" eaLnBrk="0" hangingPunct="0">
              <a:tabLst>
                <a:tab pos="5772150" algn="ct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772150" algn="ct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772150" algn="ct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772150" algn="ct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772150" algn="ctr"/>
              </a:tabLst>
              <a:defRPr sz="2400">
                <a:solidFill>
                  <a:schemeClr val="tx1"/>
                </a:solidFill>
                <a:latin typeface="Times New Roman" pitchFamily="18" charset="0"/>
              </a:defRPr>
            </a:lvl9pPr>
          </a:lstStyle>
          <a:p>
            <a:pPr eaLnBrk="1" fontAlgn="base" hangingPunct="1">
              <a:spcBef>
                <a:spcPct val="0"/>
              </a:spcBef>
              <a:spcAft>
                <a:spcPct val="0"/>
              </a:spcAft>
            </a:pPr>
            <a:r>
              <a:rPr lang="en-US" dirty="0">
                <a:solidFill>
                  <a:srgbClr val="FFFFFF"/>
                </a:solidFill>
                <a:latin typeface="Arial Narrow" pitchFamily="34" charset="0"/>
                <a:cs typeface="Times New Roman" pitchFamily="18" charset="0"/>
              </a:rPr>
              <a:t>		</a:t>
            </a:r>
            <a:r>
              <a:rPr lang="en-US" b="1" dirty="0">
                <a:solidFill>
                  <a:srgbClr val="FFFFFF"/>
                </a:solidFill>
                <a:latin typeface="Arial Narrow" pitchFamily="34" charset="0"/>
                <a:cs typeface="Times New Roman" pitchFamily="18" charset="0"/>
              </a:rPr>
              <a:t>Average Percent Reduction</a:t>
            </a:r>
          </a:p>
          <a:p>
            <a:pPr eaLnBrk="1" fontAlgn="base" hangingPunct="1">
              <a:spcBef>
                <a:spcPct val="50000"/>
              </a:spcBef>
              <a:spcAft>
                <a:spcPct val="0"/>
              </a:spcAft>
            </a:pPr>
            <a:r>
              <a:rPr lang="en-US" dirty="0">
                <a:solidFill>
                  <a:srgbClr val="FFFFFF"/>
                </a:solidFill>
                <a:latin typeface="Arial Narrow" pitchFamily="34" charset="0"/>
                <a:cs typeface="Times New Roman" pitchFamily="18" charset="0"/>
              </a:rPr>
              <a:t>	Stroke incidence 	35–40%  </a:t>
            </a:r>
          </a:p>
          <a:p>
            <a:pPr eaLnBrk="1" fontAlgn="base" hangingPunct="1">
              <a:spcBef>
                <a:spcPct val="0"/>
              </a:spcBef>
              <a:spcAft>
                <a:spcPct val="0"/>
              </a:spcAft>
            </a:pPr>
            <a:r>
              <a:rPr lang="en-US" dirty="0">
                <a:solidFill>
                  <a:srgbClr val="FFFFFF"/>
                </a:solidFill>
                <a:latin typeface="Arial Narrow" pitchFamily="34" charset="0"/>
                <a:cs typeface="Times New Roman" pitchFamily="18" charset="0"/>
              </a:rPr>
              <a:t>	</a:t>
            </a:r>
          </a:p>
          <a:p>
            <a:pPr eaLnBrk="1" fontAlgn="base" hangingPunct="1">
              <a:spcBef>
                <a:spcPct val="0"/>
              </a:spcBef>
              <a:spcAft>
                <a:spcPct val="0"/>
              </a:spcAft>
            </a:pPr>
            <a:r>
              <a:rPr lang="en-US" dirty="0">
                <a:solidFill>
                  <a:srgbClr val="FFFFFF"/>
                </a:solidFill>
                <a:latin typeface="Arial Narrow" pitchFamily="34" charset="0"/>
                <a:cs typeface="Times New Roman" pitchFamily="18" charset="0"/>
              </a:rPr>
              <a:t>	Myocardial infarction 	20–25% </a:t>
            </a:r>
          </a:p>
          <a:p>
            <a:pPr eaLnBrk="1" fontAlgn="base" hangingPunct="1">
              <a:spcBef>
                <a:spcPct val="0"/>
              </a:spcBef>
              <a:spcAft>
                <a:spcPct val="0"/>
              </a:spcAft>
            </a:pPr>
            <a:endParaRPr lang="en-US" dirty="0">
              <a:solidFill>
                <a:srgbClr val="FFFFFF"/>
              </a:solidFill>
              <a:latin typeface="Arial Narrow" pitchFamily="34" charset="0"/>
              <a:cs typeface="Times New Roman" pitchFamily="18" charset="0"/>
            </a:endParaRPr>
          </a:p>
          <a:p>
            <a:pPr eaLnBrk="1" fontAlgn="base" hangingPunct="1">
              <a:spcBef>
                <a:spcPct val="0"/>
              </a:spcBef>
              <a:spcAft>
                <a:spcPct val="0"/>
              </a:spcAft>
            </a:pPr>
            <a:r>
              <a:rPr lang="en-US" dirty="0">
                <a:solidFill>
                  <a:srgbClr val="FFFFFF"/>
                </a:solidFill>
                <a:latin typeface="Arial Narrow" pitchFamily="34" charset="0"/>
                <a:cs typeface="Times New Roman" pitchFamily="18" charset="0"/>
              </a:rPr>
              <a:t>	Heart failure	50% </a:t>
            </a:r>
            <a:r>
              <a:rPr lang="en-US" dirty="0">
                <a:solidFill>
                  <a:srgbClr val="FFFFFF"/>
                </a:solidFill>
                <a:latin typeface="Arial Narrow" pitchFamily="34" charset="0"/>
              </a:rPr>
              <a:t> </a:t>
            </a:r>
          </a:p>
          <a:p>
            <a:pPr eaLnBrk="1" fontAlgn="base" hangingPunct="1">
              <a:spcBef>
                <a:spcPct val="0"/>
              </a:spcBef>
              <a:spcAft>
                <a:spcPct val="0"/>
              </a:spcAft>
            </a:pPr>
            <a:endParaRPr lang="en-US" dirty="0">
              <a:solidFill>
                <a:srgbClr val="FFFFFF"/>
              </a:solidFill>
              <a:latin typeface="Arial Narrow" pitchFamily="34" charset="0"/>
            </a:endParaRPr>
          </a:p>
        </p:txBody>
      </p:sp>
      <p:sp>
        <p:nvSpPr>
          <p:cNvPr id="37892" name="Line 4"/>
          <p:cNvSpPr>
            <a:spLocks noChangeShapeType="1"/>
          </p:cNvSpPr>
          <p:nvPr/>
        </p:nvSpPr>
        <p:spPr bwMode="auto">
          <a:xfrm>
            <a:off x="669925" y="3060700"/>
            <a:ext cx="73739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37893" name="Line 5"/>
          <p:cNvSpPr>
            <a:spLocks noChangeShapeType="1"/>
          </p:cNvSpPr>
          <p:nvPr/>
        </p:nvSpPr>
        <p:spPr bwMode="auto">
          <a:xfrm>
            <a:off x="669925" y="3729038"/>
            <a:ext cx="73548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37894" name="Line 7"/>
          <p:cNvSpPr>
            <a:spLocks noChangeShapeType="1"/>
          </p:cNvSpPr>
          <p:nvPr/>
        </p:nvSpPr>
        <p:spPr bwMode="auto">
          <a:xfrm>
            <a:off x="669925" y="4451350"/>
            <a:ext cx="73755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37895" name="Rectangle 9"/>
          <p:cNvSpPr>
            <a:spLocks noChangeArrowheads="1"/>
          </p:cNvSpPr>
          <p:nvPr/>
        </p:nvSpPr>
        <p:spPr bwMode="auto">
          <a:xfrm>
            <a:off x="661988" y="2471738"/>
            <a:ext cx="7381875" cy="26447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 name="Rectangle 1"/>
          <p:cNvSpPr/>
          <p:nvPr/>
        </p:nvSpPr>
        <p:spPr>
          <a:xfrm>
            <a:off x="372592" y="1556792"/>
            <a:ext cx="8134027" cy="707886"/>
          </a:xfrm>
          <a:prstGeom prst="rect">
            <a:avLst/>
          </a:prstGeom>
        </p:spPr>
        <p:txBody>
          <a:bodyPr wrap="square">
            <a:spAutoFit/>
          </a:bodyPr>
          <a:lstStyle/>
          <a:p>
            <a:r>
              <a:rPr lang="en-US" sz="2000" dirty="0" smtClean="0">
                <a:solidFill>
                  <a:schemeClr val="bg1"/>
                </a:solidFill>
              </a:rPr>
              <a:t>Lowering systolic blood pressure by 10–12 mmHg and diastolic blood pressure by 5–6 mmHg </a:t>
            </a:r>
            <a:endParaRPr lang="en-US" sz="2000" dirty="0">
              <a:solidFill>
                <a:schemeClr val="bg1"/>
              </a:solidFill>
            </a:endParaRPr>
          </a:p>
        </p:txBody>
      </p:sp>
    </p:spTree>
    <p:extLst>
      <p:ext uri="{BB962C8B-B14F-4D97-AF65-F5344CB8AC3E}">
        <p14:creationId xmlns:p14="http://schemas.microsoft.com/office/powerpoint/2010/main" val="1647485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Diuretics</a:t>
            </a:r>
            <a:endParaRPr lang="en-US" dirty="0"/>
          </a:p>
        </p:txBody>
      </p:sp>
      <p:sp>
        <p:nvSpPr>
          <p:cNvPr id="3" name="Content Placeholder 2"/>
          <p:cNvSpPr>
            <a:spLocks noGrp="1"/>
          </p:cNvSpPr>
          <p:nvPr>
            <p:ph idx="1"/>
          </p:nvPr>
        </p:nvSpPr>
        <p:spPr>
          <a:xfrm>
            <a:off x="685800" y="1600200"/>
            <a:ext cx="7772400" cy="4997152"/>
          </a:xfrm>
        </p:spPr>
        <p:txBody>
          <a:bodyPr/>
          <a:lstStyle/>
          <a:p>
            <a:r>
              <a:rPr lang="en-US" sz="2000" dirty="0" smtClean="0">
                <a:effectLst/>
              </a:rPr>
              <a:t>Low-dose thiazide diuretics often are used </a:t>
            </a:r>
            <a:r>
              <a:rPr lang="en-US" sz="2000" dirty="0" smtClean="0">
                <a:effectLst/>
              </a:rPr>
              <a:t> previously as </a:t>
            </a:r>
            <a:r>
              <a:rPr lang="en-US" sz="2000" dirty="0" smtClean="0">
                <a:effectLst/>
              </a:rPr>
              <a:t>first-line agents alone or in combination with other antihypertensive drugs. </a:t>
            </a:r>
          </a:p>
          <a:p>
            <a:r>
              <a:rPr lang="en-US" sz="2000" dirty="0" smtClean="0">
                <a:effectLst/>
              </a:rPr>
              <a:t>Thiazides inhibit the Na</a:t>
            </a:r>
            <a:r>
              <a:rPr lang="en-US" sz="2000" baseline="30000" dirty="0" smtClean="0">
                <a:effectLst/>
              </a:rPr>
              <a:t>+</a:t>
            </a:r>
            <a:r>
              <a:rPr lang="en-US" sz="2000" dirty="0" smtClean="0">
                <a:effectLst/>
              </a:rPr>
              <a:t>/</a:t>
            </a:r>
            <a:r>
              <a:rPr lang="en-US" sz="2000" dirty="0" err="1" smtClean="0">
                <a:effectLst/>
              </a:rPr>
              <a:t>Cl</a:t>
            </a:r>
            <a:r>
              <a:rPr lang="en-US" sz="2000" baseline="30000" dirty="0" smtClean="0">
                <a:effectLst/>
              </a:rPr>
              <a:t>–</a:t>
            </a:r>
            <a:r>
              <a:rPr lang="en-US" sz="2000" dirty="0" smtClean="0">
                <a:effectLst/>
              </a:rPr>
              <a:t> pump in the distal convoluted tubule and hence increase sodium excretion.</a:t>
            </a:r>
          </a:p>
          <a:p>
            <a:r>
              <a:rPr lang="en-US" sz="2000" dirty="0" smtClean="0">
                <a:effectLst/>
              </a:rPr>
              <a:t> In the long term, they also may act as vasodilators. </a:t>
            </a:r>
          </a:p>
          <a:p>
            <a:r>
              <a:rPr lang="en-US" sz="2000" dirty="0" smtClean="0">
                <a:effectLst/>
              </a:rPr>
              <a:t>Thiazides are safe, efficacious, inexpensive, and reduce clinical events. </a:t>
            </a:r>
          </a:p>
          <a:p>
            <a:r>
              <a:rPr lang="en-US" sz="2000" dirty="0" smtClean="0">
                <a:effectLst/>
              </a:rPr>
              <a:t>They provide additive blood pressure–lowering effects when combined with beta blockers, angiotensin-converting enzyme inhibitors (ACEIs), or angiotensin receptor blockers (ARBs).</a:t>
            </a:r>
          </a:p>
          <a:p>
            <a:r>
              <a:rPr lang="en-US" sz="2000" dirty="0" smtClean="0">
                <a:effectLst/>
              </a:rPr>
              <a:t> In contrast, addition of a diuretic to a calcium channel blocker is less effective.</a:t>
            </a:r>
          </a:p>
          <a:p>
            <a:r>
              <a:rPr lang="en-US" sz="2000" dirty="0" smtClean="0">
                <a:effectLst/>
              </a:rPr>
              <a:t> Usual doses of hydrochlorothiazide range from 6.25–50 mg/d. </a:t>
            </a:r>
          </a:p>
          <a:p>
            <a:r>
              <a:rPr lang="en-US" sz="2000" dirty="0" smtClean="0"/>
              <a:t> The preferred are </a:t>
            </a:r>
            <a:r>
              <a:rPr lang="en-US" sz="2000" dirty="0" err="1" smtClean="0"/>
              <a:t>Chlorthalidone</a:t>
            </a:r>
            <a:r>
              <a:rPr lang="en-US" sz="2000" dirty="0" smtClean="0"/>
              <a:t> </a:t>
            </a:r>
            <a:r>
              <a:rPr lang="en-US" sz="2000" dirty="0" smtClean="0"/>
              <a:t>6.25-50 </a:t>
            </a:r>
            <a:r>
              <a:rPr lang="en-US" sz="2000" dirty="0" smtClean="0"/>
              <a:t>mg/dl &amp; </a:t>
            </a:r>
            <a:r>
              <a:rPr lang="en-US" sz="2000" dirty="0" err="1" smtClean="0"/>
              <a:t>indapamide</a:t>
            </a:r>
            <a:r>
              <a:rPr lang="en-US" sz="2000" dirty="0" smtClean="0"/>
              <a:t> 1.5 mg</a:t>
            </a:r>
            <a:endParaRPr lang="en-US" sz="2000" dirty="0" smtClean="0">
              <a:effectLst/>
            </a:endParaRPr>
          </a:p>
          <a:p>
            <a:r>
              <a:rPr lang="en-US" sz="2000" dirty="0" smtClean="0">
                <a:effectLst/>
              </a:rPr>
              <a:t>Owing to an increased incidence of metabolic side effects (hypokalemia, insulin resistance, increased cholesterol), higher doses generally are not recommended.</a:t>
            </a:r>
            <a:endParaRPr lang="en-US" sz="2000" dirty="0"/>
          </a:p>
        </p:txBody>
      </p:sp>
    </p:spTree>
    <p:extLst>
      <p:ext uri="{BB962C8B-B14F-4D97-AF65-F5344CB8AC3E}">
        <p14:creationId xmlns:p14="http://schemas.microsoft.com/office/powerpoint/2010/main" val="104307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t>Indications:</a:t>
            </a:r>
          </a:p>
          <a:p>
            <a:pPr lvl="1"/>
            <a:r>
              <a:rPr lang="en-US" dirty="0" smtClean="0"/>
              <a:t>HF</a:t>
            </a:r>
          </a:p>
          <a:p>
            <a:pPr lvl="1"/>
            <a:r>
              <a:rPr lang="en-US" dirty="0" smtClean="0"/>
              <a:t>Stroke</a:t>
            </a:r>
            <a:endParaRPr lang="en-US" dirty="0"/>
          </a:p>
        </p:txBody>
      </p:sp>
    </p:spTree>
    <p:extLst>
      <p:ext uri="{BB962C8B-B14F-4D97-AF65-F5344CB8AC3E}">
        <p14:creationId xmlns:p14="http://schemas.microsoft.com/office/powerpoint/2010/main" val="160893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Treatment</a:t>
            </a:r>
            <a:br>
              <a:rPr lang="en-US" smtClean="0"/>
            </a:br>
            <a:r>
              <a:rPr lang="en-US" smtClean="0"/>
              <a:t>Overview</a:t>
            </a:r>
          </a:p>
        </p:txBody>
      </p:sp>
      <p:sp>
        <p:nvSpPr>
          <p:cNvPr id="51203" name="Text Box 3"/>
          <p:cNvSpPr txBox="1">
            <a:spLocks noChangeArrowheads="1"/>
          </p:cNvSpPr>
          <p:nvPr/>
        </p:nvSpPr>
        <p:spPr bwMode="auto">
          <a:xfrm>
            <a:off x="809625" y="1971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solidFill>
                <a:srgbClr val="FFFFFF"/>
              </a:solidFill>
            </a:endParaRPr>
          </a:p>
        </p:txBody>
      </p:sp>
      <p:sp>
        <p:nvSpPr>
          <p:cNvPr id="51204" name="Text Box 4"/>
          <p:cNvSpPr txBox="1">
            <a:spLocks noChangeArrowheads="1"/>
          </p:cNvSpPr>
          <p:nvPr/>
        </p:nvSpPr>
        <p:spPr bwMode="auto">
          <a:xfrm>
            <a:off x="365125" y="1827213"/>
            <a:ext cx="80057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tabLst>
                <a:tab pos="571500" algn="l"/>
              </a:tabLst>
              <a:defRPr sz="2400">
                <a:solidFill>
                  <a:schemeClr val="tx1"/>
                </a:solidFill>
                <a:latin typeface="Times New Roman" pitchFamily="18" charset="0"/>
              </a:defRPr>
            </a:lvl1pPr>
            <a:lvl2pPr eaLnBrk="0" hangingPunct="0">
              <a:tabLst>
                <a:tab pos="571500" algn="l"/>
              </a:tabLst>
              <a:defRPr sz="2400">
                <a:solidFill>
                  <a:schemeClr val="tx1"/>
                </a:solidFill>
                <a:latin typeface="Times New Roman" pitchFamily="18" charset="0"/>
              </a:defRPr>
            </a:lvl2pPr>
            <a:lvl3pPr marL="1143000" indent="-228600" eaLnBrk="0" hangingPunct="0">
              <a:tabLst>
                <a:tab pos="571500" algn="l"/>
              </a:tabLst>
              <a:defRPr sz="2400">
                <a:solidFill>
                  <a:schemeClr val="tx1"/>
                </a:solidFill>
                <a:latin typeface="Times New Roman" pitchFamily="18" charset="0"/>
              </a:defRPr>
            </a:lvl3pPr>
            <a:lvl4pPr marL="1600200" indent="-228600" eaLnBrk="0" hangingPunct="0">
              <a:tabLst>
                <a:tab pos="571500" algn="l"/>
              </a:tabLst>
              <a:defRPr sz="2400">
                <a:solidFill>
                  <a:schemeClr val="tx1"/>
                </a:solidFill>
                <a:latin typeface="Times New Roman" pitchFamily="18" charset="0"/>
              </a:defRPr>
            </a:lvl4pPr>
            <a:lvl5pPr marL="2057400" indent="-228600" eaLnBrk="0" hangingPunct="0">
              <a:tabLst>
                <a:tab pos="5715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715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715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715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71500" algn="l"/>
              </a:tabLst>
              <a:defRPr sz="2400">
                <a:solidFill>
                  <a:schemeClr val="tx1"/>
                </a:solidFill>
                <a:latin typeface="Times New Roman" pitchFamily="18" charset="0"/>
              </a:defRPr>
            </a:lvl9pPr>
          </a:lstStyle>
          <a:p>
            <a:pPr eaLnBrk="1" fontAlgn="base" hangingPunct="1">
              <a:spcBef>
                <a:spcPct val="0"/>
              </a:spcBef>
              <a:spcAft>
                <a:spcPct val="0"/>
              </a:spcAft>
              <a:buFont typeface="Wingdings" pitchFamily="2" charset="2"/>
              <a:buChar char="§"/>
            </a:pPr>
            <a:r>
              <a:rPr lang="en-US" dirty="0">
                <a:solidFill>
                  <a:srgbClr val="FFFFFF"/>
                </a:solidFill>
                <a:latin typeface="Arial Narrow" pitchFamily="34" charset="0"/>
              </a:rPr>
              <a:t>Goals of therapy</a:t>
            </a:r>
          </a:p>
          <a:p>
            <a:pPr eaLnBrk="1" fontAlgn="base" hangingPunct="1">
              <a:spcBef>
                <a:spcPct val="50000"/>
              </a:spcBef>
              <a:spcAft>
                <a:spcPct val="0"/>
              </a:spcAft>
              <a:buFont typeface="Wingdings" pitchFamily="2" charset="2"/>
              <a:buChar char="§"/>
            </a:pPr>
            <a:r>
              <a:rPr lang="en-US" dirty="0">
                <a:solidFill>
                  <a:srgbClr val="FFFFFF"/>
                </a:solidFill>
                <a:latin typeface="Arial Narrow" pitchFamily="34" charset="0"/>
              </a:rPr>
              <a:t>Lifestyle modification</a:t>
            </a:r>
          </a:p>
          <a:p>
            <a:pPr eaLnBrk="1" fontAlgn="base" hangingPunct="1">
              <a:spcBef>
                <a:spcPct val="50000"/>
              </a:spcBef>
              <a:spcAft>
                <a:spcPct val="0"/>
              </a:spcAft>
              <a:buFont typeface="Wingdings" pitchFamily="2" charset="2"/>
              <a:buChar char="§"/>
            </a:pPr>
            <a:r>
              <a:rPr lang="en-US" dirty="0">
                <a:solidFill>
                  <a:srgbClr val="FFFFFF"/>
                </a:solidFill>
                <a:latin typeface="Arial Narrow" pitchFamily="34" charset="0"/>
              </a:rPr>
              <a:t>Pharmacologic treatment</a:t>
            </a:r>
          </a:p>
          <a:p>
            <a:pPr lvl="1" eaLnBrk="1" fontAlgn="base" hangingPunct="1">
              <a:spcBef>
                <a:spcPct val="0"/>
              </a:spcBef>
              <a:spcAft>
                <a:spcPct val="0"/>
              </a:spcAft>
              <a:buFontTx/>
              <a:buChar char="•"/>
            </a:pPr>
            <a:r>
              <a:rPr lang="en-US" dirty="0">
                <a:solidFill>
                  <a:srgbClr val="FFFFFF"/>
                </a:solidFill>
                <a:latin typeface="Arial Narrow" pitchFamily="34" charset="0"/>
              </a:rPr>
              <a:t> Algorithm for treatment of hypertension</a:t>
            </a:r>
          </a:p>
          <a:p>
            <a:pPr eaLnBrk="1" fontAlgn="base" hangingPunct="1">
              <a:spcBef>
                <a:spcPct val="0"/>
              </a:spcBef>
              <a:spcAft>
                <a:spcPct val="0"/>
              </a:spcAft>
            </a:pPr>
            <a:endParaRPr lang="en-US" dirty="0">
              <a:solidFill>
                <a:srgbClr val="FFFFFF"/>
              </a:solidFill>
              <a:latin typeface="Arial Narrow" pitchFamily="34" charset="0"/>
            </a:endParaRPr>
          </a:p>
        </p:txBody>
      </p:sp>
    </p:spTree>
    <p:extLst>
      <p:ext uri="{BB962C8B-B14F-4D97-AF65-F5344CB8AC3E}">
        <p14:creationId xmlns:p14="http://schemas.microsoft.com/office/powerpoint/2010/main" val="1830751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Loop diuretics generally are reserved for hypertensive patients with</a:t>
            </a:r>
          </a:p>
          <a:p>
            <a:pPr lvl="1"/>
            <a:r>
              <a:rPr lang="en-US" dirty="0" smtClean="0"/>
              <a:t> reduced glomerular filtration rates [reflected in serum </a:t>
            </a:r>
            <a:r>
              <a:rPr lang="en-US" dirty="0" err="1" smtClean="0"/>
              <a:t>creatinine</a:t>
            </a:r>
            <a:r>
              <a:rPr lang="en-US" dirty="0" smtClean="0"/>
              <a:t> &gt;220 </a:t>
            </a:r>
            <a:r>
              <a:rPr lang="en-US" dirty="0" err="1" smtClean="0"/>
              <a:t>mol</a:t>
            </a:r>
            <a:r>
              <a:rPr lang="en-US" dirty="0" smtClean="0"/>
              <a:t>/L (&gt;2.5 mg/</a:t>
            </a:r>
            <a:r>
              <a:rPr lang="en-US" dirty="0" err="1" smtClean="0"/>
              <a:t>dL</a:t>
            </a:r>
            <a:r>
              <a:rPr lang="en-US" dirty="0" smtClean="0"/>
              <a:t>)],</a:t>
            </a:r>
          </a:p>
          <a:p>
            <a:pPr lvl="1"/>
            <a:r>
              <a:rPr lang="en-US" dirty="0" smtClean="0"/>
              <a:t> CHF, </a:t>
            </a:r>
          </a:p>
          <a:p>
            <a:pPr lvl="1"/>
            <a:r>
              <a:rPr lang="en-US" dirty="0" smtClean="0"/>
              <a:t>or sodium retention and edema</a:t>
            </a:r>
          </a:p>
          <a:p>
            <a:r>
              <a:rPr lang="en-US" sz="2400" b="1" dirty="0"/>
              <a:t>Low-dose </a:t>
            </a:r>
            <a:r>
              <a:rPr lang="en-US" sz="2400" b="1" dirty="0" err="1"/>
              <a:t>eplerenone</a:t>
            </a:r>
            <a:r>
              <a:rPr lang="en-US" sz="2400" b="1" dirty="0"/>
              <a:t> (6.25 to 25 mg/day) or spironolactone (6.25 to 12.5 mg/day) can be effective in treatment of primary hypertension, particularly low-renin hypertension in African Americans.</a:t>
            </a:r>
            <a:endParaRPr lang="en-US" sz="2400" dirty="0"/>
          </a:p>
        </p:txBody>
      </p:sp>
    </p:spTree>
    <p:extLst>
      <p:ext uri="{BB962C8B-B14F-4D97-AF65-F5344CB8AC3E}">
        <p14:creationId xmlns:p14="http://schemas.microsoft.com/office/powerpoint/2010/main" val="1599891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Angiotensin-Converting Enzyme </a:t>
            </a:r>
            <a:r>
              <a:rPr lang="en-US" sz="3200" b="0" dirty="0" smtClean="0"/>
              <a:t>Inhibitors</a:t>
            </a:r>
            <a:endParaRPr lang="en-US" sz="3200" dirty="0"/>
          </a:p>
        </p:txBody>
      </p:sp>
      <p:sp>
        <p:nvSpPr>
          <p:cNvPr id="3" name="Content Placeholder 2"/>
          <p:cNvSpPr>
            <a:spLocks noGrp="1"/>
          </p:cNvSpPr>
          <p:nvPr>
            <p:ph idx="1"/>
          </p:nvPr>
        </p:nvSpPr>
        <p:spPr>
          <a:xfrm>
            <a:off x="685800" y="1600200"/>
            <a:ext cx="8278688" cy="5069160"/>
          </a:xfrm>
        </p:spPr>
        <p:txBody>
          <a:bodyPr/>
          <a:lstStyle/>
          <a:p>
            <a:r>
              <a:rPr lang="en-US" sz="2400" dirty="0" smtClean="0"/>
              <a:t>These inhibit the conversion of angiotensin I to angiotensin II and are usually well tolerated. </a:t>
            </a:r>
          </a:p>
          <a:p>
            <a:r>
              <a:rPr lang="en-US" sz="2400" dirty="0"/>
              <a:t>They are </a:t>
            </a:r>
            <a:r>
              <a:rPr lang="en-US" sz="2400" dirty="0" smtClean="0"/>
              <a:t>particularly useful </a:t>
            </a:r>
            <a:r>
              <a:rPr lang="en-US" sz="2400" dirty="0"/>
              <a:t>in diabetics with nephropathy, where they </a:t>
            </a:r>
            <a:r>
              <a:rPr lang="en-US" sz="2400" dirty="0" smtClean="0"/>
              <a:t>have been </a:t>
            </a:r>
            <a:r>
              <a:rPr lang="en-US" sz="2400" dirty="0"/>
              <a:t>shown to slow disease progression, and in </a:t>
            </a:r>
            <a:r>
              <a:rPr lang="en-US" sz="2400" dirty="0" smtClean="0"/>
              <a:t>those patients </a:t>
            </a:r>
            <a:r>
              <a:rPr lang="en-US" sz="2400" dirty="0"/>
              <a:t>with symptomatic or asymptomatic left </a:t>
            </a:r>
            <a:r>
              <a:rPr lang="en-US" sz="2400" dirty="0" smtClean="0"/>
              <a:t>ventricular dysfunction</a:t>
            </a:r>
            <a:r>
              <a:rPr lang="en-US" sz="2400" dirty="0"/>
              <a:t>, where they have been shown to </a:t>
            </a:r>
            <a:r>
              <a:rPr lang="en-US" sz="2400" dirty="0" smtClean="0"/>
              <a:t>improve survival</a:t>
            </a:r>
            <a:r>
              <a:rPr lang="en-US" sz="2400" dirty="0"/>
              <a:t>.</a:t>
            </a:r>
            <a:endParaRPr lang="en-US" sz="2400" dirty="0" smtClean="0"/>
          </a:p>
          <a:p>
            <a:r>
              <a:rPr lang="en-US" sz="2400" dirty="0" smtClean="0"/>
              <a:t>Electrolytes and </a:t>
            </a:r>
            <a:r>
              <a:rPr lang="en-US" sz="2400" dirty="0" err="1" smtClean="0"/>
              <a:t>creatinine</a:t>
            </a:r>
            <a:r>
              <a:rPr lang="en-US" sz="2400" dirty="0" smtClean="0"/>
              <a:t> should be checked before and 1-2 weeks after commencing therapy. </a:t>
            </a:r>
            <a:endParaRPr lang="en-US" dirty="0"/>
          </a:p>
        </p:txBody>
      </p:sp>
    </p:spTree>
    <p:extLst>
      <p:ext uri="{BB962C8B-B14F-4D97-AF65-F5344CB8AC3E}">
        <p14:creationId xmlns:p14="http://schemas.microsoft.com/office/powerpoint/2010/main" val="3559018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Side-effects include first-dose hypotension, cough, rash, </a:t>
            </a:r>
            <a:r>
              <a:rPr lang="en-US" sz="2400" dirty="0" err="1" smtClean="0"/>
              <a:t>hyperkalaemia</a:t>
            </a:r>
            <a:r>
              <a:rPr lang="en-US" sz="2400" dirty="0" smtClean="0"/>
              <a:t> and renal dysfunction.</a:t>
            </a:r>
          </a:p>
          <a:p>
            <a:pPr lvl="1"/>
            <a:r>
              <a:rPr lang="en-US" sz="2400" dirty="0" smtClean="0"/>
              <a:t>The most common side effect of ACE inhibitors is a dry cough. Patients may complain not of a cough but rather of having to clear the throat or loss of voice later in the day. These symptoms occur in 3 to 39% of patients, resolve in a few days after the drug is discontinued, and can be eliminated by switching the patient to an ARB. The incidence is higher in African Americans than in whites and is highest in Asians.</a:t>
            </a:r>
          </a:p>
          <a:p>
            <a:endParaRPr lang="en-US" dirty="0"/>
          </a:p>
        </p:txBody>
      </p:sp>
    </p:spTree>
    <p:extLst>
      <p:ext uri="{BB962C8B-B14F-4D97-AF65-F5344CB8AC3E}">
        <p14:creationId xmlns:p14="http://schemas.microsoft.com/office/powerpoint/2010/main" val="925577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a:t>Angiotensin II receptor antagonists</a:t>
            </a:r>
            <a:endParaRPr lang="en-US" dirty="0"/>
          </a:p>
        </p:txBody>
      </p:sp>
      <p:sp>
        <p:nvSpPr>
          <p:cNvPr id="3" name="Content Placeholder 2"/>
          <p:cNvSpPr>
            <a:spLocks noGrp="1"/>
          </p:cNvSpPr>
          <p:nvPr>
            <p:ph idx="1"/>
          </p:nvPr>
        </p:nvSpPr>
        <p:spPr/>
        <p:txBody>
          <a:bodyPr/>
          <a:lstStyle/>
          <a:p>
            <a:r>
              <a:rPr lang="en-US" dirty="0" smtClean="0"/>
              <a:t>This group of agents selectively block the receptors for angiotensin II. They share many of the actions of ACE inhibitors but, since they do not have any effect on </a:t>
            </a:r>
            <a:r>
              <a:rPr lang="en-US" dirty="0" err="1" smtClean="0"/>
              <a:t>bradykinin</a:t>
            </a:r>
            <a:r>
              <a:rPr lang="en-US" dirty="0" smtClean="0"/>
              <a:t>, do not cause a cough. They are currently used for patients who cannot tolerate ACE inhibitors because of persistent cough.</a:t>
            </a:r>
          </a:p>
          <a:p>
            <a:r>
              <a:rPr lang="en-US" dirty="0" err="1" smtClean="0"/>
              <a:t>Angioneurotic</a:t>
            </a:r>
            <a:r>
              <a:rPr lang="en-US" dirty="0" smtClean="0"/>
              <a:t> </a:t>
            </a:r>
            <a:r>
              <a:rPr lang="en-US" dirty="0" err="1" smtClean="0"/>
              <a:t>oedema</a:t>
            </a:r>
            <a:r>
              <a:rPr lang="en-US" dirty="0" smtClean="0"/>
              <a:t> and renal dysfunction are encountered less with these drugs than with ACE inhibitors.</a:t>
            </a:r>
            <a:endParaRPr lang="en-US" dirty="0"/>
          </a:p>
        </p:txBody>
      </p:sp>
    </p:spTree>
    <p:extLst>
      <p:ext uri="{BB962C8B-B14F-4D97-AF65-F5344CB8AC3E}">
        <p14:creationId xmlns:p14="http://schemas.microsoft.com/office/powerpoint/2010/main" val="4208644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t>Indications of both:</a:t>
            </a:r>
          </a:p>
          <a:p>
            <a:pPr lvl="1"/>
            <a:r>
              <a:rPr lang="en-US" dirty="0" smtClean="0"/>
              <a:t>HF</a:t>
            </a:r>
          </a:p>
          <a:p>
            <a:pPr lvl="1"/>
            <a:r>
              <a:rPr lang="en-US" dirty="0" smtClean="0"/>
              <a:t>MI </a:t>
            </a:r>
          </a:p>
          <a:p>
            <a:pPr lvl="1"/>
            <a:r>
              <a:rPr lang="en-US" dirty="0" smtClean="0"/>
              <a:t>Diabetes</a:t>
            </a:r>
          </a:p>
          <a:p>
            <a:pPr lvl="1"/>
            <a:r>
              <a:rPr lang="en-US" dirty="0" smtClean="0"/>
              <a:t>CKD</a:t>
            </a:r>
          </a:p>
          <a:p>
            <a:pPr lvl="1"/>
            <a:r>
              <a:rPr lang="en-US" dirty="0" smtClean="0"/>
              <a:t>Stroke</a:t>
            </a:r>
            <a:endParaRPr lang="en-US" dirty="0"/>
          </a:p>
        </p:txBody>
      </p:sp>
    </p:spTree>
    <p:extLst>
      <p:ext uri="{BB962C8B-B14F-4D97-AF65-F5344CB8AC3E}">
        <p14:creationId xmlns:p14="http://schemas.microsoft.com/office/powerpoint/2010/main" val="2429880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a:t>
            </a:r>
            <a:r>
              <a:rPr lang="en-US" dirty="0" err="1" smtClean="0"/>
              <a:t>adrenoceptor</a:t>
            </a:r>
            <a:r>
              <a:rPr lang="en-US" dirty="0" smtClean="0"/>
              <a:t> blockers</a:t>
            </a:r>
            <a:endParaRPr lang="en-US" dirty="0"/>
          </a:p>
        </p:txBody>
      </p:sp>
      <p:sp>
        <p:nvSpPr>
          <p:cNvPr id="3" name="Content Placeholder 2"/>
          <p:cNvSpPr>
            <a:spLocks noGrp="1"/>
          </p:cNvSpPr>
          <p:nvPr>
            <p:ph idx="1"/>
          </p:nvPr>
        </p:nvSpPr>
        <p:spPr>
          <a:xfrm>
            <a:off x="685800" y="1600200"/>
            <a:ext cx="7772400" cy="4997152"/>
          </a:xfrm>
        </p:spPr>
        <p:txBody>
          <a:bodyPr/>
          <a:lstStyle/>
          <a:p>
            <a:r>
              <a:rPr lang="en-US" dirty="0" smtClean="0"/>
              <a:t>B-</a:t>
            </a:r>
            <a:r>
              <a:rPr lang="en-US" dirty="0" smtClean="0">
                <a:effectLst/>
              </a:rPr>
              <a:t>Adrenergic receptor blockers lower blood pressure by decreasing cardiac output, due to a reduction of heart rate and contractility.</a:t>
            </a:r>
          </a:p>
          <a:p>
            <a:r>
              <a:rPr lang="en-US" dirty="0" smtClean="0"/>
              <a:t>They </a:t>
            </a:r>
            <a:r>
              <a:rPr lang="en-US" dirty="0"/>
              <a:t>are no longer a preferred initial therapy </a:t>
            </a:r>
            <a:r>
              <a:rPr lang="en-US" dirty="0" smtClean="0"/>
              <a:t>for hypertension.</a:t>
            </a:r>
          </a:p>
          <a:p>
            <a:r>
              <a:rPr lang="en-US" u="sng" dirty="0" smtClean="0"/>
              <a:t>Indications:</a:t>
            </a:r>
          </a:p>
          <a:p>
            <a:pPr lvl="1"/>
            <a:r>
              <a:rPr lang="en-US" dirty="0" smtClean="0"/>
              <a:t>Angina</a:t>
            </a:r>
          </a:p>
          <a:p>
            <a:pPr lvl="1"/>
            <a:r>
              <a:rPr lang="en-US" dirty="0" smtClean="0"/>
              <a:t>MI</a:t>
            </a:r>
          </a:p>
          <a:p>
            <a:pPr lvl="1"/>
            <a:r>
              <a:rPr lang="en-US" dirty="0" smtClean="0"/>
              <a:t>HF</a:t>
            </a:r>
          </a:p>
          <a:p>
            <a:pPr lvl="1"/>
            <a:r>
              <a:rPr lang="en-US" dirty="0" smtClean="0"/>
              <a:t>Tachycardia</a:t>
            </a:r>
            <a:endParaRPr lang="en-US" dirty="0"/>
          </a:p>
        </p:txBody>
      </p:sp>
    </p:spTree>
    <p:extLst>
      <p:ext uri="{BB962C8B-B14F-4D97-AF65-F5344CB8AC3E}">
        <p14:creationId xmlns:p14="http://schemas.microsoft.com/office/powerpoint/2010/main" val="2048849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major side-effects </a:t>
            </a:r>
            <a:r>
              <a:rPr lang="en-US" dirty="0" smtClean="0"/>
              <a:t>of this </a:t>
            </a:r>
            <a:r>
              <a:rPr lang="en-US" dirty="0"/>
              <a:t>class of agents are </a:t>
            </a:r>
            <a:r>
              <a:rPr lang="en-US" dirty="0" err="1"/>
              <a:t>bradycardia</a:t>
            </a:r>
            <a:r>
              <a:rPr lang="en-US" dirty="0"/>
              <a:t>, bronchospasm, </a:t>
            </a:r>
            <a:r>
              <a:rPr lang="en-US" dirty="0" smtClean="0"/>
              <a:t>cold extremities</a:t>
            </a:r>
            <a:r>
              <a:rPr lang="en-US" dirty="0"/>
              <a:t>, fatigue, bad dreams and hallucinations</a:t>
            </a:r>
            <a:r>
              <a:rPr lang="en-US" dirty="0" smtClean="0"/>
              <a:t>.</a:t>
            </a:r>
          </a:p>
          <a:p>
            <a:r>
              <a:rPr lang="en-US" dirty="0" smtClean="0"/>
              <a:t>Atenolol has been shown to reduce brachial arterial pressure but not aortic pressure, which is more significant in causing strokes and heart attacks. Atenolol is now not a preferred drug for hypertension.</a:t>
            </a:r>
            <a:endParaRPr lang="en-US" dirty="0"/>
          </a:p>
        </p:txBody>
      </p:sp>
    </p:spTree>
    <p:extLst>
      <p:ext uri="{BB962C8B-B14F-4D97-AF65-F5344CB8AC3E}">
        <p14:creationId xmlns:p14="http://schemas.microsoft.com/office/powerpoint/2010/main" val="4105248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Calcium-channel blockers</a:t>
            </a:r>
            <a:endParaRPr lang="en-US" dirty="0"/>
          </a:p>
        </p:txBody>
      </p:sp>
      <p:sp>
        <p:nvSpPr>
          <p:cNvPr id="3" name="Content Placeholder 2"/>
          <p:cNvSpPr>
            <a:spLocks noGrp="1"/>
          </p:cNvSpPr>
          <p:nvPr>
            <p:ph idx="1"/>
          </p:nvPr>
        </p:nvSpPr>
        <p:spPr/>
        <p:txBody>
          <a:bodyPr/>
          <a:lstStyle/>
          <a:p>
            <a:r>
              <a:rPr lang="en-US" dirty="0"/>
              <a:t>These agents effectively reduce blood pressure by </a:t>
            </a:r>
            <a:r>
              <a:rPr lang="en-US" dirty="0" smtClean="0"/>
              <a:t>causing arteriolar </a:t>
            </a:r>
            <a:r>
              <a:rPr lang="en-US" dirty="0"/>
              <a:t>dilatation, and some also reduce the force </a:t>
            </a:r>
            <a:r>
              <a:rPr lang="en-US" dirty="0" smtClean="0"/>
              <a:t>of cardiac </a:t>
            </a:r>
            <a:r>
              <a:rPr lang="en-US" dirty="0"/>
              <a:t>contraction. Like the beta-blockers, they are </a:t>
            </a:r>
            <a:r>
              <a:rPr lang="en-US" dirty="0" smtClean="0"/>
              <a:t>especially useful </a:t>
            </a:r>
            <a:r>
              <a:rPr lang="en-US" dirty="0"/>
              <a:t>in patients with concomitant </a:t>
            </a:r>
            <a:r>
              <a:rPr lang="en-US" dirty="0" err="1"/>
              <a:t>ischaemic</a:t>
            </a:r>
            <a:r>
              <a:rPr lang="en-US" dirty="0"/>
              <a:t> </a:t>
            </a:r>
            <a:r>
              <a:rPr lang="en-US" dirty="0" smtClean="0"/>
              <a:t>heart disease</a:t>
            </a:r>
            <a:r>
              <a:rPr lang="en-US" dirty="0"/>
              <a:t>. </a:t>
            </a:r>
            <a:endParaRPr lang="en-US" dirty="0" smtClean="0"/>
          </a:p>
          <a:p>
            <a:r>
              <a:rPr lang="en-US" dirty="0" smtClean="0"/>
              <a:t>The </a:t>
            </a:r>
            <a:r>
              <a:rPr lang="en-US" dirty="0"/>
              <a:t>major side-effects are particularly seen with </a:t>
            </a:r>
            <a:r>
              <a:rPr lang="en-US" dirty="0" smtClean="0"/>
              <a:t>the </a:t>
            </a:r>
            <a:r>
              <a:rPr lang="en-US" dirty="0"/>
              <a:t>short-acting agents and include headache, sweating, </a:t>
            </a:r>
            <a:r>
              <a:rPr lang="en-US" dirty="0" smtClean="0"/>
              <a:t>swelling of </a:t>
            </a:r>
            <a:r>
              <a:rPr lang="en-US" dirty="0"/>
              <a:t>the ankles, palpitations and flushing</a:t>
            </a:r>
            <a:r>
              <a:rPr lang="en-US" dirty="0" smtClean="0"/>
              <a:t>.</a:t>
            </a:r>
          </a:p>
          <a:p>
            <a:r>
              <a:rPr lang="en-US" u="sng" dirty="0" smtClean="0"/>
              <a:t>Indications</a:t>
            </a:r>
            <a:r>
              <a:rPr lang="en-US" dirty="0" smtClean="0"/>
              <a:t>:</a:t>
            </a:r>
          </a:p>
          <a:p>
            <a:pPr lvl="1"/>
            <a:r>
              <a:rPr lang="en-US" dirty="0" smtClean="0"/>
              <a:t>Angina</a:t>
            </a:r>
            <a:endParaRPr lang="en-US" dirty="0"/>
          </a:p>
        </p:txBody>
      </p:sp>
    </p:spTree>
    <p:extLst>
      <p:ext uri="{BB962C8B-B14F-4D97-AF65-F5344CB8AC3E}">
        <p14:creationId xmlns:p14="http://schemas.microsoft.com/office/powerpoint/2010/main" val="2704434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Alpha-blockers</a:t>
            </a:r>
            <a:endParaRPr lang="en-US" dirty="0"/>
          </a:p>
        </p:txBody>
      </p:sp>
      <p:sp>
        <p:nvSpPr>
          <p:cNvPr id="3" name="Content Placeholder 2"/>
          <p:cNvSpPr>
            <a:spLocks noGrp="1"/>
          </p:cNvSpPr>
          <p:nvPr>
            <p:ph idx="1"/>
          </p:nvPr>
        </p:nvSpPr>
        <p:spPr>
          <a:xfrm>
            <a:off x="685800" y="1600200"/>
            <a:ext cx="8350696" cy="5141168"/>
          </a:xfrm>
        </p:spPr>
        <p:txBody>
          <a:bodyPr/>
          <a:lstStyle/>
          <a:p>
            <a:r>
              <a:rPr lang="en-US" b="1" dirty="0"/>
              <a:t>By blocking the interaction of norepinephrine on vascular α-adrenergic receptors, these drugs cause peripheral vasodilation, thereby lowering blood pressure.</a:t>
            </a:r>
            <a:endParaRPr lang="en-US" b="1" dirty="0" smtClean="0"/>
          </a:p>
          <a:p>
            <a:r>
              <a:rPr lang="en-US" b="1" dirty="0" smtClean="0"/>
              <a:t>they </a:t>
            </a:r>
            <a:r>
              <a:rPr lang="en-US" b="1" dirty="0"/>
              <a:t>are effective third- or fourth-line therapy for difficult hypertension and are particularly useful in older men with </a:t>
            </a:r>
            <a:r>
              <a:rPr lang="en-US" b="1" dirty="0" err="1"/>
              <a:t>prostatism</a:t>
            </a:r>
            <a:r>
              <a:rPr lang="en-US" b="1" dirty="0" smtClean="0"/>
              <a:t>.</a:t>
            </a:r>
          </a:p>
          <a:p>
            <a:r>
              <a:rPr lang="en-US" b="1" i="1" u="sng" dirty="0" smtClean="0"/>
              <a:t>Indications:</a:t>
            </a:r>
          </a:p>
          <a:p>
            <a:pPr lvl="1"/>
            <a:r>
              <a:rPr lang="en-US" dirty="0" err="1" smtClean="0"/>
              <a:t>Prostatism</a:t>
            </a:r>
            <a:endParaRPr lang="en-US" dirty="0" smtClean="0"/>
          </a:p>
          <a:p>
            <a:pPr lvl="1"/>
            <a:r>
              <a:rPr lang="en-US" sz="2400" dirty="0" err="1"/>
              <a:t>Phenoxybenzamine</a:t>
            </a:r>
            <a:r>
              <a:rPr lang="en-US" sz="2400" dirty="0"/>
              <a:t> remains the drug of choice for preoperative management of </a:t>
            </a:r>
            <a:r>
              <a:rPr lang="en-US" sz="2400" dirty="0" err="1"/>
              <a:t>pheochromocytoma</a:t>
            </a:r>
            <a:r>
              <a:rPr lang="en-US" sz="2400" dirty="0"/>
              <a:t> </a:t>
            </a:r>
          </a:p>
        </p:txBody>
      </p:sp>
    </p:spTree>
    <p:extLst>
      <p:ext uri="{BB962C8B-B14F-4D97-AF65-F5344CB8AC3E}">
        <p14:creationId xmlns:p14="http://schemas.microsoft.com/office/powerpoint/2010/main" val="3615313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Renin inhibitors</a:t>
            </a:r>
            <a:endParaRPr lang="en-US" dirty="0"/>
          </a:p>
        </p:txBody>
      </p:sp>
      <p:sp>
        <p:nvSpPr>
          <p:cNvPr id="3" name="Content Placeholder 2"/>
          <p:cNvSpPr>
            <a:spLocks noGrp="1"/>
          </p:cNvSpPr>
          <p:nvPr>
            <p:ph idx="1"/>
          </p:nvPr>
        </p:nvSpPr>
        <p:spPr/>
        <p:txBody>
          <a:bodyPr/>
          <a:lstStyle/>
          <a:p>
            <a:r>
              <a:rPr lang="en-US" dirty="0" err="1"/>
              <a:t>Aliskerin</a:t>
            </a:r>
            <a:r>
              <a:rPr lang="en-US" dirty="0"/>
              <a:t> is the first orally active renin inhibitor which </a:t>
            </a:r>
            <a:r>
              <a:rPr lang="en-US" dirty="0" smtClean="0"/>
              <a:t>directly inhibits </a:t>
            </a:r>
            <a:r>
              <a:rPr lang="en-US" dirty="0"/>
              <a:t>plasma renin activity: it reduces the negative </a:t>
            </a:r>
            <a:r>
              <a:rPr lang="en-US" dirty="0" smtClean="0"/>
              <a:t>feedback by </a:t>
            </a:r>
            <a:r>
              <a:rPr lang="en-US" dirty="0"/>
              <a:t>which angiotensin II inhibits renin release. </a:t>
            </a:r>
            <a:endParaRPr lang="en-US" dirty="0" smtClean="0"/>
          </a:p>
          <a:p>
            <a:r>
              <a:rPr lang="en-US" dirty="0" smtClean="0"/>
              <a:t>It has been </a:t>
            </a:r>
            <a:r>
              <a:rPr lang="en-US" dirty="0"/>
              <a:t>used in combination with ACE inhibitors and </a:t>
            </a:r>
            <a:r>
              <a:rPr lang="en-US" dirty="0" smtClean="0"/>
              <a:t>angiotensin receptor </a:t>
            </a:r>
            <a:r>
              <a:rPr lang="en-US" dirty="0"/>
              <a:t>blockers with a significant reduction in </a:t>
            </a:r>
            <a:r>
              <a:rPr lang="en-US" dirty="0" smtClean="0"/>
              <a:t>blood pressure</a:t>
            </a:r>
            <a:r>
              <a:rPr lang="en-US" dirty="0"/>
              <a:t>. Side-effects are few but </a:t>
            </a:r>
            <a:r>
              <a:rPr lang="en-US" dirty="0" err="1"/>
              <a:t>hypokalaemia</a:t>
            </a:r>
            <a:r>
              <a:rPr lang="en-US" dirty="0"/>
              <a:t> occurs.</a:t>
            </a:r>
          </a:p>
        </p:txBody>
      </p:sp>
    </p:spTree>
    <p:extLst>
      <p:ext uri="{BB962C8B-B14F-4D97-AF65-F5344CB8AC3E}">
        <p14:creationId xmlns:p14="http://schemas.microsoft.com/office/powerpoint/2010/main" val="43316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pPr eaLnBrk="1" hangingPunct="1"/>
            <a:r>
              <a:rPr lang="en-US" smtClean="0"/>
              <a:t>"The Goal is to Get to Goal!”</a:t>
            </a:r>
          </a:p>
        </p:txBody>
      </p:sp>
      <p:graphicFrame>
        <p:nvGraphicFramePr>
          <p:cNvPr id="45059" name="Group 1027"/>
          <p:cNvGraphicFramePr>
            <a:graphicFrameLocks noGrp="1"/>
          </p:cNvGraphicFramePr>
          <p:nvPr>
            <p:ph sz="half" idx="2"/>
          </p:nvPr>
        </p:nvGraphicFramePr>
        <p:xfrm>
          <a:off x="685800" y="1828800"/>
          <a:ext cx="8001000" cy="2286000"/>
        </p:xfrm>
        <a:graphic>
          <a:graphicData uri="http://schemas.openxmlformats.org/drawingml/2006/table">
            <a:tbl>
              <a:tblPr/>
              <a:tblGrid>
                <a:gridCol w="3733800"/>
                <a:gridCol w="4267200"/>
              </a:tblGrid>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Hypertension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Diabetes or Renal Disease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&lt; 140/90 mmHg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 &lt; 130/80 mmHg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5310" name="Picture 1038" descr="wgseu_q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724400"/>
            <a:ext cx="27495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Text Box 1053"/>
          <p:cNvSpPr txBox="1">
            <a:spLocks noChangeArrowheads="1"/>
          </p:cNvSpPr>
          <p:nvPr/>
        </p:nvSpPr>
        <p:spPr bwMode="auto">
          <a:xfrm>
            <a:off x="304800" y="4495800"/>
            <a:ext cx="5562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9438" indent="-5191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buClr>
                <a:srgbClr val="FF0000"/>
              </a:buClr>
              <a:buSzPct val="155000"/>
              <a:buFont typeface="Wingdings" pitchFamily="2" charset="2"/>
              <a:buChar char="ü"/>
            </a:pPr>
            <a:r>
              <a:rPr lang="en-US" sz="2800" dirty="0">
                <a:solidFill>
                  <a:srgbClr val="FFFFFF"/>
                </a:solidFill>
                <a:latin typeface="Arial" charset="0"/>
              </a:rPr>
              <a:t>Measurements and goals should be provided to the patient verbally and in writing at each office visit</a:t>
            </a:r>
          </a:p>
        </p:txBody>
      </p:sp>
    </p:spTree>
    <p:extLst>
      <p:ext uri="{BB962C8B-B14F-4D97-AF65-F5344CB8AC3E}">
        <p14:creationId xmlns:p14="http://schemas.microsoft.com/office/powerpoint/2010/main" val="1158751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Centrally acting drugs</a:t>
            </a:r>
            <a:endParaRPr lang="en-US" dirty="0"/>
          </a:p>
        </p:txBody>
      </p:sp>
      <p:sp>
        <p:nvSpPr>
          <p:cNvPr id="3" name="Content Placeholder 2"/>
          <p:cNvSpPr>
            <a:spLocks noGrp="1"/>
          </p:cNvSpPr>
          <p:nvPr>
            <p:ph idx="1"/>
          </p:nvPr>
        </p:nvSpPr>
        <p:spPr>
          <a:xfrm>
            <a:off x="685800" y="1600200"/>
            <a:ext cx="7772400" cy="4709120"/>
          </a:xfrm>
        </p:spPr>
        <p:txBody>
          <a:bodyPr/>
          <a:lstStyle/>
          <a:p>
            <a:r>
              <a:rPr lang="en-US" dirty="0" smtClean="0">
                <a:solidFill>
                  <a:srgbClr val="FF0000"/>
                </a:solidFill>
              </a:rPr>
              <a:t>Reserpine</a:t>
            </a:r>
            <a:r>
              <a:rPr lang="en-US" dirty="0" smtClean="0"/>
              <a:t> is used in a low dose of 0.05 mg/day, which provides almost all its antihypertensive action with fewer </a:t>
            </a:r>
            <a:r>
              <a:rPr lang="en-US" dirty="0" err="1" smtClean="0"/>
              <a:t>sideeffects</a:t>
            </a:r>
            <a:r>
              <a:rPr lang="en-US" dirty="0" smtClean="0"/>
              <a:t> than higher doses. It has a slow onset of action (measured in weeks).</a:t>
            </a:r>
          </a:p>
          <a:p>
            <a:r>
              <a:rPr lang="en-US" dirty="0" smtClean="0">
                <a:solidFill>
                  <a:srgbClr val="FF0000"/>
                </a:solidFill>
              </a:rPr>
              <a:t> Methyldopa </a:t>
            </a:r>
            <a:r>
              <a:rPr lang="en-US" dirty="0" smtClean="0"/>
              <a:t>is still widely used despite central and potentially serious hepatic and blood side-effects. It acts on central á2-receptors, usually without slowing the heart. </a:t>
            </a:r>
          </a:p>
          <a:p>
            <a:r>
              <a:rPr lang="en-US" dirty="0" smtClean="0">
                <a:solidFill>
                  <a:srgbClr val="FF0000"/>
                </a:solidFill>
              </a:rPr>
              <a:t>Clonidine</a:t>
            </a:r>
            <a:r>
              <a:rPr lang="en-US" dirty="0" smtClean="0"/>
              <a:t> provide all the benefits of methyldopa with none of the rare (but serious) autoimmune reactions.</a:t>
            </a:r>
            <a:endParaRPr lang="en-US" dirty="0"/>
          </a:p>
        </p:txBody>
      </p:sp>
    </p:spTree>
    <p:extLst>
      <p:ext uri="{BB962C8B-B14F-4D97-AF65-F5344CB8AC3E}">
        <p14:creationId xmlns:p14="http://schemas.microsoft.com/office/powerpoint/2010/main" val="145938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vasodilators</a:t>
            </a:r>
            <a:endParaRPr lang="en-US" dirty="0"/>
          </a:p>
        </p:txBody>
      </p:sp>
      <p:sp>
        <p:nvSpPr>
          <p:cNvPr id="3" name="Content Placeholder 2"/>
          <p:cNvSpPr>
            <a:spLocks noGrp="1"/>
          </p:cNvSpPr>
          <p:nvPr>
            <p:ph idx="1"/>
          </p:nvPr>
        </p:nvSpPr>
        <p:spPr/>
        <p:txBody>
          <a:bodyPr/>
          <a:lstStyle/>
          <a:p>
            <a:r>
              <a:rPr lang="en-US" dirty="0"/>
              <a:t>These include hydralazine (up to 100 mg daily) and </a:t>
            </a:r>
            <a:r>
              <a:rPr lang="en-US" dirty="0" err="1" smtClean="0"/>
              <a:t>minoxidil</a:t>
            </a:r>
            <a:r>
              <a:rPr lang="en-US" dirty="0" smtClean="0"/>
              <a:t> (up </a:t>
            </a:r>
            <a:r>
              <a:rPr lang="en-US" dirty="0"/>
              <a:t>to 50 mg daily). Both are extremely potent </a:t>
            </a:r>
            <a:r>
              <a:rPr lang="en-US" dirty="0" smtClean="0"/>
              <a:t>vasodilators that </a:t>
            </a:r>
            <a:r>
              <a:rPr lang="en-US" dirty="0"/>
              <a:t>are reserved for patients resistant to other forms of treatment.</a:t>
            </a:r>
          </a:p>
          <a:p>
            <a:r>
              <a:rPr lang="en-US" dirty="0"/>
              <a:t>Hydralazine can be associated with tachycardia, </a:t>
            </a:r>
            <a:r>
              <a:rPr lang="en-US" dirty="0" smtClean="0"/>
              <a:t>fluid retention </a:t>
            </a:r>
            <a:r>
              <a:rPr lang="en-US" dirty="0"/>
              <a:t>and a systemic lupus </a:t>
            </a:r>
            <a:r>
              <a:rPr lang="en-US" dirty="0" err="1"/>
              <a:t>erythematosus</a:t>
            </a:r>
            <a:r>
              <a:rPr lang="en-US" dirty="0"/>
              <a:t>-like syndrome.</a:t>
            </a:r>
          </a:p>
          <a:p>
            <a:r>
              <a:rPr lang="en-US" dirty="0" err="1"/>
              <a:t>Minoxidil</a:t>
            </a:r>
            <a:r>
              <a:rPr lang="en-US" dirty="0"/>
              <a:t> can cause severe </a:t>
            </a:r>
            <a:r>
              <a:rPr lang="en-US" dirty="0" err="1"/>
              <a:t>oedema</a:t>
            </a:r>
            <a:r>
              <a:rPr lang="en-US" dirty="0"/>
              <a:t>, excessive hair </a:t>
            </a:r>
            <a:r>
              <a:rPr lang="en-US" dirty="0" smtClean="0"/>
              <a:t>growth and </a:t>
            </a:r>
            <a:r>
              <a:rPr lang="en-US" dirty="0"/>
              <a:t>coarse facial features</a:t>
            </a:r>
            <a:r>
              <a:rPr lang="en-US" dirty="0" smtClean="0"/>
              <a:t>.</a:t>
            </a:r>
          </a:p>
          <a:p>
            <a:r>
              <a:rPr lang="en-US" dirty="0" smtClean="0"/>
              <a:t> </a:t>
            </a:r>
            <a:r>
              <a:rPr lang="en-US" dirty="0"/>
              <a:t>If these agents are used, it </a:t>
            </a:r>
            <a:r>
              <a:rPr lang="en-US" dirty="0" smtClean="0"/>
              <a:t>is usually </a:t>
            </a:r>
            <a:r>
              <a:rPr lang="en-US" dirty="0"/>
              <a:t>in combination with a beta-blocker.</a:t>
            </a:r>
          </a:p>
        </p:txBody>
      </p:sp>
    </p:spTree>
    <p:extLst>
      <p:ext uri="{BB962C8B-B14F-4D97-AF65-F5344CB8AC3E}">
        <p14:creationId xmlns:p14="http://schemas.microsoft.com/office/powerpoint/2010/main" val="2868291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649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Severe Hypertension</a:t>
            </a:r>
            <a:endParaRPr lang="en-US" dirty="0"/>
          </a:p>
        </p:txBody>
      </p:sp>
      <p:sp>
        <p:nvSpPr>
          <p:cNvPr id="3" name="Content Placeholder 2"/>
          <p:cNvSpPr>
            <a:spLocks noGrp="1"/>
          </p:cNvSpPr>
          <p:nvPr>
            <p:ph idx="1"/>
          </p:nvPr>
        </p:nvSpPr>
        <p:spPr/>
        <p:txBody>
          <a:bodyPr/>
          <a:lstStyle/>
          <a:p>
            <a:r>
              <a:rPr lang="en-US" sz="2400" b="1" dirty="0"/>
              <a:t>Twenty-five percent of all emergency department patients present with an elevated blood pressure </a:t>
            </a:r>
            <a:r>
              <a:rPr lang="en-US" sz="2400" b="1" dirty="0" smtClean="0"/>
              <a:t>. </a:t>
            </a:r>
          </a:p>
          <a:p>
            <a:r>
              <a:rPr lang="en-US" sz="2400" b="1" i="1" dirty="0" smtClean="0">
                <a:solidFill>
                  <a:srgbClr val="FF0000"/>
                </a:solidFill>
              </a:rPr>
              <a:t>Hypertensive </a:t>
            </a:r>
            <a:r>
              <a:rPr lang="en-US" sz="2400" b="1" i="1" dirty="0">
                <a:solidFill>
                  <a:srgbClr val="FF0000"/>
                </a:solidFill>
              </a:rPr>
              <a:t>emergencies</a:t>
            </a:r>
            <a:r>
              <a:rPr lang="en-US" sz="2400" b="1" dirty="0">
                <a:solidFill>
                  <a:srgbClr val="FF0000"/>
                </a:solidFill>
              </a:rPr>
              <a:t> </a:t>
            </a:r>
            <a:r>
              <a:rPr lang="en-US" sz="2400" b="1" dirty="0"/>
              <a:t>are acute, often severe, elevations in blood pressure, accompanied by acute (or rapidly progressive) target organ dysfunction, such as myocardial or cerebral ischemia or infarction, pulmonary edema, or renal failure. </a:t>
            </a:r>
            <a:endParaRPr lang="en-US" sz="2400" b="1" dirty="0" smtClean="0"/>
          </a:p>
          <a:p>
            <a:r>
              <a:rPr lang="en-US" sz="2400" b="1" i="1" dirty="0" smtClean="0">
                <a:solidFill>
                  <a:srgbClr val="FF0000"/>
                </a:solidFill>
              </a:rPr>
              <a:t>Hypertensive </a:t>
            </a:r>
            <a:r>
              <a:rPr lang="en-US" sz="2400" b="1" i="1" dirty="0">
                <a:solidFill>
                  <a:srgbClr val="FF0000"/>
                </a:solidFill>
              </a:rPr>
              <a:t>urgencies</a:t>
            </a:r>
            <a:r>
              <a:rPr lang="en-US" sz="2400" b="1" dirty="0">
                <a:solidFill>
                  <a:srgbClr val="FF0000"/>
                </a:solidFill>
              </a:rPr>
              <a:t> </a:t>
            </a:r>
            <a:r>
              <a:rPr lang="en-US" sz="2400" b="1" dirty="0"/>
              <a:t>are severe elevations in blood pressure without severe symptoms and without evidence of acute or progressive target organ dysfunction. The key distinction depends on the state of the patient and the assessment of target organ damage, not just the absolute level of blood pressure.</a:t>
            </a:r>
          </a:p>
          <a:p>
            <a:endParaRPr lang="en-US" dirty="0"/>
          </a:p>
        </p:txBody>
      </p:sp>
    </p:spTree>
    <p:extLst>
      <p:ext uri="{BB962C8B-B14F-4D97-AF65-F5344CB8AC3E}">
        <p14:creationId xmlns:p14="http://schemas.microsoft.com/office/powerpoint/2010/main" val="131020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full-blown clinical picture of a hypertensive emergency is a critically ill patient who presents with a blood pressure above 220/140 mm Hg, headaches, confusion, blurred vision, nausea and vomiting, seizures, pulmonary edema, oliguria, and grade 3 or grade 4 hypertensive retinopathy .</a:t>
            </a:r>
          </a:p>
          <a:p>
            <a:r>
              <a:rPr lang="en-US" dirty="0" smtClean="0"/>
              <a:t> Hypertensive emergencies require immediate intensive care unit (ICU) admission for intravenous therapy and continuous blood pressure monitoring;</a:t>
            </a:r>
            <a:endParaRPr lang="en-US" dirty="0"/>
          </a:p>
        </p:txBody>
      </p:sp>
    </p:spTree>
    <p:extLst>
      <p:ext uri="{BB962C8B-B14F-4D97-AF65-F5344CB8AC3E}">
        <p14:creationId xmlns:p14="http://schemas.microsoft.com/office/powerpoint/2010/main" val="2234913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 most other hypertensive emergencies, the goal of parenteral therapy is to achieve a controlled and gradual lowering of blood pressure</a:t>
            </a:r>
            <a:r>
              <a:rPr lang="en-US" b="1" dirty="0" smtClean="0"/>
              <a:t>.</a:t>
            </a:r>
          </a:p>
          <a:p>
            <a:r>
              <a:rPr lang="en-US" b="1" dirty="0" smtClean="0"/>
              <a:t> </a:t>
            </a:r>
            <a:r>
              <a:rPr lang="en-US" b="1" dirty="0"/>
              <a:t>A good rule of thumb is to lower the initially elevated arterial pressure by 10% in the first hour and by an additional 15% during the next 3 to 12 hours to a blood pressure of no less than </a:t>
            </a:r>
            <a:r>
              <a:rPr lang="en-US" b="1" dirty="0" smtClean="0"/>
              <a:t>150/90mm </a:t>
            </a:r>
            <a:r>
              <a:rPr lang="en-US" b="1" dirty="0"/>
              <a:t>Hg. Blood pressure can be reduced further during the next 48 hours.</a:t>
            </a:r>
            <a:endParaRPr lang="en-US" dirty="0"/>
          </a:p>
        </p:txBody>
      </p:sp>
    </p:spTree>
    <p:extLst>
      <p:ext uri="{BB962C8B-B14F-4D97-AF65-F5344CB8AC3E}">
        <p14:creationId xmlns:p14="http://schemas.microsoft.com/office/powerpoint/2010/main" val="3393203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1522412"/>
            <a:ext cx="9153412"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1522412"/>
            <a:ext cx="792088" cy="178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882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hypertensive urgencies often can be managed with oral medications and appropriate outpatient follow-up in 24 to 72 hours.</a:t>
            </a:r>
          </a:p>
          <a:p>
            <a:r>
              <a:rPr lang="en-US" b="1" dirty="0"/>
              <a:t>Most patients who present to the emergency department with hypertensive urgencies either are </a:t>
            </a:r>
            <a:r>
              <a:rPr lang="en-US" b="1" dirty="0" err="1"/>
              <a:t>nonadherent</a:t>
            </a:r>
            <a:r>
              <a:rPr lang="en-US" b="1" dirty="0"/>
              <a:t> with their medical regimen or are being treated with an inadequate regimen</a:t>
            </a:r>
            <a:r>
              <a:rPr lang="en-US" b="1" dirty="0" smtClean="0"/>
              <a:t>.</a:t>
            </a:r>
          </a:p>
          <a:p>
            <a:r>
              <a:rPr lang="en-US" b="1" dirty="0" smtClean="0"/>
              <a:t> </a:t>
            </a:r>
            <a:r>
              <a:rPr lang="en-US" b="1" dirty="0"/>
              <a:t>To expedite the necessary changes in medications, outpatient follow-up should be arranged within 72 hours</a:t>
            </a:r>
            <a:endParaRPr lang="en-US" dirty="0"/>
          </a:p>
        </p:txBody>
      </p:sp>
    </p:spTree>
    <p:extLst>
      <p:ext uri="{BB962C8B-B14F-4D97-AF65-F5344CB8AC3E}">
        <p14:creationId xmlns:p14="http://schemas.microsoft.com/office/powerpoint/2010/main" val="23054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Resistant </a:t>
            </a:r>
            <a:r>
              <a:rPr lang="en-US" b="0" dirty="0" smtClean="0"/>
              <a:t>Hypertension</a:t>
            </a:r>
            <a:br>
              <a:rPr lang="en-US" b="0" dirty="0" smtClean="0"/>
            </a:br>
            <a:r>
              <a:rPr lang="en-US" b="0" dirty="0" smtClean="0"/>
              <a:t>(</a:t>
            </a:r>
            <a:r>
              <a:rPr lang="en-US" b="0" i="1" dirty="0" smtClean="0"/>
              <a:t>Refractory hypertension)</a:t>
            </a:r>
            <a:endParaRPr lang="en-US" dirty="0"/>
          </a:p>
        </p:txBody>
      </p:sp>
      <p:sp>
        <p:nvSpPr>
          <p:cNvPr id="3" name="Content Placeholder 2"/>
          <p:cNvSpPr>
            <a:spLocks noGrp="1"/>
          </p:cNvSpPr>
          <p:nvPr>
            <p:ph idx="1"/>
          </p:nvPr>
        </p:nvSpPr>
        <p:spPr>
          <a:xfrm>
            <a:off x="107504" y="1600200"/>
            <a:ext cx="8928992" cy="4781128"/>
          </a:xfrm>
        </p:spPr>
        <p:txBody>
          <a:bodyPr/>
          <a:lstStyle/>
          <a:p>
            <a:r>
              <a:rPr lang="en-US" b="1" dirty="0"/>
              <a:t>Defined as persistence of usual blood pressure above 140/90 mm Hg despite treatment with full doses of three or more different classes of medications including a diuretic in rational combination, resistant hypertension is the most common reason for referral to a hypertension specialist. In practice, the problem usually falls into one of four categories: (1) </a:t>
            </a:r>
            <a:r>
              <a:rPr lang="en-US" b="1" dirty="0" err="1"/>
              <a:t>pseudoresistance</a:t>
            </a:r>
            <a:r>
              <a:rPr lang="en-US" b="1" dirty="0"/>
              <a:t>, (2) an inadequate medical regimen, (3) </a:t>
            </a:r>
            <a:r>
              <a:rPr lang="en-US" b="1" dirty="0" err="1"/>
              <a:t>nonadherence</a:t>
            </a:r>
            <a:r>
              <a:rPr lang="en-US" b="1" dirty="0"/>
              <a:t> or ingestion of </a:t>
            </a:r>
            <a:r>
              <a:rPr lang="en-US" b="1" dirty="0" err="1"/>
              <a:t>pressor</a:t>
            </a:r>
            <a:r>
              <a:rPr lang="en-US" b="1" dirty="0"/>
              <a:t> substances, or (4) secondary hypertension. </a:t>
            </a:r>
            <a:endParaRPr lang="en-US" b="1" dirty="0" smtClean="0"/>
          </a:p>
          <a:p>
            <a:pPr lvl="1"/>
            <a:r>
              <a:rPr lang="en-US" b="1" dirty="0" err="1" smtClean="0"/>
              <a:t>Pseudoresistant</a:t>
            </a:r>
            <a:r>
              <a:rPr lang="en-US" b="1" dirty="0" smtClean="0"/>
              <a:t> </a:t>
            </a:r>
            <a:r>
              <a:rPr lang="en-US" b="1" dirty="0"/>
              <a:t>hypertension is caused by white coat aggravation</a:t>
            </a:r>
            <a:endParaRPr lang="en-US" dirty="0"/>
          </a:p>
        </p:txBody>
      </p:sp>
    </p:spTree>
    <p:extLst>
      <p:ext uri="{BB962C8B-B14F-4D97-AF65-F5344CB8AC3E}">
        <p14:creationId xmlns:p14="http://schemas.microsoft.com/office/powerpoint/2010/main" val="186639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Adjuvant drug therapy </a:t>
            </a:r>
            <a:endParaRPr lang="en-US" dirty="0"/>
          </a:p>
        </p:txBody>
      </p:sp>
      <p:sp>
        <p:nvSpPr>
          <p:cNvPr id="3" name="Content Placeholder 2"/>
          <p:cNvSpPr>
            <a:spLocks noGrp="1"/>
          </p:cNvSpPr>
          <p:nvPr>
            <p:ph idx="1"/>
          </p:nvPr>
        </p:nvSpPr>
        <p:spPr>
          <a:xfrm>
            <a:off x="179512" y="1600200"/>
            <a:ext cx="8856984" cy="5257800"/>
          </a:xfrm>
        </p:spPr>
        <p:txBody>
          <a:bodyPr/>
          <a:lstStyle/>
          <a:p>
            <a:r>
              <a:rPr lang="en-US" sz="2400" i="1" dirty="0" smtClean="0">
                <a:solidFill>
                  <a:srgbClr val="FF0000"/>
                </a:solidFill>
              </a:rPr>
              <a:t>Aspirin</a:t>
            </a:r>
            <a:r>
              <a:rPr lang="en-US" sz="2400" i="1" dirty="0" smtClean="0"/>
              <a:t>.</a:t>
            </a:r>
            <a:r>
              <a:rPr lang="en-US" sz="2400" dirty="0" smtClean="0"/>
              <a:t> Antiplatelet therapy is a powerful means of reducing cardiovascular risk but may cause bleeding, particularly </a:t>
            </a:r>
            <a:r>
              <a:rPr lang="en-US" sz="2400" dirty="0" err="1" smtClean="0"/>
              <a:t>intracerebral</a:t>
            </a:r>
            <a:r>
              <a:rPr lang="en-US" sz="2400" dirty="0" smtClean="0"/>
              <a:t> </a:t>
            </a:r>
            <a:r>
              <a:rPr lang="en-US" sz="2400" dirty="0" err="1" smtClean="0"/>
              <a:t>haemorrhage</a:t>
            </a:r>
            <a:r>
              <a:rPr lang="en-US" sz="2400" dirty="0" smtClean="0"/>
              <a:t>, in a small number of patients. The benefits are thought to outweigh the risks in hypertensive patients aged 50 or over who have well-controlled BP and either target organ damage, diabetes or a 10-year coronary heart disease risk of ≥ 15% (or 10-year cardiovascular disease risk of ≥ 20%). </a:t>
            </a:r>
          </a:p>
          <a:p>
            <a:r>
              <a:rPr lang="en-US" sz="2400" i="1" dirty="0" smtClean="0">
                <a:solidFill>
                  <a:srgbClr val="FF0000"/>
                </a:solidFill>
              </a:rPr>
              <a:t>Statins.</a:t>
            </a:r>
            <a:r>
              <a:rPr lang="en-US" sz="2400" dirty="0" smtClean="0">
                <a:solidFill>
                  <a:srgbClr val="FF0000"/>
                </a:solidFill>
              </a:rPr>
              <a:t> </a:t>
            </a:r>
            <a:r>
              <a:rPr lang="en-US" sz="2400" dirty="0" smtClean="0"/>
              <a:t>Treating </a:t>
            </a:r>
            <a:r>
              <a:rPr lang="en-US" sz="2400" dirty="0" err="1" smtClean="0"/>
              <a:t>hyperlipidaemia</a:t>
            </a:r>
            <a:r>
              <a:rPr lang="en-US" sz="2400" dirty="0" smtClean="0"/>
              <a:t> can produce a substantial reduction in cardiovascular risk. These drugs are strongly indicated in patients who have established vascular disease, or hypertension with a high (≥ 20% in 10 years) risk of developing cardiovascular disease</a:t>
            </a:r>
            <a:endParaRPr lang="en-US" sz="2400" dirty="0"/>
          </a:p>
        </p:txBody>
      </p:sp>
    </p:spTree>
    <p:extLst>
      <p:ext uri="{BB962C8B-B14F-4D97-AF65-F5344CB8AC3E}">
        <p14:creationId xmlns:p14="http://schemas.microsoft.com/office/powerpoint/2010/main" val="230341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rPr>
              <a:t>Lifestyle Interventions</a:t>
            </a:r>
            <a:endParaRPr lang="en-US" dirty="0"/>
          </a:p>
        </p:txBody>
      </p:sp>
      <p:sp>
        <p:nvSpPr>
          <p:cNvPr id="6" name="Content Placeholder 5"/>
          <p:cNvSpPr>
            <a:spLocks noGrp="1"/>
          </p:cNvSpPr>
          <p:nvPr>
            <p:ph idx="1"/>
          </p:nvPr>
        </p:nvSpPr>
        <p:spPr/>
        <p:txBody>
          <a:bodyPr/>
          <a:lstStyle/>
          <a:p>
            <a:r>
              <a:rPr lang="en-US" dirty="0" smtClean="0">
                <a:effectLst/>
              </a:rPr>
              <a:t>Implementation of lifestyles that favorably affect blood pressure has implications for both the prevention and the treatment of hypertension.</a:t>
            </a:r>
          </a:p>
          <a:p>
            <a:r>
              <a:rPr lang="en-US" dirty="0" smtClean="0">
                <a:effectLst/>
              </a:rPr>
              <a:t> Health-promoting lifestyle modifications are recommended for individuals with prehypertension and as an adjunct to drug therapy in hypertensive individuals. </a:t>
            </a:r>
            <a:endParaRPr lang="en-US" dirty="0"/>
          </a:p>
        </p:txBody>
      </p:sp>
    </p:spTree>
    <p:extLst>
      <p:ext uri="{BB962C8B-B14F-4D97-AF65-F5344CB8AC3E}">
        <p14:creationId xmlns:p14="http://schemas.microsoft.com/office/powerpoint/2010/main" val="322550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2" y="2060848"/>
            <a:ext cx="921960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7504" y="2204864"/>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134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90500"/>
            <a:ext cx="7772400" cy="1143000"/>
          </a:xfrm>
        </p:spPr>
        <p:txBody>
          <a:bodyPr/>
          <a:lstStyle/>
          <a:p>
            <a:pPr eaLnBrk="1" hangingPunct="1"/>
            <a:r>
              <a:rPr lang="en-US" smtClean="0"/>
              <a:t>Lifestyle Modification</a:t>
            </a:r>
          </a:p>
        </p:txBody>
      </p:sp>
      <p:sp>
        <p:nvSpPr>
          <p:cNvPr id="59395" name="Text Box 3"/>
          <p:cNvSpPr txBox="1">
            <a:spLocks noChangeArrowheads="1"/>
          </p:cNvSpPr>
          <p:nvPr/>
        </p:nvSpPr>
        <p:spPr bwMode="auto">
          <a:xfrm>
            <a:off x="1239838" y="1838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solidFill>
                <a:srgbClr val="000000"/>
              </a:solidFill>
            </a:endParaRPr>
          </a:p>
        </p:txBody>
      </p:sp>
      <p:graphicFrame>
        <p:nvGraphicFramePr>
          <p:cNvPr id="68863" name="Group 255"/>
          <p:cNvGraphicFramePr>
            <a:graphicFrameLocks noGrp="1"/>
          </p:cNvGraphicFramePr>
          <p:nvPr/>
        </p:nvGraphicFramePr>
        <p:xfrm>
          <a:off x="752475" y="1544638"/>
          <a:ext cx="8497888" cy="823912"/>
        </p:xfrm>
        <a:graphic>
          <a:graphicData uri="http://schemas.openxmlformats.org/drawingml/2006/table">
            <a:tbl>
              <a:tblPr/>
              <a:tblGrid>
                <a:gridCol w="3248025"/>
                <a:gridCol w="5249863"/>
              </a:tblGrid>
              <a:tr h="82391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rgbClr val="FFFFFF"/>
                          </a:solidFill>
                          <a:effectLst/>
                          <a:latin typeface="Arial Narrow" pitchFamily="34" charset="0"/>
                          <a:cs typeface="Arial" charset="0"/>
                        </a:rPr>
                        <a:t>Modification</a:t>
                      </a:r>
                      <a:endParaRPr kumimoji="0" lang="en-US" sz="2400" b="1" i="0" u="none" strike="noStrike" cap="none" normalizeH="0" baseline="0" smtClean="0">
                        <a:ln>
                          <a:noFill/>
                        </a:ln>
                        <a:solidFill>
                          <a:srgbClr val="FFFFFF"/>
                        </a:solidFill>
                        <a:effectLst/>
                        <a:latin typeface="Arial Narrow"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rgbClr val="FFFFFF"/>
                          </a:solidFill>
                          <a:effectLst/>
                          <a:latin typeface="Arial Narrow" pitchFamily="34" charset="0"/>
                          <a:cs typeface="Times New Roman" pitchFamily="18" charset="0"/>
                        </a:rPr>
                        <a:t>Approximate SBP reduction</a:t>
                      </a:r>
                      <a:br>
                        <a:rPr kumimoji="0" lang="en-US" sz="2400" b="1" i="0" u="none" strike="noStrike" cap="none" normalizeH="0" baseline="0" smtClean="0">
                          <a:ln>
                            <a:noFill/>
                          </a:ln>
                          <a:solidFill>
                            <a:srgbClr val="FFFFFF"/>
                          </a:solidFill>
                          <a:effectLst/>
                          <a:latin typeface="Arial Narrow" pitchFamily="34" charset="0"/>
                          <a:cs typeface="Times New Roman" pitchFamily="18" charset="0"/>
                        </a:rPr>
                      </a:br>
                      <a:r>
                        <a:rPr kumimoji="0" lang="en-US" sz="2400" b="1" i="0" u="none" strike="noStrike" cap="none" normalizeH="0" baseline="0" smtClean="0">
                          <a:ln>
                            <a:noFill/>
                          </a:ln>
                          <a:solidFill>
                            <a:srgbClr val="FFFFFF"/>
                          </a:solidFill>
                          <a:effectLst/>
                          <a:latin typeface="Arial Narrow" pitchFamily="34" charset="0"/>
                          <a:cs typeface="Times New Roman" pitchFamily="18" charset="0"/>
                        </a:rPr>
                        <a:t>(range)</a:t>
                      </a:r>
                      <a:endParaRPr kumimoji="0" lang="en-US" sz="2400" b="0" i="0" u="none" strike="noStrike" cap="none" normalizeH="0" baseline="0" smtClean="0">
                        <a:ln>
                          <a:noFill/>
                        </a:ln>
                        <a:solidFill>
                          <a:srgbClr val="FFFFFF"/>
                        </a:solidFill>
                        <a:effectLst/>
                        <a:latin typeface="Arial Narrow"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68864" name="Group 256"/>
          <p:cNvGraphicFramePr>
            <a:graphicFrameLocks noGrp="1"/>
          </p:cNvGraphicFramePr>
          <p:nvPr/>
        </p:nvGraphicFramePr>
        <p:xfrm>
          <a:off x="752475" y="2597150"/>
          <a:ext cx="8497888" cy="501650"/>
        </p:xfrm>
        <a:graphic>
          <a:graphicData uri="http://schemas.openxmlformats.org/drawingml/2006/table">
            <a:tbl>
              <a:tblPr/>
              <a:tblGrid>
                <a:gridCol w="3248025"/>
                <a:gridCol w="5249863"/>
              </a:tblGrid>
              <a:tr h="5016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Weight reduction</a:t>
                      </a:r>
                      <a:r>
                        <a:rPr kumimoji="0" lang="en-US" sz="2400" b="0" i="0" u="none" strike="noStrike" cap="none" normalizeH="0" baseline="0" smtClean="0">
                          <a:ln>
                            <a:noFill/>
                          </a:ln>
                          <a:solidFill>
                            <a:srgbClr val="FFFFFF"/>
                          </a:solidFill>
                          <a:effectLst/>
                          <a:latin typeface="Arial Narrow" pitchFamily="34"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5–20 mmHg/10 kg weight loss</a:t>
                      </a:r>
                      <a:endParaRPr kumimoji="0" lang="en-US" sz="2400" b="0" i="0" u="none" strike="noStrike" cap="none" normalizeH="0" baseline="0" smtClean="0">
                        <a:ln>
                          <a:noFill/>
                        </a:ln>
                        <a:solidFill>
                          <a:srgbClr val="FFFFFF"/>
                        </a:solidFill>
                        <a:effectLst/>
                        <a:latin typeface="Arial Narrow"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68837" name="Group 229"/>
          <p:cNvGraphicFramePr>
            <a:graphicFrameLocks noGrp="1"/>
          </p:cNvGraphicFramePr>
          <p:nvPr/>
        </p:nvGraphicFramePr>
        <p:xfrm>
          <a:off x="752475" y="3325813"/>
          <a:ext cx="8497888" cy="509587"/>
        </p:xfrm>
        <a:graphic>
          <a:graphicData uri="http://schemas.openxmlformats.org/drawingml/2006/table">
            <a:tbl>
              <a:tblPr/>
              <a:tblGrid>
                <a:gridCol w="3248025"/>
                <a:gridCol w="5249863"/>
              </a:tblGrid>
              <a:tr h="5095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Adopt DASH eating plan</a:t>
                      </a:r>
                      <a:r>
                        <a:rPr kumimoji="0" lang="en-US" sz="2400" b="0" i="0" u="none" strike="noStrike" cap="none" normalizeH="0" baseline="0" smtClean="0">
                          <a:ln>
                            <a:noFill/>
                          </a:ln>
                          <a:solidFill>
                            <a:srgbClr val="FFFFFF"/>
                          </a:solidFill>
                          <a:effectLst/>
                          <a:latin typeface="Arial Narrow" pitchFamily="34"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8–14 mmHg</a:t>
                      </a:r>
                      <a:endParaRPr kumimoji="0" lang="en-US" sz="2400" b="0" i="0" u="none" strike="noStrike" cap="none" normalizeH="0" baseline="0" smtClean="0">
                        <a:ln>
                          <a:noFill/>
                        </a:ln>
                        <a:solidFill>
                          <a:srgbClr val="FFFFFF"/>
                        </a:solidFill>
                        <a:effectLst/>
                        <a:latin typeface="Arial Narrow"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68840" name="Group 232"/>
          <p:cNvGraphicFramePr>
            <a:graphicFrameLocks noGrp="1"/>
          </p:cNvGraphicFramePr>
          <p:nvPr/>
        </p:nvGraphicFramePr>
        <p:xfrm>
          <a:off x="752475" y="4025900"/>
          <a:ext cx="8497888" cy="509588"/>
        </p:xfrm>
        <a:graphic>
          <a:graphicData uri="http://schemas.openxmlformats.org/drawingml/2006/table">
            <a:tbl>
              <a:tblPr/>
              <a:tblGrid>
                <a:gridCol w="3248025"/>
                <a:gridCol w="5249863"/>
              </a:tblGrid>
              <a:tr h="5095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Dietary sodium reduction</a:t>
                      </a:r>
                      <a:r>
                        <a:rPr kumimoji="0" lang="en-US" sz="2400" b="0" i="0" u="none" strike="noStrike" cap="none" normalizeH="0" baseline="0" smtClean="0">
                          <a:ln>
                            <a:noFill/>
                          </a:ln>
                          <a:solidFill>
                            <a:srgbClr val="FFFFFF"/>
                          </a:solidFill>
                          <a:effectLst/>
                          <a:latin typeface="Arial Narrow" pitchFamily="34"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2–8 mmHg</a:t>
                      </a:r>
                      <a:endParaRPr kumimoji="0" lang="en-US" sz="2400" b="0" i="0" u="none" strike="noStrike" cap="none" normalizeH="0" baseline="0" smtClean="0">
                        <a:ln>
                          <a:noFill/>
                        </a:ln>
                        <a:solidFill>
                          <a:srgbClr val="FFFFFF"/>
                        </a:solidFill>
                        <a:effectLst/>
                        <a:latin typeface="Arial Narrow"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68855" name="Group 247"/>
          <p:cNvGraphicFramePr>
            <a:graphicFrameLocks noGrp="1"/>
          </p:cNvGraphicFramePr>
          <p:nvPr/>
        </p:nvGraphicFramePr>
        <p:xfrm>
          <a:off x="752475" y="4754563"/>
          <a:ext cx="8497888" cy="509587"/>
        </p:xfrm>
        <a:graphic>
          <a:graphicData uri="http://schemas.openxmlformats.org/drawingml/2006/table">
            <a:tbl>
              <a:tblPr/>
              <a:tblGrid>
                <a:gridCol w="3248025"/>
                <a:gridCol w="5249863"/>
              </a:tblGrid>
              <a:tr h="5095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Physical activity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4–9 mmHg</a:t>
                      </a:r>
                      <a:endParaRPr kumimoji="0" lang="en-US" sz="2400" b="0" i="0" u="none" strike="noStrike" cap="none" normalizeH="0" baseline="0" smtClean="0">
                        <a:ln>
                          <a:noFill/>
                        </a:ln>
                        <a:solidFill>
                          <a:srgbClr val="FFFFFF"/>
                        </a:solidFill>
                        <a:effectLst/>
                        <a:latin typeface="Arial Narrow"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68853" name="Group 245"/>
          <p:cNvGraphicFramePr>
            <a:graphicFrameLocks noGrp="1"/>
          </p:cNvGraphicFramePr>
          <p:nvPr/>
        </p:nvGraphicFramePr>
        <p:xfrm>
          <a:off x="752475" y="5483225"/>
          <a:ext cx="8497888" cy="822638"/>
        </p:xfrm>
        <a:graphic>
          <a:graphicData uri="http://schemas.openxmlformats.org/drawingml/2006/table">
            <a:tbl>
              <a:tblPr/>
              <a:tblGrid>
                <a:gridCol w="3248025"/>
                <a:gridCol w="5249863"/>
              </a:tblGrid>
              <a:tr h="8223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Moderation of alcohol consumption</a:t>
                      </a:r>
                      <a:r>
                        <a:rPr kumimoji="0" lang="en-US" sz="2400" b="0" i="0" u="none" strike="noStrike" cap="none" normalizeH="0" baseline="0" smtClean="0">
                          <a:ln>
                            <a:noFill/>
                          </a:ln>
                          <a:solidFill>
                            <a:srgbClr val="FFFFFF"/>
                          </a:solidFill>
                          <a:effectLst/>
                          <a:latin typeface="Arial Narrow" pitchFamily="34" charset="0"/>
                        </a:rPr>
                        <a:t> </a:t>
                      </a:r>
                    </a:p>
                  </a:txBody>
                  <a:tcPr marT="45559" marB="45559"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FFFFFF"/>
                          </a:solidFill>
                          <a:effectLst/>
                          <a:latin typeface="Arial Narrow" pitchFamily="34" charset="0"/>
                          <a:cs typeface="Times New Roman" pitchFamily="18" charset="0"/>
                        </a:rPr>
                        <a:t>2–4 mmHg</a:t>
                      </a:r>
                      <a:endParaRPr kumimoji="0" lang="en-US" sz="2400" b="0" i="0" u="none" strike="noStrike" cap="none" normalizeH="0" baseline="0" smtClean="0">
                        <a:ln>
                          <a:noFill/>
                        </a:ln>
                        <a:solidFill>
                          <a:srgbClr val="FFFFFF"/>
                        </a:solidFill>
                        <a:effectLst/>
                        <a:latin typeface="Arial Narrow" pitchFamily="34" charset="0"/>
                      </a:endParaRPr>
                    </a:p>
                  </a:txBody>
                  <a:tcPr marT="45559" marB="45559" horzOverflow="overflow">
                    <a:lnL>
                      <a:noFill/>
                    </a:lnL>
                    <a:lnR cap="flat">
                      <a:noFill/>
                    </a:lnR>
                    <a:lnT cap="flat">
                      <a:noFill/>
                    </a:lnT>
                    <a:lnB cap="flat">
                      <a:noFill/>
                    </a:lnB>
                    <a:lnTlToBr>
                      <a:noFill/>
                    </a:lnTlToBr>
                    <a:lnBlToTr>
                      <a:noFill/>
                    </a:lnBlToTr>
                    <a:noFill/>
                  </a:tcPr>
                </a:tc>
              </a:tr>
            </a:tbl>
          </a:graphicData>
        </a:graphic>
      </p:graphicFrame>
      <p:sp>
        <p:nvSpPr>
          <p:cNvPr id="59414" name="Rectangle 258"/>
          <p:cNvSpPr>
            <a:spLocks noChangeArrowheads="1"/>
          </p:cNvSpPr>
          <p:nvPr/>
        </p:nvSpPr>
        <p:spPr bwMode="auto">
          <a:xfrm>
            <a:off x="739775" y="1489075"/>
            <a:ext cx="7723188" cy="4902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59415" name="Line 259"/>
          <p:cNvSpPr>
            <a:spLocks noChangeShapeType="1"/>
          </p:cNvSpPr>
          <p:nvPr/>
        </p:nvSpPr>
        <p:spPr bwMode="auto">
          <a:xfrm>
            <a:off x="730250" y="2495550"/>
            <a:ext cx="773271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9416" name="Line 260"/>
          <p:cNvSpPr>
            <a:spLocks noChangeShapeType="1"/>
          </p:cNvSpPr>
          <p:nvPr/>
        </p:nvSpPr>
        <p:spPr bwMode="auto">
          <a:xfrm>
            <a:off x="730250" y="3230563"/>
            <a:ext cx="77231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9417" name="Line 261"/>
          <p:cNvSpPr>
            <a:spLocks noChangeShapeType="1"/>
          </p:cNvSpPr>
          <p:nvPr/>
        </p:nvSpPr>
        <p:spPr bwMode="auto">
          <a:xfrm>
            <a:off x="739775" y="3940175"/>
            <a:ext cx="77231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9418" name="Line 264"/>
          <p:cNvSpPr>
            <a:spLocks noChangeShapeType="1"/>
          </p:cNvSpPr>
          <p:nvPr/>
        </p:nvSpPr>
        <p:spPr bwMode="auto">
          <a:xfrm>
            <a:off x="739775" y="4660900"/>
            <a:ext cx="77136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9419" name="Line 265"/>
          <p:cNvSpPr>
            <a:spLocks noChangeShapeType="1"/>
          </p:cNvSpPr>
          <p:nvPr/>
        </p:nvSpPr>
        <p:spPr bwMode="auto">
          <a:xfrm>
            <a:off x="739775" y="5381625"/>
            <a:ext cx="77231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07132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9"/>
          <p:cNvSpPr>
            <a:spLocks noGrp="1" noChangeArrowheads="1"/>
          </p:cNvSpPr>
          <p:nvPr>
            <p:ph sz="half" idx="1"/>
          </p:nvPr>
        </p:nvSpPr>
        <p:spPr/>
        <p:txBody>
          <a:bodyPr/>
          <a:lstStyle/>
          <a:p>
            <a:pPr eaLnBrk="1" hangingPunct="1">
              <a:lnSpc>
                <a:spcPct val="90000"/>
              </a:lnSpc>
            </a:pPr>
            <a:endParaRPr lang="en-US" sz="2800" smtClean="0"/>
          </a:p>
        </p:txBody>
      </p:sp>
      <p:sp>
        <p:nvSpPr>
          <p:cNvPr id="60419" name="Rectangle 10"/>
          <p:cNvSpPr>
            <a:spLocks noGrp="1" noChangeArrowheads="1"/>
          </p:cNvSpPr>
          <p:nvPr>
            <p:ph type="body" sz="half" idx="2"/>
          </p:nvPr>
        </p:nvSpPr>
        <p:spPr>
          <a:xfrm>
            <a:off x="5105400" y="381000"/>
            <a:ext cx="3733800" cy="5943600"/>
          </a:xfrm>
        </p:spPr>
        <p:txBody>
          <a:bodyPr/>
          <a:lstStyle/>
          <a:p>
            <a:pPr eaLnBrk="1" hangingPunct="1">
              <a:lnSpc>
                <a:spcPct val="90000"/>
              </a:lnSpc>
              <a:buFontTx/>
              <a:buNone/>
            </a:pPr>
            <a:r>
              <a:rPr lang="en-US" sz="2800" u="sng" smtClean="0">
                <a:solidFill>
                  <a:schemeClr val="tx2"/>
                </a:solidFill>
              </a:rPr>
              <a:t>D</a:t>
            </a:r>
            <a:r>
              <a:rPr lang="en-US" sz="2800" smtClean="0">
                <a:solidFill>
                  <a:schemeClr val="tx2"/>
                </a:solidFill>
              </a:rPr>
              <a:t>ietary </a:t>
            </a:r>
          </a:p>
          <a:p>
            <a:pPr eaLnBrk="1" hangingPunct="1">
              <a:lnSpc>
                <a:spcPct val="90000"/>
              </a:lnSpc>
              <a:buFontTx/>
              <a:buNone/>
            </a:pPr>
            <a:r>
              <a:rPr lang="en-US" sz="2800" u="sng" smtClean="0">
                <a:solidFill>
                  <a:schemeClr val="tx2"/>
                </a:solidFill>
              </a:rPr>
              <a:t>A</a:t>
            </a:r>
            <a:r>
              <a:rPr lang="en-US" sz="2800" smtClean="0">
                <a:solidFill>
                  <a:schemeClr val="tx2"/>
                </a:solidFill>
              </a:rPr>
              <a:t>pproaches to </a:t>
            </a:r>
          </a:p>
          <a:p>
            <a:pPr eaLnBrk="1" hangingPunct="1">
              <a:lnSpc>
                <a:spcPct val="90000"/>
              </a:lnSpc>
              <a:buFontTx/>
              <a:buNone/>
            </a:pPr>
            <a:r>
              <a:rPr lang="en-US" sz="2800" u="sng" smtClean="0">
                <a:solidFill>
                  <a:schemeClr val="tx2"/>
                </a:solidFill>
              </a:rPr>
              <a:t>S</a:t>
            </a:r>
            <a:r>
              <a:rPr lang="en-US" sz="2800" smtClean="0">
                <a:solidFill>
                  <a:schemeClr val="tx2"/>
                </a:solidFill>
              </a:rPr>
              <a:t>top </a:t>
            </a:r>
          </a:p>
          <a:p>
            <a:pPr eaLnBrk="1" hangingPunct="1">
              <a:lnSpc>
                <a:spcPct val="90000"/>
              </a:lnSpc>
              <a:buFontTx/>
              <a:buNone/>
            </a:pPr>
            <a:r>
              <a:rPr lang="en-US" sz="2800" u="sng" smtClean="0">
                <a:solidFill>
                  <a:schemeClr val="tx2"/>
                </a:solidFill>
              </a:rPr>
              <a:t>H</a:t>
            </a:r>
            <a:r>
              <a:rPr lang="en-US" sz="2800" smtClean="0">
                <a:solidFill>
                  <a:schemeClr val="tx2"/>
                </a:solidFill>
              </a:rPr>
              <a:t>ypertension</a:t>
            </a:r>
          </a:p>
          <a:p>
            <a:pPr eaLnBrk="1" hangingPunct="1">
              <a:lnSpc>
                <a:spcPct val="90000"/>
              </a:lnSpc>
              <a:buFontTx/>
              <a:buNone/>
            </a:pPr>
            <a:endParaRPr lang="en-US" sz="1400" smtClean="0">
              <a:solidFill>
                <a:schemeClr val="tx2"/>
              </a:solidFill>
            </a:endParaRPr>
          </a:p>
          <a:p>
            <a:pPr eaLnBrk="1" hangingPunct="1">
              <a:lnSpc>
                <a:spcPct val="90000"/>
              </a:lnSpc>
            </a:pPr>
            <a:r>
              <a:rPr lang="en-US" sz="2800" smtClean="0"/>
              <a:t>Lowers systolic BP </a:t>
            </a:r>
          </a:p>
          <a:p>
            <a:pPr lvl="1" eaLnBrk="1" hangingPunct="1">
              <a:lnSpc>
                <a:spcPct val="90000"/>
              </a:lnSpc>
            </a:pPr>
            <a:r>
              <a:rPr lang="en-US" sz="2400" smtClean="0"/>
              <a:t>in normotensive patients by an average of 3.5 mm Hg</a:t>
            </a:r>
          </a:p>
          <a:p>
            <a:pPr lvl="1" eaLnBrk="1" hangingPunct="1">
              <a:lnSpc>
                <a:spcPct val="90000"/>
              </a:lnSpc>
            </a:pPr>
            <a:r>
              <a:rPr lang="en-US" sz="2400" smtClean="0"/>
              <a:t>In hypertensive patients by 11.4 mm Hg</a:t>
            </a:r>
          </a:p>
          <a:p>
            <a:pPr eaLnBrk="1" hangingPunct="1">
              <a:lnSpc>
                <a:spcPct val="90000"/>
              </a:lnSpc>
            </a:pPr>
            <a:r>
              <a:rPr lang="en-US" sz="2800" smtClean="0"/>
              <a:t>Copies available from NHLBI website</a:t>
            </a:r>
          </a:p>
        </p:txBody>
      </p:sp>
      <p:pic>
        <p:nvPicPr>
          <p:cNvPr id="60420" name="Picture 6" descr="Picture of the 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62915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7"/>
          <p:cNvSpPr txBox="1">
            <a:spLocks noChangeArrowheads="1"/>
          </p:cNvSpPr>
          <p:nvPr/>
        </p:nvSpPr>
        <p:spPr bwMode="auto">
          <a:xfrm>
            <a:off x="3810000" y="6400800"/>
            <a:ext cx="533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600">
                <a:solidFill>
                  <a:srgbClr val="FFFFFF"/>
                </a:solidFill>
                <a:latin typeface="Arial" charset="0"/>
              </a:rPr>
              <a:t>http://www.nhlbi.nih.gov/health/public/heart/hbp/dash/</a:t>
            </a:r>
          </a:p>
        </p:txBody>
      </p:sp>
    </p:spTree>
    <p:extLst>
      <p:ext uri="{BB962C8B-B14F-4D97-AF65-F5344CB8AC3E}">
        <p14:creationId xmlns:p14="http://schemas.microsoft.com/office/powerpoint/2010/main" val="1652312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DASH Eating Plan</a:t>
            </a:r>
          </a:p>
        </p:txBody>
      </p:sp>
      <p:sp>
        <p:nvSpPr>
          <p:cNvPr id="61443" name="Rectangle 3"/>
          <p:cNvSpPr>
            <a:spLocks noGrp="1" noChangeArrowheads="1"/>
          </p:cNvSpPr>
          <p:nvPr>
            <p:ph type="body" idx="1"/>
          </p:nvPr>
        </p:nvSpPr>
        <p:spPr/>
        <p:txBody>
          <a:bodyPr/>
          <a:lstStyle/>
          <a:p>
            <a:pPr eaLnBrk="1" hangingPunct="1"/>
            <a:r>
              <a:rPr lang="en-US" sz="2800" smtClean="0"/>
              <a:t>Low in saturated fat, cholesterol, and total fat</a:t>
            </a:r>
          </a:p>
          <a:p>
            <a:pPr eaLnBrk="1" hangingPunct="1"/>
            <a:r>
              <a:rPr lang="en-US" sz="2800" smtClean="0"/>
              <a:t>Emphasizes fruits, vegetables, and low fat diary products</a:t>
            </a:r>
          </a:p>
          <a:p>
            <a:pPr eaLnBrk="1" hangingPunct="1"/>
            <a:r>
              <a:rPr lang="en-US" sz="2800" smtClean="0"/>
              <a:t>Reduced red meat, sweets, and sugar containing beverages</a:t>
            </a:r>
          </a:p>
          <a:p>
            <a:pPr eaLnBrk="1" hangingPunct="1"/>
            <a:r>
              <a:rPr lang="en-US" sz="2800" smtClean="0"/>
              <a:t>Rich in magnesium, potassium, calcium, protein, and fiber</a:t>
            </a:r>
          </a:p>
          <a:p>
            <a:pPr eaLnBrk="1" hangingPunct="1"/>
            <a:r>
              <a:rPr lang="en-US" sz="2800" smtClean="0"/>
              <a:t>3 -1.5 g sodium per day</a:t>
            </a:r>
          </a:p>
          <a:p>
            <a:pPr eaLnBrk="1" hangingPunct="1"/>
            <a:r>
              <a:rPr lang="en-US" sz="2800" smtClean="0"/>
              <a:t>Can reduce BP in 2 weeks</a:t>
            </a:r>
          </a:p>
        </p:txBody>
      </p:sp>
      <p:sp>
        <p:nvSpPr>
          <p:cNvPr id="61444" name="Text Box 4"/>
          <p:cNvSpPr txBox="1">
            <a:spLocks noChangeArrowheads="1"/>
          </p:cNvSpPr>
          <p:nvPr/>
        </p:nvSpPr>
        <p:spPr bwMode="auto">
          <a:xfrm>
            <a:off x="4800600" y="6248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50000"/>
              </a:spcBef>
              <a:spcAft>
                <a:spcPct val="0"/>
              </a:spcAft>
            </a:pPr>
            <a:r>
              <a:rPr lang="en-US" sz="1400">
                <a:solidFill>
                  <a:srgbClr val="FFFFFF"/>
                </a:solidFill>
                <a:latin typeface="Arial" charset="0"/>
              </a:rPr>
              <a:t>Sacks FM. NEJM. 2001; 344:3-10.</a:t>
            </a:r>
            <a:r>
              <a:rPr lang="en-US">
                <a:solidFill>
                  <a:srgbClr val="FFFFFF"/>
                </a:solidFill>
              </a:rPr>
              <a:t> </a:t>
            </a:r>
          </a:p>
        </p:txBody>
      </p:sp>
    </p:spTree>
    <p:extLst>
      <p:ext uri="{BB962C8B-B14F-4D97-AF65-F5344CB8AC3E}">
        <p14:creationId xmlns:p14="http://schemas.microsoft.com/office/powerpoint/2010/main" val="3377447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0"/>
            <a:ext cx="8458200" cy="1143000"/>
          </a:xfrm>
        </p:spPr>
        <p:txBody>
          <a:bodyPr/>
          <a:lstStyle/>
          <a:p>
            <a:pPr eaLnBrk="1" hangingPunct="1"/>
            <a:r>
              <a:rPr lang="en-US" smtClean="0"/>
              <a:t>Sample Menu</a:t>
            </a:r>
          </a:p>
        </p:txBody>
      </p:sp>
      <p:sp>
        <p:nvSpPr>
          <p:cNvPr id="62467" name="Rectangle 3"/>
          <p:cNvSpPr>
            <a:spLocks noGrp="1" noChangeArrowheads="1"/>
          </p:cNvSpPr>
          <p:nvPr>
            <p:ph type="body" idx="1"/>
          </p:nvPr>
        </p:nvSpPr>
        <p:spPr>
          <a:xfrm>
            <a:off x="381000" y="1066800"/>
            <a:ext cx="8458200" cy="5562600"/>
          </a:xfrm>
        </p:spPr>
        <p:txBody>
          <a:bodyPr/>
          <a:lstStyle/>
          <a:p>
            <a:pPr eaLnBrk="1" hangingPunct="1">
              <a:lnSpc>
                <a:spcPct val="80000"/>
              </a:lnSpc>
            </a:pPr>
            <a:r>
              <a:rPr lang="en-US" sz="2000" b="1" smtClean="0"/>
              <a:t>Breakfast</a:t>
            </a:r>
          </a:p>
          <a:p>
            <a:pPr lvl="1" eaLnBrk="1" hangingPunct="1">
              <a:lnSpc>
                <a:spcPct val="80000"/>
              </a:lnSpc>
            </a:pPr>
            <a:r>
              <a:rPr lang="en-US" sz="1800" smtClean="0"/>
              <a:t>1 whole-wheat bagel</a:t>
            </a:r>
          </a:p>
          <a:p>
            <a:pPr lvl="1" eaLnBrk="1" hangingPunct="1">
              <a:lnSpc>
                <a:spcPct val="80000"/>
              </a:lnSpc>
            </a:pPr>
            <a:r>
              <a:rPr lang="en-US" sz="1800" smtClean="0"/>
              <a:t>2 tablespoons peanut butter</a:t>
            </a:r>
          </a:p>
          <a:p>
            <a:pPr lvl="1" eaLnBrk="1" hangingPunct="1">
              <a:lnSpc>
                <a:spcPct val="80000"/>
              </a:lnSpc>
            </a:pPr>
            <a:r>
              <a:rPr lang="en-US" sz="1800" smtClean="0"/>
              <a:t>1 medium orange</a:t>
            </a:r>
          </a:p>
          <a:p>
            <a:pPr lvl="1" eaLnBrk="1" hangingPunct="1">
              <a:lnSpc>
                <a:spcPct val="80000"/>
              </a:lnSpc>
            </a:pPr>
            <a:r>
              <a:rPr lang="en-US" sz="1800" smtClean="0"/>
              <a:t>1 cup fat-free milk</a:t>
            </a:r>
          </a:p>
          <a:p>
            <a:pPr lvl="1" eaLnBrk="1" hangingPunct="1">
              <a:lnSpc>
                <a:spcPct val="80000"/>
              </a:lnSpc>
            </a:pPr>
            <a:r>
              <a:rPr lang="en-US" sz="1800" smtClean="0"/>
              <a:t>Decaffeinated coffee </a:t>
            </a:r>
          </a:p>
          <a:p>
            <a:pPr eaLnBrk="1" hangingPunct="1">
              <a:lnSpc>
                <a:spcPct val="80000"/>
              </a:lnSpc>
            </a:pPr>
            <a:r>
              <a:rPr lang="en-US" sz="2000" b="1" smtClean="0"/>
              <a:t>Lunch</a:t>
            </a:r>
          </a:p>
          <a:p>
            <a:pPr lvl="1" eaLnBrk="1" hangingPunct="1">
              <a:lnSpc>
                <a:spcPct val="80000"/>
              </a:lnSpc>
            </a:pPr>
            <a:r>
              <a:rPr lang="en-US" sz="1800" smtClean="0"/>
              <a:t>Spinach salad made with 4 cups of fresh spinach leaves, 1 sliced pear, 1/2 cup mandarin orange sections, 1/3 cup unsalted peanuts and 2 tablespoons reduced-fat red wine vinaigrette</a:t>
            </a:r>
          </a:p>
          <a:p>
            <a:pPr lvl="1" eaLnBrk="1" hangingPunct="1">
              <a:lnSpc>
                <a:spcPct val="80000"/>
              </a:lnSpc>
            </a:pPr>
            <a:r>
              <a:rPr lang="en-US" sz="1800" smtClean="0"/>
              <a:t>12 reduced-sodium wheat crackers</a:t>
            </a:r>
          </a:p>
          <a:p>
            <a:pPr lvl="1" eaLnBrk="1" hangingPunct="1">
              <a:lnSpc>
                <a:spcPct val="80000"/>
              </a:lnSpc>
            </a:pPr>
            <a:r>
              <a:rPr lang="en-US" sz="1800" smtClean="0"/>
              <a:t>1 cup fat-free milk </a:t>
            </a:r>
          </a:p>
          <a:p>
            <a:pPr eaLnBrk="1" hangingPunct="1">
              <a:lnSpc>
                <a:spcPct val="80000"/>
              </a:lnSpc>
            </a:pPr>
            <a:r>
              <a:rPr lang="en-US" sz="2000" b="1" smtClean="0"/>
              <a:t>Dinner</a:t>
            </a:r>
            <a:r>
              <a:rPr lang="en-US" sz="2000" smtClean="0"/>
              <a:t> </a:t>
            </a:r>
          </a:p>
          <a:p>
            <a:pPr lvl="1" eaLnBrk="1" hangingPunct="1">
              <a:lnSpc>
                <a:spcPct val="80000"/>
              </a:lnSpc>
            </a:pPr>
            <a:r>
              <a:rPr lang="en-US" sz="1800" smtClean="0"/>
              <a:t>Herb crusted baked cod</a:t>
            </a:r>
          </a:p>
          <a:p>
            <a:pPr lvl="1" eaLnBrk="1" hangingPunct="1">
              <a:lnSpc>
                <a:spcPct val="80000"/>
              </a:lnSpc>
            </a:pPr>
            <a:r>
              <a:rPr lang="en-US" sz="1800" smtClean="0"/>
              <a:t>1 cup bulgur</a:t>
            </a:r>
          </a:p>
          <a:p>
            <a:pPr lvl="1" eaLnBrk="1" hangingPunct="1">
              <a:lnSpc>
                <a:spcPct val="80000"/>
              </a:lnSpc>
            </a:pPr>
            <a:r>
              <a:rPr lang="en-US" sz="1800" smtClean="0"/>
              <a:t>1/2 cup fresh green beans, steamed</a:t>
            </a:r>
          </a:p>
          <a:p>
            <a:pPr lvl="1" eaLnBrk="1" hangingPunct="1">
              <a:lnSpc>
                <a:spcPct val="80000"/>
              </a:lnSpc>
            </a:pPr>
            <a:r>
              <a:rPr lang="en-US" sz="1800" smtClean="0"/>
              <a:t>1 sourdough roll with 1 teaspoon trans-free margarine</a:t>
            </a:r>
          </a:p>
          <a:p>
            <a:pPr lvl="1" eaLnBrk="1" hangingPunct="1">
              <a:lnSpc>
                <a:spcPct val="80000"/>
              </a:lnSpc>
            </a:pPr>
            <a:r>
              <a:rPr lang="en-US" sz="1800" smtClean="0"/>
              <a:t>1 cup fresh berries with chopped mint</a:t>
            </a:r>
          </a:p>
          <a:p>
            <a:pPr lvl="1" eaLnBrk="1" hangingPunct="1">
              <a:lnSpc>
                <a:spcPct val="80000"/>
              </a:lnSpc>
            </a:pPr>
            <a:r>
              <a:rPr lang="en-US" sz="1800" smtClean="0"/>
              <a:t>Herbal iced tea</a:t>
            </a:r>
          </a:p>
        </p:txBody>
      </p:sp>
    </p:spTree>
    <p:extLst>
      <p:ext uri="{BB962C8B-B14F-4D97-AF65-F5344CB8AC3E}">
        <p14:creationId xmlns:p14="http://schemas.microsoft.com/office/powerpoint/2010/main" val="3825713696"/>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99"/>
      </a:dk2>
      <a:lt2>
        <a:srgbClr val="FFFF66"/>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3_Struttura predefinita">
  <a:themeElements>
    <a:clrScheme name="3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616</TotalTime>
  <Words>1999</Words>
  <Application>Microsoft Office PowerPoint</Application>
  <PresentationFormat>On-screen Show (4:3)</PresentationFormat>
  <Paragraphs>205</Paragraphs>
  <Slides>39</Slides>
  <Notes>0</Notes>
  <HiddenSlides>1</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Default Design</vt:lpstr>
      <vt:lpstr>2_Default Design</vt:lpstr>
      <vt:lpstr>1_Default Design</vt:lpstr>
      <vt:lpstr>3_Default Design</vt:lpstr>
      <vt:lpstr>Trek</vt:lpstr>
      <vt:lpstr>3_Struttura predefinita</vt:lpstr>
      <vt:lpstr>Management of HT BY Dr.Arshad Fuad بورد عراقي (دكتوراه) في الطب الباطني بورد عربي (دكتوراه) في الطب الباطني بورد عراقي (دكتوراه) تخصص دقيق في أمراض وقسطرة القلب والشرايين MBChB, FIBMS (Medicine), CABM (Medicine), FIBMS(Cardiology)</vt:lpstr>
      <vt:lpstr>Treatment Overview</vt:lpstr>
      <vt:lpstr>"The Goal is to Get to Goal!”</vt:lpstr>
      <vt:lpstr>Lifestyle Interventions</vt:lpstr>
      <vt:lpstr>PowerPoint Presentation</vt:lpstr>
      <vt:lpstr>Lifestyle Modification</vt:lpstr>
      <vt:lpstr>PowerPoint Presentation</vt:lpstr>
      <vt:lpstr>DASH Eating Plan</vt:lpstr>
      <vt:lpstr>Sample Menu</vt:lpstr>
      <vt:lpstr>Algorithm for Treatment of Hypertension</vt:lpstr>
      <vt:lpstr>PowerPoint Presentation</vt:lpstr>
      <vt:lpstr>PowerPoint Presentation</vt:lpstr>
      <vt:lpstr>Classification and Management  of BP for adults</vt:lpstr>
      <vt:lpstr>PowerPoint Presentation</vt:lpstr>
      <vt:lpstr>PowerPoint Presentation</vt:lpstr>
      <vt:lpstr>Pharmacologic Therapy</vt:lpstr>
      <vt:lpstr>Benefits of Lowering BP</vt:lpstr>
      <vt:lpstr>Diuretics</vt:lpstr>
      <vt:lpstr>PowerPoint Presentation</vt:lpstr>
      <vt:lpstr>PowerPoint Presentation</vt:lpstr>
      <vt:lpstr>Angiotensin-Converting Enzyme Inhibitors</vt:lpstr>
      <vt:lpstr>PowerPoint Presentation</vt:lpstr>
      <vt:lpstr>Angiotensin II receptor antagonists</vt:lpstr>
      <vt:lpstr>PowerPoint Presentation</vt:lpstr>
      <vt:lpstr>Beta-adrenoceptor blockers</vt:lpstr>
      <vt:lpstr>PowerPoint Presentation</vt:lpstr>
      <vt:lpstr>Calcium-channel blockers</vt:lpstr>
      <vt:lpstr>Alpha-blockers</vt:lpstr>
      <vt:lpstr>Renin inhibitors</vt:lpstr>
      <vt:lpstr>Centrally acting drugs</vt:lpstr>
      <vt:lpstr>vasodilators</vt:lpstr>
      <vt:lpstr>PowerPoint Presentation</vt:lpstr>
      <vt:lpstr>Acute Severe Hypertension</vt:lpstr>
      <vt:lpstr>PowerPoint Presentation</vt:lpstr>
      <vt:lpstr>PowerPoint Presentation</vt:lpstr>
      <vt:lpstr>PowerPoint Presentation</vt:lpstr>
      <vt:lpstr>PowerPoint Presentation</vt:lpstr>
      <vt:lpstr>Resistant Hypertension (Refractory hypertension)</vt:lpstr>
      <vt:lpstr>Adjuvant drug therapy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Overview</dc:title>
  <dc:creator>Arshad</dc:creator>
  <cp:lastModifiedBy>DR.Arshad Fuad</cp:lastModifiedBy>
  <cp:revision>40</cp:revision>
  <dcterms:created xsi:type="dcterms:W3CDTF">2012-12-12T17:35:54Z</dcterms:created>
  <dcterms:modified xsi:type="dcterms:W3CDTF">2016-10-11T10:54:30Z</dcterms:modified>
</cp:coreProperties>
</file>