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70" r:id="rId11"/>
    <p:sldId id="269" r:id="rId12"/>
    <p:sldId id="271" r:id="rId13"/>
    <p:sldId id="267" r:id="rId14"/>
    <p:sldId id="268" r:id="rId15"/>
    <p:sldId id="272" r:id="rId16"/>
    <p:sldId id="273" r:id="rId17"/>
    <p:sldId id="274" r:id="rId18"/>
    <p:sldId id="275" r:id="rId19"/>
    <p:sldId id="276" r:id="rId20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فتراضي" id="{9D592EEC-30EA-4E0D-B0EE-B1AEC1B1CD33}">
          <p14:sldIdLst>
            <p14:sldId id="256"/>
          </p14:sldIdLst>
        </p14:section>
        <p14:section name="مقطع بدون عنوان" id="{508366BC-E4DB-470D-916D-C0107654BB34}">
          <p14:sldIdLst>
            <p14:sldId id="258"/>
          </p14:sldIdLst>
        </p14:section>
        <p14:section name="مقطع بدون عنوان" id="{04BDFC7A-4317-4484-8806-8F8ED22666F6}">
          <p14:sldIdLst>
            <p14:sldId id="259"/>
            <p14:sldId id="260"/>
            <p14:sldId id="261"/>
            <p14:sldId id="262"/>
            <p14:sldId id="264"/>
            <p14:sldId id="265"/>
            <p14:sldId id="266"/>
            <p14:sldId id="270"/>
            <p14:sldId id="269"/>
            <p14:sldId id="271"/>
            <p14:sldId id="267"/>
            <p14:sldId id="268"/>
            <p14:sldId id="272"/>
            <p14:sldId id="273"/>
            <p14:sldId id="274"/>
            <p14:sldId id="275"/>
            <p14:sldId id="2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EC6F"/>
    <a:srgbClr val="FFFF00"/>
    <a:srgbClr val="F8E74A"/>
    <a:srgbClr val="EAD509"/>
    <a:srgbClr val="D6F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55" d="100"/>
          <a:sy n="55" d="100"/>
        </p:scale>
        <p:origin x="946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7" d="100"/>
          <a:sy n="47" d="100"/>
        </p:scale>
        <p:origin x="-2016" y="-101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B1264A37-70DD-43F4-A0BB-B0862ABA1C7C}" type="datetimeFigureOut">
              <a:rPr lang="ar-IQ" smtClean="0"/>
              <a:t>13/03/1438</a:t>
            </a:fld>
            <a:endParaRPr lang="ar-IQ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IQ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42170A0-64BD-432E-A568-5CA19B16EBD8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276981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IQ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170A0-64BD-432E-A568-5CA19B16EBD8}" type="slidenum">
              <a:rPr lang="ar-IQ" smtClean="0"/>
              <a:t>1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68217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IQ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170A0-64BD-432E-A568-5CA19B16EBD8}" type="slidenum">
              <a:rPr lang="ar-IQ" smtClean="0"/>
              <a:t>2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501880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IQ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170A0-64BD-432E-A568-5CA19B16EBD8}" type="slidenum">
              <a:rPr lang="ar-IQ" smtClean="0"/>
              <a:t>3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831915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170A0-64BD-432E-A568-5CA19B16EBD8}" type="slidenum">
              <a:rPr lang="ar-IQ" smtClean="0"/>
              <a:t>11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394271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13/03/1438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13/03/1438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13/03/1438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13/03/1438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13/03/1438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13/03/1438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13/03/1438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13/03/1438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13/03/1438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13/03/1438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13/03/1438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pPr/>
              <a:t>13/03/1438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IQ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1026" name="Picture 2" descr="C:\Users\fadhel\Pictures\tempFileForShare_٢٠١٦-١٢-٠٢-٠٩-٠٢-٠٢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30932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</p:pic>
      <p:sp>
        <p:nvSpPr>
          <p:cNvPr id="5" name="مستطيل 4"/>
          <p:cNvSpPr/>
          <p:nvPr/>
        </p:nvSpPr>
        <p:spPr>
          <a:xfrm>
            <a:off x="0" y="2186280"/>
            <a:ext cx="1979712" cy="738664"/>
          </a:xfrm>
          <a:prstGeom prst="rect">
            <a:avLst/>
          </a:prstGeom>
          <a:solidFill>
            <a:srgbClr val="F9EC6F"/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Prof. </a:t>
            </a:r>
            <a:r>
              <a:rPr lang="en-US" sz="1400" b="1" dirty="0" err="1" smtClean="0"/>
              <a:t>Fadhel</a:t>
            </a:r>
            <a:r>
              <a:rPr lang="en-US" sz="1400" b="1" dirty="0" smtClean="0"/>
              <a:t> K </a:t>
            </a:r>
            <a:r>
              <a:rPr lang="en-US" sz="1400" b="1" dirty="0" err="1" smtClean="0"/>
              <a:t>Mathkor</a:t>
            </a:r>
            <a:r>
              <a:rPr lang="en-US" sz="1400" b="1" dirty="0" smtClean="0"/>
              <a:t> PhD</a:t>
            </a:r>
          </a:p>
          <a:p>
            <a:pPr algn="ctr"/>
            <a:r>
              <a:rPr lang="en-US" sz="1400" b="1" dirty="0" smtClean="0"/>
              <a:t>2016-2017 / 9</a:t>
            </a:r>
            <a:endParaRPr lang="ar-IQ" sz="1400" b="1" dirty="0"/>
          </a:p>
        </p:txBody>
      </p:sp>
      <p:sp>
        <p:nvSpPr>
          <p:cNvPr id="6" name="مستطيل 5"/>
          <p:cNvSpPr/>
          <p:nvPr/>
        </p:nvSpPr>
        <p:spPr>
          <a:xfrm>
            <a:off x="0" y="6228603"/>
            <a:ext cx="9144000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sz="1600" b="1" dirty="0" smtClean="0"/>
              <a:t>Source : S.A. Plowman; Denise L. smith ; Exercise Physiology For Health, Fitness, and Performance 3ed USA 2011 .</a:t>
            </a:r>
            <a:endParaRPr lang="ar-IQ" sz="1600" b="1" dirty="0"/>
          </a:p>
        </p:txBody>
      </p:sp>
      <p:sp>
        <p:nvSpPr>
          <p:cNvPr id="7" name="مستطيل 6"/>
          <p:cNvSpPr/>
          <p:nvPr/>
        </p:nvSpPr>
        <p:spPr>
          <a:xfrm>
            <a:off x="6732240" y="908722"/>
            <a:ext cx="1835696" cy="936104"/>
          </a:xfrm>
          <a:prstGeom prst="rect">
            <a:avLst/>
          </a:prstGeom>
          <a:solidFill>
            <a:srgbClr val="F9EC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IQ" sz="2800" b="1" dirty="0" smtClean="0">
                <a:solidFill>
                  <a:schemeClr val="tx1"/>
                </a:solidFill>
              </a:rPr>
              <a:t>الجهاز التنفسي </a:t>
            </a:r>
            <a:endParaRPr lang="ar-IQ" sz="2800" b="1" dirty="0">
              <a:solidFill>
                <a:schemeClr val="tx1"/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611560" y="980728"/>
            <a:ext cx="2592288" cy="576064"/>
          </a:xfrm>
          <a:prstGeom prst="rect">
            <a:avLst/>
          </a:prstGeom>
          <a:solidFill>
            <a:srgbClr val="F9EC6F"/>
          </a:solidFill>
          <a:ln>
            <a:solidFill>
              <a:srgbClr val="F9EC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Respiratory System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9" t="19760" r="49211" b="36140"/>
          <a:stretch/>
        </p:blipFill>
        <p:spPr>
          <a:xfrm>
            <a:off x="35496" y="-41239"/>
            <a:ext cx="5544616" cy="396044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12" t="26060" r="1175" b="23541"/>
          <a:stretch/>
        </p:blipFill>
        <p:spPr>
          <a:xfrm>
            <a:off x="5076056" y="3717032"/>
            <a:ext cx="396044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698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9680" r="49212" b="10940"/>
          <a:stretch/>
        </p:blipFill>
        <p:spPr>
          <a:xfrm>
            <a:off x="0" y="0"/>
            <a:ext cx="6876256" cy="6957392"/>
          </a:xfrm>
          <a:prstGeom prst="rect">
            <a:avLst/>
          </a:prstGeom>
        </p:spPr>
      </p:pic>
      <p:cxnSp>
        <p:nvCxnSpPr>
          <p:cNvPr id="3" name="رابط مستقيم 2"/>
          <p:cNvCxnSpPr/>
          <p:nvPr/>
        </p:nvCxnSpPr>
        <p:spPr>
          <a:xfrm flipH="1">
            <a:off x="6516216" y="689992"/>
            <a:ext cx="2528664" cy="27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رابط مستقيم 4"/>
          <p:cNvCxnSpPr/>
          <p:nvPr/>
        </p:nvCxnSpPr>
        <p:spPr>
          <a:xfrm flipH="1">
            <a:off x="6516216" y="1124744"/>
            <a:ext cx="2528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رابط مستقيم 5"/>
          <p:cNvCxnSpPr/>
          <p:nvPr/>
        </p:nvCxnSpPr>
        <p:spPr>
          <a:xfrm flipH="1" flipV="1">
            <a:off x="6516216" y="2852936"/>
            <a:ext cx="2528664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مستقيم 6"/>
          <p:cNvCxnSpPr/>
          <p:nvPr/>
        </p:nvCxnSpPr>
        <p:spPr>
          <a:xfrm flipH="1" flipV="1">
            <a:off x="6444208" y="4797152"/>
            <a:ext cx="2520280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مستقيم 7"/>
          <p:cNvCxnSpPr/>
          <p:nvPr/>
        </p:nvCxnSpPr>
        <p:spPr>
          <a:xfrm flipH="1" flipV="1">
            <a:off x="6516217" y="3284984"/>
            <a:ext cx="2528663" cy="657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مستقيم 8"/>
          <p:cNvCxnSpPr/>
          <p:nvPr/>
        </p:nvCxnSpPr>
        <p:spPr>
          <a:xfrm flipH="1" flipV="1">
            <a:off x="6516216" y="5229200"/>
            <a:ext cx="2528664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55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27320" r="13776" b="21020"/>
          <a:stretch/>
        </p:blipFill>
        <p:spPr>
          <a:xfrm>
            <a:off x="395536" y="620688"/>
            <a:ext cx="8419667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7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5508104" y="44625"/>
            <a:ext cx="3672408" cy="648072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ar-SA" dirty="0" smtClean="0"/>
              <a:t>تنظيم التهوية الرئوية</a:t>
            </a:r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755576" y="1268760"/>
            <a:ext cx="8208912" cy="5184576"/>
          </a:xfrm>
        </p:spPr>
        <p:txBody>
          <a:bodyPr>
            <a:normAutofit fontScale="85000" lnSpcReduction="10000"/>
          </a:bodyPr>
          <a:lstStyle/>
          <a:p>
            <a:pPr marL="285750" indent="-285750" algn="r">
              <a:buFontTx/>
              <a:buChar char="-"/>
            </a:pPr>
            <a:r>
              <a:rPr lang="ar-SA" sz="1800" b="1" dirty="0" smtClean="0">
                <a:solidFill>
                  <a:schemeClr val="tx1"/>
                </a:solidFill>
              </a:rPr>
              <a:t>عمل العضلات ومعدل وعمق وايقاع التنفس بسيطرة الدماغ والجهاز العصبي تعمل على توفير الاوكسجين وبالتالي انتاج الطاقة و</a:t>
            </a:r>
            <a:r>
              <a:rPr lang="en-US" sz="1800" b="1" dirty="0" smtClean="0">
                <a:solidFill>
                  <a:schemeClr val="tx1"/>
                </a:solidFill>
              </a:rPr>
              <a:t>CO2</a:t>
            </a:r>
            <a:r>
              <a:rPr lang="ar-SA" sz="1800" b="1" dirty="0" smtClean="0">
                <a:solidFill>
                  <a:schemeClr val="tx1"/>
                </a:solidFill>
              </a:rPr>
              <a:t> .</a:t>
            </a:r>
          </a:p>
          <a:p>
            <a:pPr marL="285750" indent="-285750" algn="r">
              <a:buFontTx/>
              <a:buChar char="-"/>
            </a:pPr>
            <a:r>
              <a:rPr lang="ar-SA" sz="1800" b="1" dirty="0" smtClean="0">
                <a:solidFill>
                  <a:schemeClr val="tx1"/>
                </a:solidFill>
              </a:rPr>
              <a:t>تصبح العملية معقدة أثناء التمرين وهي لحد الان غير معروفة .</a:t>
            </a:r>
          </a:p>
          <a:p>
            <a:pPr algn="r"/>
            <a:r>
              <a:rPr lang="ar-SA" sz="1800" b="1" dirty="0" smtClean="0">
                <a:solidFill>
                  <a:schemeClr val="tx1"/>
                </a:solidFill>
              </a:rPr>
              <a:t>مراكز التنفس : 4 مناطق في الدماغ 2 في النخاع المستطيل </a:t>
            </a:r>
            <a:r>
              <a:rPr lang="ar-SA" sz="1800" b="1" dirty="0" err="1" smtClean="0">
                <a:solidFill>
                  <a:schemeClr val="tx1"/>
                </a:solidFill>
              </a:rPr>
              <a:t>مسؤلة</a:t>
            </a:r>
            <a:r>
              <a:rPr lang="ar-SA" sz="1800" b="1" dirty="0" smtClean="0">
                <a:solidFill>
                  <a:schemeClr val="tx1"/>
                </a:solidFill>
              </a:rPr>
              <a:t> عن تكبير وتصغير التجويف الصدري و2 في الجسر  </a:t>
            </a:r>
            <a:r>
              <a:rPr lang="ar-SA" sz="1800" b="1" dirty="0" err="1" smtClean="0">
                <a:solidFill>
                  <a:schemeClr val="tx1"/>
                </a:solidFill>
              </a:rPr>
              <a:t>مسؤلة</a:t>
            </a:r>
            <a:r>
              <a:rPr lang="ar-SA" sz="1800" b="1" dirty="0" smtClean="0">
                <a:solidFill>
                  <a:schemeClr val="tx1"/>
                </a:solidFill>
              </a:rPr>
              <a:t> عن جعل الانتقال بين عمليتي الشهيق والزفير تتم بسهولة </a:t>
            </a:r>
          </a:p>
          <a:p>
            <a:pPr marL="285750" indent="-285750" algn="r">
              <a:buFontTx/>
              <a:buChar char="-"/>
            </a:pPr>
            <a:r>
              <a:rPr lang="ar-SA" sz="1800" b="1" dirty="0" smtClean="0">
                <a:solidFill>
                  <a:schemeClr val="tx1"/>
                </a:solidFill>
              </a:rPr>
              <a:t>مركز الشهيق ومركز للزفير  </a:t>
            </a:r>
          </a:p>
          <a:p>
            <a:pPr algn="r"/>
            <a:r>
              <a:rPr lang="ar-SA" sz="1800" b="1" dirty="0" smtClean="0">
                <a:solidFill>
                  <a:schemeClr val="tx1"/>
                </a:solidFill>
              </a:rPr>
              <a:t>العوامل المؤثرة :</a:t>
            </a:r>
          </a:p>
          <a:p>
            <a:pPr marL="342900" indent="-342900" algn="r">
              <a:buAutoNum type="arabicPeriod"/>
            </a:pPr>
            <a:r>
              <a:rPr lang="ar-SA" sz="1800" b="1" dirty="0" smtClean="0">
                <a:solidFill>
                  <a:schemeClr val="tx1"/>
                </a:solidFill>
              </a:rPr>
              <a:t>مراكز الدماغ العليا </a:t>
            </a:r>
          </a:p>
          <a:p>
            <a:pPr marL="285750" indent="-285750" algn="r">
              <a:buFontTx/>
              <a:buChar char="-"/>
            </a:pPr>
            <a:r>
              <a:rPr lang="ar-SA" sz="1800" b="1" dirty="0" err="1" smtClean="0">
                <a:solidFill>
                  <a:schemeClr val="tx1"/>
                </a:solidFill>
              </a:rPr>
              <a:t>الهايبوثلاموس</a:t>
            </a:r>
            <a:r>
              <a:rPr lang="ar-SA" sz="1800" b="1" dirty="0" smtClean="0">
                <a:solidFill>
                  <a:schemeClr val="tx1"/>
                </a:solidFill>
              </a:rPr>
              <a:t> ، مراكز </a:t>
            </a:r>
            <a:r>
              <a:rPr lang="en-US" sz="1800" b="1" dirty="0" smtClean="0">
                <a:solidFill>
                  <a:schemeClr val="tx1"/>
                </a:solidFill>
              </a:rPr>
              <a:t>NS</a:t>
            </a:r>
            <a:r>
              <a:rPr lang="ar-SA" sz="1800" b="1" dirty="0" smtClean="0">
                <a:solidFill>
                  <a:schemeClr val="tx1"/>
                </a:solidFill>
              </a:rPr>
              <a:t> الودي نشطة بواسطة الألم أو الانفعالات القوية ، وترسل رسائل الى مراكز التنفس ، رد الفعل اما زيادة أو ابطاء التنفس .</a:t>
            </a:r>
          </a:p>
          <a:p>
            <a:pPr marL="285750" indent="-285750" algn="r">
              <a:buFontTx/>
              <a:buChar char="-"/>
            </a:pPr>
            <a:r>
              <a:rPr lang="ar-SA" sz="1800" b="1" dirty="0" smtClean="0">
                <a:solidFill>
                  <a:schemeClr val="tx1"/>
                </a:solidFill>
              </a:rPr>
              <a:t>القشرة الدماغية ، تنشأ السيطرة الدماغية للتنفس في القشرة الحركية .</a:t>
            </a:r>
          </a:p>
          <a:p>
            <a:pPr algn="r"/>
            <a:r>
              <a:rPr lang="ar-SA" sz="1800" b="1" dirty="0" smtClean="0">
                <a:solidFill>
                  <a:schemeClr val="tx1"/>
                </a:solidFill>
              </a:rPr>
              <a:t>2. المستقبلات الجهازية ، من الرئتين الى مراكز الدماغ .</a:t>
            </a:r>
          </a:p>
          <a:p>
            <a:pPr marL="285750" indent="-285750" algn="r">
              <a:buFontTx/>
              <a:buChar char="-"/>
            </a:pPr>
            <a:r>
              <a:rPr lang="ar-SA" sz="1800" b="1" dirty="0" smtClean="0">
                <a:solidFill>
                  <a:schemeClr val="tx1"/>
                </a:solidFill>
              </a:rPr>
              <a:t>المستقبلات المهيجة ، في منطقة التوصيل تستجيب للمواد الغريبة مثل الكيمياويات والغازات الضارة والهواء البارد والغبار وغيرها .</a:t>
            </a:r>
          </a:p>
          <a:p>
            <a:pPr marL="285750" indent="-285750" algn="r">
              <a:buFontTx/>
              <a:buChar char="-"/>
            </a:pPr>
            <a:r>
              <a:rPr lang="ar-SA" sz="1800" b="1" dirty="0" smtClean="0">
                <a:solidFill>
                  <a:schemeClr val="tx1"/>
                </a:solidFill>
              </a:rPr>
              <a:t>المستقبلات </a:t>
            </a:r>
            <a:r>
              <a:rPr lang="ar-SA" sz="1800" b="1" dirty="0" err="1" smtClean="0">
                <a:solidFill>
                  <a:schemeClr val="tx1"/>
                </a:solidFill>
              </a:rPr>
              <a:t>الممدة</a:t>
            </a:r>
            <a:r>
              <a:rPr lang="ar-SA" sz="1800" b="1" dirty="0" smtClean="0">
                <a:solidFill>
                  <a:schemeClr val="tx1"/>
                </a:solidFill>
              </a:rPr>
              <a:t> في العضلات الملساء في المجرى التنفسي تستجيب للتضخم .</a:t>
            </a:r>
          </a:p>
          <a:p>
            <a:pPr algn="r"/>
            <a:r>
              <a:rPr lang="ar-SA" sz="1800" b="1" dirty="0" smtClean="0">
                <a:solidFill>
                  <a:schemeClr val="tx1"/>
                </a:solidFill>
              </a:rPr>
              <a:t>3. مستقبلات </a:t>
            </a:r>
            <a:r>
              <a:rPr lang="ar-SA" sz="1800" b="1" dirty="0" err="1" smtClean="0">
                <a:solidFill>
                  <a:schemeClr val="tx1"/>
                </a:solidFill>
              </a:rPr>
              <a:t>ميكانو</a:t>
            </a:r>
            <a:r>
              <a:rPr lang="ar-SA" sz="1800" b="1" dirty="0" smtClean="0">
                <a:solidFill>
                  <a:schemeClr val="tx1"/>
                </a:solidFill>
              </a:rPr>
              <a:t> ، مستقبلات في العضلات الهيكلية تمد المعلومات الى مواقع مختلفة في الدماغ وتلعب دورا مهما في التمرين .</a:t>
            </a:r>
          </a:p>
          <a:p>
            <a:pPr algn="r"/>
            <a:r>
              <a:rPr lang="ar-SA" sz="1800" b="1" dirty="0" smtClean="0">
                <a:solidFill>
                  <a:schemeClr val="tx1"/>
                </a:solidFill>
              </a:rPr>
              <a:t>4.المستقبلات الكيميائية </a:t>
            </a:r>
          </a:p>
          <a:p>
            <a:pPr algn="r"/>
            <a:r>
              <a:rPr lang="ar-SA" sz="1800" b="1" dirty="0" smtClean="0">
                <a:solidFill>
                  <a:schemeClr val="tx1"/>
                </a:solidFill>
              </a:rPr>
              <a:t>5. </a:t>
            </a:r>
            <a:r>
              <a:rPr lang="ar-SA" sz="2400" b="1" dirty="0" smtClean="0">
                <a:solidFill>
                  <a:schemeClr val="tx1"/>
                </a:solidFill>
              </a:rPr>
              <a:t>تأثير الضغط الجزيئي </a:t>
            </a:r>
            <a:r>
              <a:rPr lang="en-US" sz="2400" b="1" dirty="0" smtClean="0">
                <a:solidFill>
                  <a:schemeClr val="tx1"/>
                </a:solidFill>
              </a:rPr>
              <a:t>O2</a:t>
            </a:r>
            <a:r>
              <a:rPr lang="ar-SA" sz="2400" b="1" dirty="0" smtClean="0">
                <a:solidFill>
                  <a:schemeClr val="tx1"/>
                </a:solidFill>
              </a:rPr>
              <a:t> </a:t>
            </a:r>
            <a:r>
              <a:rPr lang="ar-SA" sz="1800" b="1" dirty="0" smtClean="0">
                <a:solidFill>
                  <a:schemeClr val="tx1"/>
                </a:solidFill>
              </a:rPr>
              <a:t>.ان التحسس للضغط الجزيئي </a:t>
            </a:r>
            <a:r>
              <a:rPr lang="en-US" sz="1800" b="1" dirty="0" smtClean="0">
                <a:solidFill>
                  <a:schemeClr val="tx1"/>
                </a:solidFill>
              </a:rPr>
              <a:t>O2 </a:t>
            </a:r>
            <a:r>
              <a:rPr lang="ar-SA" sz="1800" b="1" dirty="0" smtClean="0">
                <a:solidFill>
                  <a:schemeClr val="tx1"/>
                </a:solidFill>
              </a:rPr>
              <a:t> الشرياني من 95ملم ز الى 60ملم </a:t>
            </a:r>
            <a:r>
              <a:rPr lang="ar-SA" sz="1800" b="1" dirty="0" smtClean="0">
                <a:solidFill>
                  <a:schemeClr val="tx1"/>
                </a:solidFill>
              </a:rPr>
              <a:t>ز فان </a:t>
            </a:r>
            <a:r>
              <a:rPr lang="ar-SA" sz="1800" b="1" dirty="0" smtClean="0">
                <a:solidFill>
                  <a:schemeClr val="tx1"/>
                </a:solidFill>
              </a:rPr>
              <a:t>التهوية الرئوية لا تتغير اذا بقي الضغط الجزيئي </a:t>
            </a:r>
            <a:r>
              <a:rPr lang="en-US" sz="1800" b="1" dirty="0" smtClean="0">
                <a:solidFill>
                  <a:schemeClr val="tx1"/>
                </a:solidFill>
              </a:rPr>
              <a:t>CO2</a:t>
            </a:r>
            <a:r>
              <a:rPr lang="ar-SA" sz="1800" b="1" dirty="0" smtClean="0">
                <a:solidFill>
                  <a:schemeClr val="tx1"/>
                </a:solidFill>
              </a:rPr>
              <a:t> الشرياني 36-42 ملم ز . </a:t>
            </a:r>
          </a:p>
          <a:p>
            <a:pPr algn="r"/>
            <a:r>
              <a:rPr lang="ar-SA" sz="1800" b="1" dirty="0" smtClean="0">
                <a:solidFill>
                  <a:schemeClr val="tx1"/>
                </a:solidFill>
              </a:rPr>
              <a:t>اذا انخفض الضغط </a:t>
            </a:r>
            <a:r>
              <a:rPr lang="ar-SA" sz="1800" b="1" dirty="0">
                <a:solidFill>
                  <a:schemeClr val="tx1"/>
                </a:solidFill>
              </a:rPr>
              <a:t>الجزيئي </a:t>
            </a:r>
            <a:r>
              <a:rPr lang="en-US" sz="1800" b="1" dirty="0">
                <a:solidFill>
                  <a:schemeClr val="tx1"/>
                </a:solidFill>
              </a:rPr>
              <a:t>O2 </a:t>
            </a:r>
            <a:r>
              <a:rPr lang="ar-SA" sz="1800" b="1" dirty="0">
                <a:solidFill>
                  <a:schemeClr val="tx1"/>
                </a:solidFill>
              </a:rPr>
              <a:t> الشرياني </a:t>
            </a:r>
            <a:r>
              <a:rPr lang="ar-SA" sz="1800" b="1" dirty="0" smtClean="0">
                <a:solidFill>
                  <a:schemeClr val="tx1"/>
                </a:solidFill>
              </a:rPr>
              <a:t>الى 50 ملم ز فان التهوية الرئوية تتحفز للارتفاع ، قد </a:t>
            </a:r>
            <a:r>
              <a:rPr lang="ar-SA" sz="1800" b="1" dirty="0" smtClean="0">
                <a:solidFill>
                  <a:schemeClr val="tx1"/>
                </a:solidFill>
              </a:rPr>
              <a:t>ي</a:t>
            </a:r>
            <a:r>
              <a:rPr lang="ar-SA" sz="1800" b="1" dirty="0">
                <a:solidFill>
                  <a:schemeClr val="tx1"/>
                </a:solidFill>
              </a:rPr>
              <a:t>ن</a:t>
            </a:r>
            <a:r>
              <a:rPr lang="ar-SA" sz="1800" b="1" dirty="0" smtClean="0">
                <a:solidFill>
                  <a:schemeClr val="tx1"/>
                </a:solidFill>
              </a:rPr>
              <a:t>خفض </a:t>
            </a:r>
            <a:r>
              <a:rPr lang="ar-SA" sz="1800" b="1" dirty="0" smtClean="0">
                <a:solidFill>
                  <a:schemeClr val="tx1"/>
                </a:solidFill>
              </a:rPr>
              <a:t>ذلك الى أقل كما في الارتفاعات 4268م .</a:t>
            </a:r>
          </a:p>
          <a:p>
            <a:pPr marL="285750" indent="-285750" algn="r">
              <a:buFontTx/>
              <a:buChar char="-"/>
            </a:pPr>
            <a:endParaRPr lang="en-US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0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779912" y="4473401"/>
            <a:ext cx="5328592" cy="2339975"/>
          </a:xfrm>
        </p:spPr>
        <p:txBody>
          <a:bodyPr>
            <a:normAutofit/>
          </a:bodyPr>
          <a:lstStyle/>
          <a:p>
            <a:r>
              <a:rPr lang="ar-SA" sz="1800" dirty="0" smtClean="0"/>
              <a:t>تأثير </a:t>
            </a:r>
            <a:r>
              <a:rPr lang="en-US" sz="1800" dirty="0" smtClean="0"/>
              <a:t>pH</a:t>
            </a:r>
            <a:r>
              <a:rPr lang="ar-SA" sz="1800" dirty="0" smtClean="0"/>
              <a:t> :</a:t>
            </a:r>
            <a:br>
              <a:rPr lang="ar-SA" sz="1800" dirty="0" smtClean="0"/>
            </a:br>
            <a:r>
              <a:rPr lang="ar-SA" sz="1800" dirty="0" smtClean="0"/>
              <a:t>- ان زيادة </a:t>
            </a:r>
            <a:r>
              <a:rPr lang="en-US" sz="1800" dirty="0" smtClean="0"/>
              <a:t>PCO2</a:t>
            </a:r>
            <a:r>
              <a:rPr lang="ar-SA" sz="1800" dirty="0" smtClean="0"/>
              <a:t> يؤدي الى تكوين </a:t>
            </a:r>
            <a:r>
              <a:rPr lang="en-US" sz="1800" dirty="0" smtClean="0"/>
              <a:t>H2co3</a:t>
            </a:r>
            <a:r>
              <a:rPr lang="ar-SA" sz="1800" dirty="0" smtClean="0"/>
              <a:t> والذي ينفك في الدم الى ايون </a:t>
            </a:r>
            <a:r>
              <a:rPr lang="en-US" sz="1800" dirty="0" smtClean="0"/>
              <a:t>H</a:t>
            </a:r>
            <a:r>
              <a:rPr lang="ar-SA" sz="1800" dirty="0" smtClean="0"/>
              <a:t> الموجب وايون </a:t>
            </a:r>
            <a:r>
              <a:rPr lang="en-US" sz="1800" dirty="0" smtClean="0"/>
              <a:t>HCO3</a:t>
            </a:r>
            <a:r>
              <a:rPr lang="ar-SA" sz="1800" dirty="0" smtClean="0"/>
              <a:t> السالب في الدم مما يؤدي الى تحفيز مراكز التنفس في الدماغ للإسراع بطرد </a:t>
            </a:r>
            <a:r>
              <a:rPr lang="en-US" sz="1800" dirty="0" smtClean="0"/>
              <a:t>CO2</a:t>
            </a:r>
            <a:r>
              <a:rPr lang="ar-SA" sz="1800" dirty="0" smtClean="0"/>
              <a:t> من </a:t>
            </a:r>
            <a:r>
              <a:rPr lang="ar-SA" sz="1800" dirty="0" smtClean="0"/>
              <a:t> الجسم بزيادة التنفس .</a:t>
            </a:r>
            <a:br>
              <a:rPr lang="ar-SA" sz="1800" dirty="0" smtClean="0"/>
            </a:br>
            <a:r>
              <a:rPr lang="ar-SA" sz="1800" dirty="0" smtClean="0"/>
              <a:t>- </a:t>
            </a:r>
            <a:r>
              <a:rPr lang="ar-SA" sz="1800" dirty="0" err="1" smtClean="0"/>
              <a:t>جمبع</a:t>
            </a:r>
            <a:r>
              <a:rPr lang="ar-SA" sz="1800" dirty="0" smtClean="0"/>
              <a:t> التغيرات في </a:t>
            </a:r>
            <a:r>
              <a:rPr lang="en-US" sz="1800" dirty="0" smtClean="0"/>
              <a:t>pH</a:t>
            </a:r>
            <a:r>
              <a:rPr lang="ar-SA" sz="1800" dirty="0" smtClean="0"/>
              <a:t> لا تتسبب عن طريق </a:t>
            </a:r>
            <a:r>
              <a:rPr lang="en-US" sz="1800" dirty="0" smtClean="0"/>
              <a:t>CO2</a:t>
            </a:r>
            <a:r>
              <a:rPr lang="ar-SA" sz="1800" dirty="0" smtClean="0"/>
              <a:t> ، على سبيل المثال في حالة التمرين الشديد عن طريق مقدار تراكم </a:t>
            </a:r>
            <a:r>
              <a:rPr lang="ar-SA" sz="1800" dirty="0" err="1" smtClean="0"/>
              <a:t>اللاكتات</a:t>
            </a:r>
            <a:r>
              <a:rPr lang="ar-SA" sz="1800" dirty="0" smtClean="0"/>
              <a:t> .</a:t>
            </a:r>
            <a:endParaRPr lang="en-US" sz="1800" dirty="0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3995936" y="44624"/>
            <a:ext cx="5184576" cy="4176464"/>
          </a:xfrm>
        </p:spPr>
        <p:txBody>
          <a:bodyPr anchor="t">
            <a:normAutofit/>
          </a:bodyPr>
          <a:lstStyle/>
          <a:p>
            <a:r>
              <a:rPr lang="ar-SA" sz="1800" b="1" dirty="0" smtClean="0">
                <a:solidFill>
                  <a:schemeClr val="tx1"/>
                </a:solidFill>
              </a:rPr>
              <a:t>تأثير </a:t>
            </a:r>
            <a:r>
              <a:rPr lang="en-US" sz="1800" b="1" dirty="0" smtClean="0">
                <a:solidFill>
                  <a:schemeClr val="tx1"/>
                </a:solidFill>
              </a:rPr>
              <a:t>PCO2</a:t>
            </a:r>
            <a:r>
              <a:rPr lang="ar-SA" sz="1800" b="1" dirty="0" smtClean="0">
                <a:solidFill>
                  <a:schemeClr val="tx1"/>
                </a:solidFill>
              </a:rPr>
              <a:t> :</a:t>
            </a:r>
          </a:p>
          <a:p>
            <a:pPr marL="285750" indent="-285750">
              <a:buFontTx/>
              <a:buChar char="-"/>
            </a:pPr>
            <a:r>
              <a:rPr lang="ar-SA" sz="1800" b="1" dirty="0" smtClean="0">
                <a:solidFill>
                  <a:schemeClr val="tx1"/>
                </a:solidFill>
              </a:rPr>
              <a:t>تتحسس كل من المستقبلات الكيمياوية المركزية والمحيطية الى زيادة </a:t>
            </a:r>
            <a:r>
              <a:rPr lang="en-US" sz="1800" b="1" dirty="0" smtClean="0">
                <a:solidFill>
                  <a:schemeClr val="tx1"/>
                </a:solidFill>
              </a:rPr>
              <a:t>PCO2 </a:t>
            </a:r>
            <a:r>
              <a:rPr lang="ar-SA" sz="1800" b="1" dirty="0" smtClean="0">
                <a:solidFill>
                  <a:schemeClr val="tx1"/>
                </a:solidFill>
              </a:rPr>
              <a:t> الشرياني ، والمحيطية تستجيب أكثر .</a:t>
            </a:r>
          </a:p>
          <a:p>
            <a:pPr marL="285750" indent="-285750">
              <a:buFontTx/>
              <a:buChar char="-"/>
            </a:pPr>
            <a:r>
              <a:rPr lang="ar-SA" sz="1800" b="1" dirty="0" smtClean="0">
                <a:solidFill>
                  <a:schemeClr val="tx1"/>
                </a:solidFill>
              </a:rPr>
              <a:t>المركزية تستجيب في البداية الى ارتفاع مستويات </a:t>
            </a:r>
            <a:r>
              <a:rPr lang="en-US" sz="1800" b="1" dirty="0" smtClean="0">
                <a:solidFill>
                  <a:schemeClr val="tx1"/>
                </a:solidFill>
              </a:rPr>
              <a:t>PCO2</a:t>
            </a:r>
            <a:r>
              <a:rPr lang="ar-SA" sz="1800" b="1" dirty="0" smtClean="0">
                <a:solidFill>
                  <a:schemeClr val="tx1"/>
                </a:solidFill>
              </a:rPr>
              <a:t> ثم بعد ذلك الى تأثيرات ارتفاع </a:t>
            </a:r>
            <a:r>
              <a:rPr lang="en-US" sz="1800" b="1" dirty="0" smtClean="0">
                <a:solidFill>
                  <a:schemeClr val="tx1"/>
                </a:solidFill>
              </a:rPr>
              <a:t>PCO2 </a:t>
            </a:r>
            <a:r>
              <a:rPr lang="ar-SA" sz="1800" b="1" dirty="0" smtClean="0">
                <a:solidFill>
                  <a:schemeClr val="tx1"/>
                </a:solidFill>
              </a:rPr>
              <a:t> على </a:t>
            </a:r>
            <a:r>
              <a:rPr lang="en-US" sz="1800" b="1" dirty="0" smtClean="0">
                <a:solidFill>
                  <a:schemeClr val="tx1"/>
                </a:solidFill>
              </a:rPr>
              <a:t>pH</a:t>
            </a:r>
            <a:r>
              <a:rPr lang="ar-SA" sz="1800" b="1" dirty="0" smtClean="0">
                <a:solidFill>
                  <a:schemeClr val="tx1"/>
                </a:solidFill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ar-SA" sz="1800" b="1" dirty="0" smtClean="0">
                <a:solidFill>
                  <a:schemeClr val="tx1"/>
                </a:solidFill>
              </a:rPr>
              <a:t>تستجيب التهوية الرئوية الى </a:t>
            </a:r>
            <a:r>
              <a:rPr lang="ar-SA" sz="1800" b="1" dirty="0" err="1" smtClean="0">
                <a:solidFill>
                  <a:schemeClr val="tx1"/>
                </a:solidFill>
              </a:rPr>
              <a:t>الى</a:t>
            </a:r>
            <a:r>
              <a:rPr lang="ar-SA" sz="1800" b="1" dirty="0" smtClean="0">
                <a:solidFill>
                  <a:schemeClr val="tx1"/>
                </a:solidFill>
              </a:rPr>
              <a:t> 67% تقريبا عند التغير في </a:t>
            </a:r>
            <a:r>
              <a:rPr lang="en-US" sz="1800" b="1" dirty="0" smtClean="0">
                <a:solidFill>
                  <a:schemeClr val="tx1"/>
                </a:solidFill>
              </a:rPr>
              <a:t>PCO2</a:t>
            </a:r>
            <a:r>
              <a:rPr lang="ar-SA" sz="1800" b="1" dirty="0" smtClean="0">
                <a:solidFill>
                  <a:schemeClr val="tx1"/>
                </a:solidFill>
              </a:rPr>
              <a:t> وان كان صغيرا مثلا 5ملم ز .</a:t>
            </a:r>
          </a:p>
          <a:p>
            <a:pPr marL="285750" indent="-285750">
              <a:buFontTx/>
              <a:buChar char="-"/>
            </a:pPr>
            <a:r>
              <a:rPr lang="ar-SA" sz="1800" b="1" dirty="0" smtClean="0">
                <a:solidFill>
                  <a:schemeClr val="tx1"/>
                </a:solidFill>
              </a:rPr>
              <a:t>لذا يعد </a:t>
            </a:r>
            <a:r>
              <a:rPr lang="en-US" sz="1800" b="1" dirty="0" smtClean="0">
                <a:solidFill>
                  <a:schemeClr val="tx1"/>
                </a:solidFill>
              </a:rPr>
              <a:t>PCO2</a:t>
            </a:r>
            <a:r>
              <a:rPr lang="ar-SA" sz="1800" b="1" dirty="0" smtClean="0">
                <a:solidFill>
                  <a:schemeClr val="tx1"/>
                </a:solidFill>
              </a:rPr>
              <a:t> عاملا منظما قويا .</a:t>
            </a:r>
          </a:p>
          <a:p>
            <a:pPr marL="285750" indent="-285750">
              <a:buFontTx/>
              <a:buChar char="-"/>
            </a:pPr>
            <a:r>
              <a:rPr lang="ar-SA" sz="1800" b="1" dirty="0" smtClean="0">
                <a:solidFill>
                  <a:schemeClr val="tx1"/>
                </a:solidFill>
              </a:rPr>
              <a:t>عوامل أخرى مثل زيادة العمر والتدريب الرياضي والغطس تحت الماء .كذلك قطع التنفس </a:t>
            </a: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940" r="9838" b="10940"/>
          <a:stretch/>
        </p:blipFill>
        <p:spPr>
          <a:xfrm>
            <a:off x="107504" y="-27384"/>
            <a:ext cx="3888432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2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30769"/>
            <a:ext cx="7772400" cy="1021967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t">
            <a:normAutofit/>
          </a:bodyPr>
          <a:lstStyle/>
          <a:p>
            <a:pPr algn="r"/>
            <a:r>
              <a:rPr lang="ar-SA" sz="1800" b="1" dirty="0" smtClean="0"/>
              <a:t>تأثير </a:t>
            </a:r>
            <a:r>
              <a:rPr lang="en-US" sz="1800" b="1" dirty="0" smtClean="0"/>
              <a:t>K</a:t>
            </a:r>
            <a:r>
              <a:rPr lang="en-US" sz="1800" b="1" dirty="0" smtClean="0">
                <a:latin typeface="Corbel" panose="020B0503020204020204" pitchFamily="34" charset="0"/>
              </a:rPr>
              <a:t>+</a:t>
            </a:r>
            <a:r>
              <a:rPr lang="ar-SA" sz="1800" b="1" dirty="0" smtClean="0">
                <a:latin typeface="Corbel" panose="020B0503020204020204" pitchFamily="34" charset="0"/>
              </a:rPr>
              <a:t> : </a:t>
            </a:r>
            <a:br>
              <a:rPr lang="ar-SA" sz="1800" b="1" dirty="0" smtClean="0">
                <a:latin typeface="Corbel" panose="020B0503020204020204" pitchFamily="34" charset="0"/>
              </a:rPr>
            </a:br>
            <a:r>
              <a:rPr lang="ar-SA" sz="1800" b="1" dirty="0" smtClean="0">
                <a:latin typeface="Corbel" panose="020B0503020204020204" pitchFamily="34" charset="0"/>
              </a:rPr>
              <a:t>- ينتقل </a:t>
            </a:r>
            <a:r>
              <a:rPr lang="en-US" sz="1800" b="1" dirty="0" smtClean="0">
                <a:latin typeface="Corbel" panose="020B0503020204020204" pitchFamily="34" charset="0"/>
              </a:rPr>
              <a:t>K</a:t>
            </a:r>
            <a:r>
              <a:rPr lang="ar-SA" sz="1800" b="1" dirty="0" smtClean="0">
                <a:latin typeface="Corbel" panose="020B0503020204020204" pitchFamily="34" charset="0"/>
              </a:rPr>
              <a:t> من العضلات العاملة الى الدم عند أي شدة عمل بدني مما يؤدي الى زيادته وبالتالي تحفيز مراكز التنفس في الدماغ لزيادة التنفس والتهوية الرئوية </a:t>
            </a:r>
            <a:endParaRPr lang="en-US" sz="1800" b="1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6588224" y="1052736"/>
            <a:ext cx="2448272" cy="4752528"/>
          </a:xfrm>
        </p:spPr>
        <p:txBody>
          <a:bodyPr>
            <a:normAutofit lnSpcReduction="10000"/>
          </a:bodyPr>
          <a:lstStyle/>
          <a:p>
            <a:pPr algn="r"/>
            <a:r>
              <a:rPr lang="ar-SA" sz="2800" b="1" dirty="0" smtClean="0">
                <a:solidFill>
                  <a:srgbClr val="FF0000"/>
                </a:solidFill>
              </a:rPr>
              <a:t>تغير ونقل الغاز :</a:t>
            </a:r>
          </a:p>
          <a:p>
            <a:pPr algn="r"/>
            <a:r>
              <a:rPr lang="ar-SA" sz="1800" b="1" dirty="0" smtClean="0">
                <a:solidFill>
                  <a:schemeClr val="tx1"/>
                </a:solidFill>
              </a:rPr>
              <a:t>ان الضغط الجزيئي للغاز مهم في جانبين :</a:t>
            </a:r>
          </a:p>
          <a:p>
            <a:pPr marL="342900" indent="-342900" algn="r">
              <a:buAutoNum type="arabicPeriod"/>
            </a:pPr>
            <a:r>
              <a:rPr lang="ar-SA" sz="1800" b="1" dirty="0" smtClean="0">
                <a:solidFill>
                  <a:schemeClr val="tx1"/>
                </a:solidFill>
              </a:rPr>
              <a:t>في السيطرة على التهوية الرئوية .</a:t>
            </a:r>
          </a:p>
          <a:p>
            <a:pPr marL="342900" indent="-342900" algn="r">
              <a:buAutoNum type="arabicPeriod"/>
            </a:pPr>
            <a:r>
              <a:rPr lang="ar-SA" sz="1800" b="1" dirty="0" smtClean="0">
                <a:solidFill>
                  <a:schemeClr val="tx1"/>
                </a:solidFill>
              </a:rPr>
              <a:t>في حركة </a:t>
            </a:r>
            <a:r>
              <a:rPr lang="en-US" sz="1800" b="1" dirty="0" smtClean="0">
                <a:solidFill>
                  <a:schemeClr val="tx1"/>
                </a:solidFill>
              </a:rPr>
              <a:t>O2,CO2</a:t>
            </a:r>
            <a:r>
              <a:rPr lang="ar-SA" sz="1800" b="1" dirty="0" smtClean="0">
                <a:solidFill>
                  <a:schemeClr val="tx1"/>
                </a:solidFill>
              </a:rPr>
              <a:t> بين الحويصلات الهوائية والاوعية الدموية وبين الاوعية الدموية والانسجة والذي يحدث بالانتشار . </a:t>
            </a:r>
          </a:p>
          <a:p>
            <a:pPr algn="r"/>
            <a:r>
              <a:rPr lang="ar-SA" sz="2400" b="1" dirty="0" smtClean="0">
                <a:solidFill>
                  <a:srgbClr val="FF0000"/>
                </a:solidFill>
              </a:rPr>
              <a:t>انتقال الاوكسجين :</a:t>
            </a:r>
          </a:p>
          <a:p>
            <a:pPr algn="r"/>
            <a:r>
              <a:rPr lang="ar-SA" sz="1800" b="1" dirty="0" smtClean="0">
                <a:solidFill>
                  <a:schemeClr val="tx1"/>
                </a:solidFill>
              </a:rPr>
              <a:t>بطريقين :</a:t>
            </a:r>
          </a:p>
          <a:p>
            <a:pPr marL="342900" indent="-342900" algn="r">
              <a:buAutoNum type="arabicPeriod"/>
            </a:pPr>
            <a:r>
              <a:rPr lang="ar-SA" sz="1800" b="1" dirty="0" smtClean="0">
                <a:solidFill>
                  <a:schemeClr val="tx1"/>
                </a:solidFill>
              </a:rPr>
              <a:t>انحلاله في الدم بنسبة 1.5-3% .</a:t>
            </a:r>
          </a:p>
          <a:p>
            <a:pPr marL="342900" indent="-342900" algn="r">
              <a:buAutoNum type="arabicPeriod"/>
            </a:pPr>
            <a:r>
              <a:rPr lang="ar-SA" sz="1800" b="1" dirty="0" smtClean="0">
                <a:solidFill>
                  <a:schemeClr val="tx1"/>
                </a:solidFill>
              </a:rPr>
              <a:t>ارتباطه مع جزيئة </a:t>
            </a:r>
            <a:r>
              <a:rPr lang="en-US" sz="1800" b="1" dirty="0" err="1" smtClean="0">
                <a:solidFill>
                  <a:schemeClr val="tx1"/>
                </a:solidFill>
              </a:rPr>
              <a:t>Hb</a:t>
            </a:r>
            <a:r>
              <a:rPr lang="ar-SA" sz="1800" b="1" dirty="0" smtClean="0">
                <a:solidFill>
                  <a:schemeClr val="tx1"/>
                </a:solidFill>
              </a:rPr>
              <a:t> .</a:t>
            </a:r>
            <a:endParaRPr lang="ar-SA" sz="1800" b="1" dirty="0">
              <a:solidFill>
                <a:schemeClr val="tx1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01" t="26060" r="24013" b="14721"/>
          <a:stretch/>
        </p:blipFill>
        <p:spPr>
          <a:xfrm>
            <a:off x="35496" y="1556792"/>
            <a:ext cx="6336704" cy="5301208"/>
          </a:xfrm>
          <a:prstGeom prst="rect">
            <a:avLst/>
          </a:prstGeom>
        </p:spPr>
      </p:pic>
      <p:sp>
        <p:nvSpPr>
          <p:cNvPr id="5" name="عنوان 1"/>
          <p:cNvSpPr txBox="1">
            <a:spLocks/>
          </p:cNvSpPr>
          <p:nvPr/>
        </p:nvSpPr>
        <p:spPr>
          <a:xfrm>
            <a:off x="6950496" y="5415359"/>
            <a:ext cx="2086000" cy="1470025"/>
          </a:xfrm>
          <a:prstGeom prst="rect">
            <a:avLst/>
          </a:prstGeom>
        </p:spPr>
        <p:txBody>
          <a:bodyPr vert="horz" lIns="91440" tIns="45720" rIns="91440" bIns="45720" rtlCol="1" anchor="t">
            <a:normAutofit fontScale="70000" lnSpcReduction="200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ar-SA" sz="2800" b="1" dirty="0" smtClean="0">
                <a:solidFill>
                  <a:srgbClr val="FF0000"/>
                </a:solidFill>
              </a:rPr>
              <a:t>انتقال  </a:t>
            </a:r>
            <a:r>
              <a:rPr lang="en-US" sz="2800" b="1" dirty="0" smtClean="0">
                <a:solidFill>
                  <a:srgbClr val="FF0000"/>
                </a:solidFill>
              </a:rPr>
              <a:t>CO2</a:t>
            </a:r>
            <a:r>
              <a:rPr lang="ar-SA" sz="2800" b="1" dirty="0" smtClean="0">
                <a:solidFill>
                  <a:srgbClr val="FF0000"/>
                </a:solidFill>
              </a:rPr>
              <a:t> :</a:t>
            </a:r>
            <a:r>
              <a:rPr lang="ar-SA" sz="2800" b="1" dirty="0" smtClean="0"/>
              <a:t>بثلاثة طرق :</a:t>
            </a:r>
            <a:br>
              <a:rPr lang="ar-SA" sz="2800" b="1" dirty="0" smtClean="0"/>
            </a:br>
            <a:r>
              <a:rPr lang="ar-SA" sz="1800" b="1" dirty="0" smtClean="0"/>
              <a:t>1. الانحلال في بلازما الدم .5-10% </a:t>
            </a:r>
            <a:br>
              <a:rPr lang="ar-SA" sz="1800" b="1" dirty="0" smtClean="0"/>
            </a:br>
            <a:r>
              <a:rPr lang="ar-SA" sz="1800" b="1" dirty="0" smtClean="0"/>
              <a:t>2. ارتباطه مع كلوبين </a:t>
            </a:r>
            <a:r>
              <a:rPr lang="en-US" sz="1800" b="1" dirty="0" err="1" smtClean="0"/>
              <a:t>Hb</a:t>
            </a:r>
            <a:r>
              <a:rPr lang="ar-SA" sz="1800" b="1" dirty="0" smtClean="0"/>
              <a:t> بنسبة 20%</a:t>
            </a:r>
            <a:br>
              <a:rPr lang="ar-SA" sz="1800" b="1" dirty="0" smtClean="0"/>
            </a:br>
            <a:r>
              <a:rPr lang="ar-SA" sz="1800" b="1" dirty="0" smtClean="0"/>
              <a:t>3. على شكل ايونات </a:t>
            </a:r>
            <a:r>
              <a:rPr lang="ar-SA" sz="1800" b="1" dirty="0" err="1" smtClean="0"/>
              <a:t>البيكاربونات</a:t>
            </a:r>
            <a:r>
              <a:rPr lang="ar-SA" sz="1800" b="1" dirty="0" smtClean="0"/>
              <a:t> بنسبة 70-75%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05202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t="12201" r="48425" b="14720"/>
          <a:stretch/>
        </p:blipFill>
        <p:spPr>
          <a:xfrm>
            <a:off x="35496" y="-27383"/>
            <a:ext cx="6984785" cy="6833378"/>
          </a:xfrm>
          <a:prstGeom prst="rect">
            <a:avLst/>
          </a:prstGeom>
        </p:spPr>
      </p:pic>
      <p:cxnSp>
        <p:nvCxnSpPr>
          <p:cNvPr id="4" name="رابط مستقيم 3"/>
          <p:cNvCxnSpPr/>
          <p:nvPr/>
        </p:nvCxnSpPr>
        <p:spPr>
          <a:xfrm flipH="1">
            <a:off x="6732240" y="476672"/>
            <a:ext cx="19442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رابط مستقيم 4"/>
          <p:cNvCxnSpPr/>
          <p:nvPr/>
        </p:nvCxnSpPr>
        <p:spPr>
          <a:xfrm flipH="1">
            <a:off x="6732240" y="1124744"/>
            <a:ext cx="19442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رابط مستقيم 5"/>
          <p:cNvCxnSpPr/>
          <p:nvPr/>
        </p:nvCxnSpPr>
        <p:spPr>
          <a:xfrm flipH="1">
            <a:off x="6732240" y="1772816"/>
            <a:ext cx="19442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مستقيم 6"/>
          <p:cNvCxnSpPr/>
          <p:nvPr/>
        </p:nvCxnSpPr>
        <p:spPr>
          <a:xfrm flipH="1">
            <a:off x="6732240" y="2420888"/>
            <a:ext cx="19442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مستقيم 7"/>
          <p:cNvCxnSpPr/>
          <p:nvPr/>
        </p:nvCxnSpPr>
        <p:spPr>
          <a:xfrm flipH="1">
            <a:off x="6732240" y="3068960"/>
            <a:ext cx="19442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5368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342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18500" r="12988" b="23540"/>
          <a:stretch/>
        </p:blipFill>
        <p:spPr>
          <a:xfrm>
            <a:off x="483971" y="332652"/>
            <a:ext cx="8408509" cy="583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97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63" t="10940" r="28737" b="4641"/>
          <a:stretch/>
        </p:blipFill>
        <p:spPr>
          <a:xfrm>
            <a:off x="323528" y="-40"/>
            <a:ext cx="8820471" cy="685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6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5940152" y="-27383"/>
            <a:ext cx="3163888" cy="1152128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ar-IQ" b="1" dirty="0" smtClean="0"/>
              <a:t>أهداف الفصل </a:t>
            </a:r>
            <a:endParaRPr lang="ar-IQ" b="1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755576" y="1268760"/>
            <a:ext cx="7848872" cy="532859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r">
              <a:buFontTx/>
              <a:buChar char="-"/>
            </a:pPr>
            <a:r>
              <a:rPr lang="ar-IQ" sz="2000" b="1" dirty="0" smtClean="0">
                <a:solidFill>
                  <a:schemeClr val="tx1"/>
                </a:solidFill>
              </a:rPr>
              <a:t>تميز وتوضيح متغيرات عناصر التهوية الرئوية </a:t>
            </a:r>
            <a:r>
              <a:rPr lang="ar-SA" sz="2000" b="1" dirty="0" smtClean="0">
                <a:solidFill>
                  <a:schemeClr val="tx1"/>
                </a:solidFill>
              </a:rPr>
              <a:t>،</a:t>
            </a:r>
            <a:r>
              <a:rPr lang="ar-IQ" sz="2000" b="1" dirty="0" smtClean="0">
                <a:solidFill>
                  <a:schemeClr val="tx1"/>
                </a:solidFill>
              </a:rPr>
              <a:t> التنفس الخارجي </a:t>
            </a:r>
            <a:r>
              <a:rPr lang="ar-SA" sz="2000" b="1" dirty="0">
                <a:solidFill>
                  <a:schemeClr val="tx1"/>
                </a:solidFill>
              </a:rPr>
              <a:t>،</a:t>
            </a:r>
            <a:r>
              <a:rPr lang="ar-IQ" sz="2000" b="1" dirty="0" smtClean="0">
                <a:solidFill>
                  <a:schemeClr val="tx1"/>
                </a:solidFill>
              </a:rPr>
              <a:t> التنفس الداخلي .</a:t>
            </a:r>
          </a:p>
          <a:p>
            <a:pPr algn="r">
              <a:buFontTx/>
              <a:buChar char="-"/>
            </a:pPr>
            <a:r>
              <a:rPr lang="ar-IQ" sz="2000" b="1" dirty="0" smtClean="0">
                <a:solidFill>
                  <a:schemeClr val="tx1"/>
                </a:solidFill>
              </a:rPr>
              <a:t> تعريف منطق</a:t>
            </a:r>
            <a:r>
              <a:rPr lang="ar-SA" sz="2000" b="1" dirty="0" smtClean="0">
                <a:solidFill>
                  <a:schemeClr val="tx1"/>
                </a:solidFill>
              </a:rPr>
              <a:t>تي</a:t>
            </a:r>
            <a:r>
              <a:rPr lang="ar-IQ" sz="2000" b="1" dirty="0" smtClean="0">
                <a:solidFill>
                  <a:schemeClr val="tx1"/>
                </a:solidFill>
              </a:rPr>
              <a:t> توصيل وتنفس الجهاز التنفسي ومقارنة وظائف هاتين المنطقتين .</a:t>
            </a:r>
          </a:p>
          <a:p>
            <a:pPr algn="r">
              <a:buFontTx/>
              <a:buChar char="-"/>
            </a:pPr>
            <a:r>
              <a:rPr lang="ar-IQ" sz="2000" b="1" dirty="0" smtClean="0">
                <a:solidFill>
                  <a:schemeClr val="tx1"/>
                </a:solidFill>
              </a:rPr>
              <a:t>توضيح الية التنفس .</a:t>
            </a:r>
          </a:p>
          <a:p>
            <a:pPr algn="r">
              <a:buFontTx/>
              <a:buChar char="-"/>
            </a:pPr>
            <a:r>
              <a:rPr lang="ar-IQ" sz="2000" b="1" dirty="0" smtClean="0">
                <a:solidFill>
                  <a:schemeClr val="tx1"/>
                </a:solidFill>
              </a:rPr>
              <a:t>التفريق بين الدورة الرئوية </a:t>
            </a:r>
            <a:r>
              <a:rPr lang="en-US" sz="2000" b="1" dirty="0" smtClean="0">
                <a:solidFill>
                  <a:schemeClr val="tx1"/>
                </a:solidFill>
              </a:rPr>
              <a:t>Pulmonary circulation </a:t>
            </a:r>
            <a:r>
              <a:rPr lang="ar-IQ" sz="2000" b="1" dirty="0" smtClean="0">
                <a:solidFill>
                  <a:schemeClr val="tx1"/>
                </a:solidFill>
              </a:rPr>
              <a:t> والدورة الشعبية </a:t>
            </a:r>
            <a:r>
              <a:rPr lang="en-US" sz="2000" b="1" dirty="0" smtClean="0">
                <a:solidFill>
                  <a:schemeClr val="tx1"/>
                </a:solidFill>
              </a:rPr>
              <a:t>bronchial Circulation</a:t>
            </a:r>
            <a:r>
              <a:rPr lang="ar-IQ" sz="2000" b="1" dirty="0" smtClean="0">
                <a:solidFill>
                  <a:schemeClr val="tx1"/>
                </a:solidFill>
              </a:rPr>
              <a:t> .</a:t>
            </a:r>
          </a:p>
          <a:p>
            <a:pPr algn="r">
              <a:buFontTx/>
              <a:buChar char="-"/>
            </a:pPr>
            <a:r>
              <a:rPr lang="ar-IQ" sz="2000" b="1" dirty="0" smtClean="0">
                <a:solidFill>
                  <a:schemeClr val="tx1"/>
                </a:solidFill>
              </a:rPr>
              <a:t>وصف الحجم الرئوي الثابت والمتحرك .</a:t>
            </a:r>
          </a:p>
          <a:p>
            <a:pPr algn="r">
              <a:buFontTx/>
              <a:buChar char="-"/>
            </a:pPr>
            <a:r>
              <a:rPr lang="ar-IQ" sz="2000" b="1" dirty="0" smtClean="0">
                <a:solidFill>
                  <a:schemeClr val="tx1"/>
                </a:solidFill>
              </a:rPr>
              <a:t>التمييز بين حالات بموجبها تجمع وتسجل قياسات التنفس .</a:t>
            </a:r>
          </a:p>
          <a:p>
            <a:pPr algn="r">
              <a:buFontTx/>
              <a:buChar char="-"/>
            </a:pPr>
            <a:r>
              <a:rPr lang="ar-IQ" sz="2000" b="1" dirty="0" smtClean="0">
                <a:solidFill>
                  <a:schemeClr val="tx1"/>
                </a:solidFill>
              </a:rPr>
              <a:t> حساب التهوية الحويصلية والتهوية بالدقيقة , الضغط الجزيئي للغاز في الخليط , مقدار الاوكسجين المحمول لكل ديسيلتر دم , اختلاف الاوكسجين الشرياني .</a:t>
            </a:r>
          </a:p>
          <a:p>
            <a:pPr algn="r">
              <a:buFontTx/>
              <a:buChar char="-"/>
            </a:pPr>
            <a:r>
              <a:rPr lang="ar-IQ" sz="2000" b="1" dirty="0" smtClean="0">
                <a:solidFill>
                  <a:schemeClr val="tx1"/>
                </a:solidFill>
              </a:rPr>
              <a:t>توضيح كيفية انتظام التنفس في حالتي الراحة والجهد .</a:t>
            </a:r>
          </a:p>
          <a:p>
            <a:pPr algn="r">
              <a:buFontTx/>
              <a:buChar char="-"/>
            </a:pPr>
            <a:r>
              <a:rPr lang="ar-IQ" sz="2000" b="1" dirty="0" smtClean="0">
                <a:solidFill>
                  <a:schemeClr val="tx1"/>
                </a:solidFill>
              </a:rPr>
              <a:t>توضيح كيفية انتقال الاوكسجين وثنائي اوكسيد الكاربون في الجهاز الدوري وكيفية اطلاق ال</a:t>
            </a:r>
            <a:r>
              <a:rPr lang="ar-SA" sz="2000" b="1" dirty="0" smtClean="0">
                <a:solidFill>
                  <a:schemeClr val="tx1"/>
                </a:solidFill>
              </a:rPr>
              <a:t>ا</a:t>
            </a:r>
            <a:r>
              <a:rPr lang="ar-IQ" sz="2000" b="1" dirty="0" smtClean="0">
                <a:solidFill>
                  <a:schemeClr val="tx1"/>
                </a:solidFill>
              </a:rPr>
              <a:t>وكسجين الى الانسجة .</a:t>
            </a:r>
          </a:p>
          <a:p>
            <a:pPr algn="r">
              <a:buFontTx/>
              <a:buChar char="-"/>
            </a:pPr>
            <a:r>
              <a:rPr lang="ar-IQ" sz="2000" b="1" dirty="0" smtClean="0">
                <a:solidFill>
                  <a:schemeClr val="tx1"/>
                </a:solidFill>
              </a:rPr>
              <a:t>توضيح دور التنفس في التوازن الحامضي القاعدي .</a:t>
            </a:r>
          </a:p>
          <a:p>
            <a:pPr algn="r">
              <a:buFontTx/>
              <a:buChar char="-"/>
            </a:pPr>
            <a:endParaRPr lang="ar-IQ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adhel\Pictures\tempFileForShare_٢٠١٦-١٢-٠٩-٠٩-٠٠-٤٦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2"/>
            <a:ext cx="9144000" cy="4869159"/>
          </a:xfrm>
          <a:prstGeom prst="rect">
            <a:avLst/>
          </a:prstGeom>
          <a:noFill/>
        </p:spPr>
      </p:pic>
      <p:sp>
        <p:nvSpPr>
          <p:cNvPr id="3" name="مستطيل 2"/>
          <p:cNvSpPr/>
          <p:nvPr/>
        </p:nvSpPr>
        <p:spPr>
          <a:xfrm>
            <a:off x="179512" y="5085184"/>
            <a:ext cx="8712968" cy="17728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IQ"/>
          </a:p>
        </p:txBody>
      </p:sp>
      <p:cxnSp>
        <p:nvCxnSpPr>
          <p:cNvPr id="5" name="رابط مستقيم 4"/>
          <p:cNvCxnSpPr/>
          <p:nvPr/>
        </p:nvCxnSpPr>
        <p:spPr>
          <a:xfrm flipH="1">
            <a:off x="395536" y="5445224"/>
            <a:ext cx="8208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رابط مستقيم 5"/>
          <p:cNvCxnSpPr/>
          <p:nvPr/>
        </p:nvCxnSpPr>
        <p:spPr>
          <a:xfrm flipH="1">
            <a:off x="395536" y="5805264"/>
            <a:ext cx="8208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مستقيم 6"/>
          <p:cNvCxnSpPr/>
          <p:nvPr/>
        </p:nvCxnSpPr>
        <p:spPr>
          <a:xfrm flipH="1">
            <a:off x="395536" y="6165304"/>
            <a:ext cx="8208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مستقيم 7"/>
          <p:cNvCxnSpPr/>
          <p:nvPr/>
        </p:nvCxnSpPr>
        <p:spPr>
          <a:xfrm flipH="1">
            <a:off x="395536" y="6525344"/>
            <a:ext cx="8208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211960" y="-27384"/>
            <a:ext cx="4896544" cy="927099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ar-SA" sz="3600" b="1" dirty="0" smtClean="0"/>
              <a:t>منطقة التوصيل</a:t>
            </a:r>
            <a:r>
              <a:rPr lang="en-US" sz="3600" b="1" dirty="0" smtClean="0"/>
              <a:t> The Respiratory Conductive</a:t>
            </a:r>
            <a:endParaRPr lang="en-US" sz="3600" b="1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4788024" y="1388368"/>
            <a:ext cx="4392488" cy="5208984"/>
          </a:xfrm>
        </p:spPr>
        <p:txBody>
          <a:bodyPr>
            <a:normAutofit lnSpcReduction="10000"/>
          </a:bodyPr>
          <a:lstStyle/>
          <a:p>
            <a:pPr marL="285750" indent="-285750" algn="r">
              <a:buFontTx/>
              <a:buChar char="-"/>
            </a:pPr>
            <a:r>
              <a:rPr lang="ar-SA" sz="1800" b="1" dirty="0" smtClean="0">
                <a:solidFill>
                  <a:schemeClr val="tx1"/>
                </a:solidFill>
              </a:rPr>
              <a:t>تسمى أيضا بالفضاء التشريحي الميت .</a:t>
            </a:r>
          </a:p>
          <a:p>
            <a:pPr marL="285750" indent="-285750" algn="r">
              <a:buFontTx/>
              <a:buChar char="-"/>
            </a:pPr>
            <a:r>
              <a:rPr lang="ar-SA" sz="1800" b="1" dirty="0" smtClean="0">
                <a:solidFill>
                  <a:schemeClr val="tx1"/>
                </a:solidFill>
              </a:rPr>
              <a:t>تتضمن تركيب هذه المنطقة </a:t>
            </a:r>
            <a:r>
              <a:rPr lang="ar-SA" sz="1800" b="1" dirty="0" err="1" smtClean="0">
                <a:solidFill>
                  <a:schemeClr val="tx1"/>
                </a:solidFill>
              </a:rPr>
              <a:t>ابتداءا</a:t>
            </a:r>
            <a:r>
              <a:rPr lang="ar-SA" sz="1800" b="1" dirty="0" smtClean="0">
                <a:solidFill>
                  <a:schemeClr val="tx1"/>
                </a:solidFill>
              </a:rPr>
              <a:t> من الفم أو الانف </a:t>
            </a:r>
            <a:r>
              <a:rPr lang="ar-SA" sz="1800" b="1" dirty="0" err="1" smtClean="0">
                <a:solidFill>
                  <a:schemeClr val="tx1"/>
                </a:solidFill>
              </a:rPr>
              <a:t>وانتهاءا</a:t>
            </a:r>
            <a:r>
              <a:rPr lang="ar-SA" sz="1800" b="1" dirty="0" smtClean="0">
                <a:solidFill>
                  <a:schemeClr val="tx1"/>
                </a:solidFill>
              </a:rPr>
              <a:t> </a:t>
            </a:r>
            <a:r>
              <a:rPr lang="ar-SA" sz="1800" b="1" dirty="0" err="1" smtClean="0">
                <a:solidFill>
                  <a:schemeClr val="tx1"/>
                </a:solidFill>
              </a:rPr>
              <a:t>بالاكياس</a:t>
            </a:r>
            <a:r>
              <a:rPr lang="ar-SA" sz="1800" b="1" dirty="0" smtClean="0">
                <a:solidFill>
                  <a:schemeClr val="tx1"/>
                </a:solidFill>
              </a:rPr>
              <a:t> الهوائية .</a:t>
            </a:r>
          </a:p>
          <a:p>
            <a:pPr marL="285750" indent="-285750" algn="r">
              <a:buFontTx/>
              <a:buChar char="-"/>
            </a:pPr>
            <a:r>
              <a:rPr lang="ar-SA" sz="1800" b="1" dirty="0" smtClean="0">
                <a:solidFill>
                  <a:schemeClr val="tx1"/>
                </a:solidFill>
              </a:rPr>
              <a:t>الدور الرئيس الاول لها نقل الهواء . ولها دور ثان أيضا في تسخين الهواء </a:t>
            </a:r>
            <a:r>
              <a:rPr lang="ar-SA" sz="1800" b="1" dirty="0">
                <a:solidFill>
                  <a:schemeClr val="tx1"/>
                </a:solidFill>
              </a:rPr>
              <a:t>الى 37 ⁰ </a:t>
            </a:r>
            <a:r>
              <a:rPr lang="ar-SA" sz="1800" b="1" dirty="0" smtClean="0">
                <a:solidFill>
                  <a:schemeClr val="tx1"/>
                </a:solidFill>
              </a:rPr>
              <a:t>وتلطيف الهواء الداخل وتشبع 95% منه ببخار الماء ، حيث يساعد ذلك في الحفاظ على درجة حرارة مركز الجسم وتحمي الرئتين من الإصابة .ولها دور ثالث في تصفية الهواء الداخل .</a:t>
            </a:r>
          </a:p>
          <a:p>
            <a:pPr marL="285750" indent="-285750" algn="r">
              <a:buFontTx/>
              <a:buChar char="-"/>
            </a:pPr>
            <a:r>
              <a:rPr lang="ar-SA" sz="1800" b="1" dirty="0" smtClean="0">
                <a:solidFill>
                  <a:schemeClr val="tx1"/>
                </a:solidFill>
              </a:rPr>
              <a:t>يقدر حجم الهواء فيها 1مل/1باوند وزن الجسم .</a:t>
            </a:r>
          </a:p>
          <a:p>
            <a:pPr marL="285750" indent="-285750" algn="r">
              <a:buFontTx/>
              <a:buChar char="-"/>
            </a:pPr>
            <a:r>
              <a:rPr lang="ar-SA" sz="1800" b="1" dirty="0" smtClean="0">
                <a:solidFill>
                  <a:schemeClr val="tx1"/>
                </a:solidFill>
              </a:rPr>
              <a:t>يحدث خلال التمرين الشديد استنشاق هواء بحجم كبير مما يؤدي الى مرحلة تجاوز التسخين والتلطيف مما يؤدي بالشعور بالجفاف في الانف والتجويف الانفي وخصوصا في الجو البارد وقد يشعر </a:t>
            </a:r>
            <a:r>
              <a:rPr lang="ar-SA" sz="1800" b="1" dirty="0" err="1" smtClean="0">
                <a:solidFill>
                  <a:schemeClr val="tx1"/>
                </a:solidFill>
              </a:rPr>
              <a:t>بالم</a:t>
            </a:r>
            <a:r>
              <a:rPr lang="ar-SA" sz="1800" b="1" dirty="0" smtClean="0">
                <a:solidFill>
                  <a:schemeClr val="tx1"/>
                </a:solidFill>
              </a:rPr>
              <a:t> في الحنجرة .وهي حالة ناتجة من جفاف القسم العلوي من الممرات الهوائية .</a:t>
            </a:r>
          </a:p>
          <a:p>
            <a:pPr marL="285750" indent="-285750" algn="r">
              <a:buFontTx/>
              <a:buChar char="-"/>
            </a:pPr>
            <a:r>
              <a:rPr lang="ar-SA" sz="1800" b="1" dirty="0" smtClean="0">
                <a:solidFill>
                  <a:schemeClr val="tx1"/>
                </a:solidFill>
              </a:rPr>
              <a:t>اما الأجزاء السفلى من الممرات الهوائية في هذه المنطقة فتبقى ساخنة وملطفة .</a:t>
            </a:r>
          </a:p>
          <a:p>
            <a:pPr marL="285750" indent="-285750" algn="r">
              <a:buFontTx/>
              <a:buChar char="-"/>
            </a:pPr>
            <a:r>
              <a:rPr lang="ar-SA" sz="1800" b="1" dirty="0" smtClean="0">
                <a:solidFill>
                  <a:schemeClr val="tx1"/>
                </a:solidFill>
              </a:rPr>
              <a:t> </a:t>
            </a:r>
          </a:p>
          <a:p>
            <a:pPr marL="285750" indent="-285750" algn="r">
              <a:buFontTx/>
              <a:buChar char="-"/>
            </a:pPr>
            <a:endParaRPr lang="ar-SA" sz="1800" b="1" dirty="0" smtClean="0">
              <a:solidFill>
                <a:schemeClr val="tx1"/>
              </a:solidFill>
            </a:endParaRPr>
          </a:p>
          <a:p>
            <a:pPr marL="285750" indent="-285750" algn="r">
              <a:buFontTx/>
              <a:buChar char="-"/>
            </a:pP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63" t="15980" r="21651" b="10941"/>
          <a:stretch/>
        </p:blipFill>
        <p:spPr>
          <a:xfrm>
            <a:off x="-36512" y="260648"/>
            <a:ext cx="4824536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3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2699792" y="44626"/>
            <a:ext cx="6408712" cy="634248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t">
            <a:normAutofit/>
          </a:bodyPr>
          <a:lstStyle/>
          <a:p>
            <a:pPr algn="r"/>
            <a:r>
              <a:rPr lang="ar-SA" sz="3200" b="1" dirty="0" smtClean="0"/>
              <a:t>المنطقة التنفسية </a:t>
            </a:r>
            <a:r>
              <a:rPr lang="en-US" sz="3200" b="1" dirty="0" smtClean="0"/>
              <a:t>The Respiratory Zone</a:t>
            </a:r>
            <a:endParaRPr lang="en-US" sz="3200" b="1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3995936" y="692696"/>
            <a:ext cx="5148064" cy="4896544"/>
          </a:xfrm>
        </p:spPr>
        <p:txBody>
          <a:bodyPr>
            <a:normAutofit fontScale="92500" lnSpcReduction="20000"/>
          </a:bodyPr>
          <a:lstStyle/>
          <a:p>
            <a:pPr marL="285750" indent="-285750" algn="r" rtl="0">
              <a:buFontTx/>
              <a:buChar char="-"/>
            </a:pPr>
            <a:r>
              <a:rPr lang="ar-SA" sz="1800" b="1" dirty="0" smtClean="0">
                <a:solidFill>
                  <a:schemeClr val="tx1"/>
                </a:solidFill>
              </a:rPr>
              <a:t>- يتألف </a:t>
            </a:r>
            <a:r>
              <a:rPr lang="ar-SA" sz="1800" b="1" dirty="0">
                <a:solidFill>
                  <a:schemeClr val="tx1"/>
                </a:solidFill>
              </a:rPr>
              <a:t>من القصبات التنفسية والقنوات الهوائية والحويصلات </a:t>
            </a:r>
            <a:r>
              <a:rPr lang="ar-SA" sz="1800" b="1" dirty="0" smtClean="0">
                <a:solidFill>
                  <a:schemeClr val="tx1"/>
                </a:solidFill>
              </a:rPr>
              <a:t>الهوائية </a:t>
            </a:r>
          </a:p>
          <a:p>
            <a:pPr marL="285750" indent="-285750" algn="r" rtl="0">
              <a:buFontTx/>
              <a:buChar char="-"/>
            </a:pPr>
            <a:r>
              <a:rPr lang="ar-SA" sz="1800" b="1" dirty="0" smtClean="0">
                <a:solidFill>
                  <a:schemeClr val="tx1"/>
                </a:solidFill>
              </a:rPr>
              <a:t>- ان الحويصلات الهوائية هي الموقع الحقيقي للتبادل الغازي بين الدورة الرئوية والدورة القلبية ، ويحتوي الجهاز الرئوي على 24 مليون </a:t>
            </a:r>
            <a:r>
              <a:rPr lang="ar-SA" sz="1800" b="1" dirty="0" err="1" smtClean="0">
                <a:solidFill>
                  <a:schemeClr val="tx1"/>
                </a:solidFill>
              </a:rPr>
              <a:t>حويصلة</a:t>
            </a:r>
            <a:r>
              <a:rPr lang="ar-SA" sz="1800" b="1" dirty="0" smtClean="0">
                <a:solidFill>
                  <a:schemeClr val="tx1"/>
                </a:solidFill>
              </a:rPr>
              <a:t> .ويزداد هذا العدد الى 300 مليون خلال 8 سنوات من العمر ويبقى ثابتا حتى عمر 30 سنة  </a:t>
            </a:r>
          </a:p>
          <a:p>
            <a:pPr marL="285750" indent="-285750" algn="r" rtl="0">
              <a:buFontTx/>
              <a:buChar char="-"/>
            </a:pPr>
            <a:r>
              <a:rPr lang="ar-SA" sz="1800" b="1" dirty="0" smtClean="0">
                <a:solidFill>
                  <a:schemeClr val="tx1"/>
                </a:solidFill>
              </a:rPr>
              <a:t>- يبلغ حجم </a:t>
            </a:r>
            <a:r>
              <a:rPr lang="ar-SA" sz="1800" b="1" dirty="0" err="1" smtClean="0">
                <a:solidFill>
                  <a:schemeClr val="tx1"/>
                </a:solidFill>
              </a:rPr>
              <a:t>الحويصلة</a:t>
            </a:r>
            <a:r>
              <a:rPr lang="ar-SA" sz="1800" b="1" dirty="0" smtClean="0">
                <a:solidFill>
                  <a:schemeClr val="tx1"/>
                </a:solidFill>
              </a:rPr>
              <a:t> 0.2 ملم للشاب البالغ  وتتسع الى مساحة سطحية مقدارها 50-100م</a:t>
            </a:r>
            <a:r>
              <a:rPr lang="ar-SA" sz="1200" b="1" dirty="0" smtClean="0">
                <a:solidFill>
                  <a:schemeClr val="tx1"/>
                </a:solidFill>
              </a:rPr>
              <a:t>2</a:t>
            </a:r>
            <a:r>
              <a:rPr lang="ar-SA" sz="1800" b="1" dirty="0" smtClean="0">
                <a:solidFill>
                  <a:schemeClr val="tx1"/>
                </a:solidFill>
              </a:rPr>
              <a:t> </a:t>
            </a:r>
          </a:p>
          <a:p>
            <a:pPr algn="r" rtl="0"/>
            <a:r>
              <a:rPr lang="ar-SA" sz="1800" b="1" dirty="0" smtClean="0">
                <a:solidFill>
                  <a:schemeClr val="tx1"/>
                </a:solidFill>
              </a:rPr>
              <a:t> - تزن الرئتين 2.2 باوند تقريبا 1 كغم .</a:t>
            </a:r>
          </a:p>
          <a:p>
            <a:pPr marL="285750" indent="-285750" algn="r" rtl="0">
              <a:buFontTx/>
              <a:buChar char="-"/>
            </a:pPr>
            <a:r>
              <a:rPr lang="ar-SA" sz="1800" b="1" dirty="0" smtClean="0">
                <a:solidFill>
                  <a:schemeClr val="tx1"/>
                </a:solidFill>
              </a:rPr>
              <a:t>حجمها 2.5-3.0 ل/د.</a:t>
            </a:r>
          </a:p>
          <a:p>
            <a:pPr marL="285750" indent="-285750" algn="r" rtl="0">
              <a:buFontTx/>
              <a:buChar char="-"/>
            </a:pPr>
            <a:r>
              <a:rPr lang="ar-SA" sz="1800" b="1" dirty="0" smtClean="0">
                <a:solidFill>
                  <a:schemeClr val="tx1"/>
                </a:solidFill>
              </a:rPr>
              <a:t>- الغشاء بين </a:t>
            </a:r>
            <a:r>
              <a:rPr lang="ar-SA" sz="1800" b="1" dirty="0" err="1" smtClean="0">
                <a:solidFill>
                  <a:schemeClr val="tx1"/>
                </a:solidFill>
              </a:rPr>
              <a:t>الحويصلة</a:t>
            </a:r>
            <a:r>
              <a:rPr lang="ar-SA" sz="1800" b="1" dirty="0" smtClean="0">
                <a:solidFill>
                  <a:schemeClr val="tx1"/>
                </a:solidFill>
              </a:rPr>
              <a:t> والشعيرة الدموية من خمس طبقات رفيعة جدا , اثنان منها من خلايا </a:t>
            </a:r>
            <a:r>
              <a:rPr lang="ar-SA" sz="1800" b="1" dirty="0" err="1" smtClean="0">
                <a:solidFill>
                  <a:schemeClr val="tx1"/>
                </a:solidFill>
              </a:rPr>
              <a:t>الاندوثليل</a:t>
            </a:r>
            <a:r>
              <a:rPr lang="ar-SA" sz="1800" b="1" dirty="0" smtClean="0">
                <a:solidFill>
                  <a:schemeClr val="tx1"/>
                </a:solidFill>
              </a:rPr>
              <a:t> تنتج مادة تنتج طبقة سطحية تقلل من توتر السطح وتساعد على حماية </a:t>
            </a:r>
            <a:r>
              <a:rPr lang="ar-SA" sz="1800" b="1" dirty="0" err="1" smtClean="0">
                <a:solidFill>
                  <a:schemeClr val="tx1"/>
                </a:solidFill>
              </a:rPr>
              <a:t>الحويصلة</a:t>
            </a:r>
            <a:r>
              <a:rPr lang="ar-SA" sz="1800" b="1" dirty="0" smtClean="0">
                <a:solidFill>
                  <a:schemeClr val="tx1"/>
                </a:solidFill>
              </a:rPr>
              <a:t> من الانهيار .وعلى الرغم من عدد الطبقات فان سمكها أقل من سمك ورقة كتاب مطبوع ويؤدي ذلك الى التبادل الغازي بسهولة .</a:t>
            </a:r>
          </a:p>
          <a:p>
            <a:pPr marL="285750" indent="-285750" algn="r" rtl="0">
              <a:buFontTx/>
              <a:buChar char="-"/>
            </a:pPr>
            <a:r>
              <a:rPr lang="ar-SA" sz="1800" b="1" dirty="0" smtClean="0">
                <a:solidFill>
                  <a:schemeClr val="tx1"/>
                </a:solidFill>
              </a:rPr>
              <a:t>- بعض الحويصلات لا تغطيها الشعيرات الدموية ولذا </a:t>
            </a:r>
            <a:r>
              <a:rPr lang="ar-SA" sz="1800" b="1" dirty="0" err="1" smtClean="0">
                <a:solidFill>
                  <a:schemeClr val="tx1"/>
                </a:solidFill>
              </a:rPr>
              <a:t>فانها</a:t>
            </a:r>
            <a:r>
              <a:rPr lang="ar-SA" sz="1800" b="1" dirty="0" smtClean="0">
                <a:solidFill>
                  <a:schemeClr val="tx1"/>
                </a:solidFill>
              </a:rPr>
              <a:t> لا تشارك بالتبادل الغازي وتدعى بالفضاء الحويصلي الميت وهو أكبر قليلا من الفضاء التشريحي الميت .</a:t>
            </a:r>
          </a:p>
          <a:p>
            <a:pPr marL="285750" indent="-285750" algn="r" rtl="0">
              <a:buFontTx/>
              <a:buChar char="-"/>
            </a:pPr>
            <a:r>
              <a:rPr lang="ar-SA" sz="1800" b="1" dirty="0" smtClean="0">
                <a:solidFill>
                  <a:schemeClr val="tx1"/>
                </a:solidFill>
              </a:rPr>
              <a:t>- يدعى الفضاء </a:t>
            </a:r>
            <a:r>
              <a:rPr lang="ar-SA" sz="1800" b="1" dirty="0">
                <a:solidFill>
                  <a:schemeClr val="tx1"/>
                </a:solidFill>
              </a:rPr>
              <a:t>الحويصلي الميت </a:t>
            </a:r>
            <a:r>
              <a:rPr lang="ar-SA" sz="1800" b="1" dirty="0" smtClean="0">
                <a:solidFill>
                  <a:schemeClr val="tx1"/>
                </a:solidFill>
              </a:rPr>
              <a:t>والفضاء </a:t>
            </a:r>
            <a:r>
              <a:rPr lang="ar-SA" sz="1800" b="1" dirty="0">
                <a:solidFill>
                  <a:schemeClr val="tx1"/>
                </a:solidFill>
              </a:rPr>
              <a:t>التشريحي الميت</a:t>
            </a:r>
            <a:r>
              <a:rPr lang="ar-SA" sz="1800" b="1" dirty="0" smtClean="0">
                <a:solidFill>
                  <a:schemeClr val="tx1"/>
                </a:solidFill>
              </a:rPr>
              <a:t> بالفضاء الوظيفي الميت </a:t>
            </a:r>
          </a:p>
        </p:txBody>
      </p:sp>
      <p:cxnSp>
        <p:nvCxnSpPr>
          <p:cNvPr id="4" name="رابط مستقيم 3"/>
          <p:cNvCxnSpPr/>
          <p:nvPr/>
        </p:nvCxnSpPr>
        <p:spPr>
          <a:xfrm flipH="1">
            <a:off x="323528" y="5733256"/>
            <a:ext cx="8208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رابط مستقيم 5"/>
          <p:cNvCxnSpPr/>
          <p:nvPr/>
        </p:nvCxnSpPr>
        <p:spPr>
          <a:xfrm flipH="1">
            <a:off x="395536" y="6093296"/>
            <a:ext cx="8208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مستقيم 6"/>
          <p:cNvCxnSpPr/>
          <p:nvPr/>
        </p:nvCxnSpPr>
        <p:spPr>
          <a:xfrm flipH="1">
            <a:off x="395536" y="6525344"/>
            <a:ext cx="8208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07" t="66965" r="24671" b="10941"/>
          <a:stretch/>
        </p:blipFill>
        <p:spPr>
          <a:xfrm>
            <a:off x="-36512" y="548680"/>
            <a:ext cx="4317148" cy="504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34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372200" y="44625"/>
            <a:ext cx="2736304" cy="864096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ar-SA" dirty="0" smtClean="0"/>
              <a:t>آلية التنفس</a:t>
            </a:r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251520" y="980728"/>
            <a:ext cx="8712968" cy="3888432"/>
          </a:xfrm>
        </p:spPr>
        <p:txBody>
          <a:bodyPr>
            <a:normAutofit/>
          </a:bodyPr>
          <a:lstStyle/>
          <a:p>
            <a:pPr algn="r"/>
            <a:r>
              <a:rPr lang="ar-SA" sz="1800" b="1" dirty="0">
                <a:solidFill>
                  <a:schemeClr val="tx1"/>
                </a:solidFill>
              </a:rPr>
              <a:t>ي</a:t>
            </a:r>
            <a:r>
              <a:rPr lang="ar-SA" sz="1800" b="1" dirty="0" smtClean="0">
                <a:solidFill>
                  <a:schemeClr val="tx1"/>
                </a:solidFill>
              </a:rPr>
              <a:t>ؤثر على حركة الهواء في الرئتين </a:t>
            </a:r>
            <a:r>
              <a:rPr lang="ar-SA" sz="1800" b="1" dirty="0" smtClean="0">
                <a:solidFill>
                  <a:schemeClr val="tx1"/>
                </a:solidFill>
              </a:rPr>
              <a:t>عاملان</a:t>
            </a:r>
            <a:r>
              <a:rPr lang="ar-SA" sz="1800" b="1" dirty="0" smtClean="0">
                <a:solidFill>
                  <a:schemeClr val="tx1"/>
                </a:solidFill>
              </a:rPr>
              <a:t>:</a:t>
            </a:r>
          </a:p>
          <a:p>
            <a:pPr marL="285750" indent="-285750" algn="r">
              <a:buFontTx/>
              <a:buChar char="-"/>
            </a:pPr>
            <a:r>
              <a:rPr lang="ar-SA" sz="1800" b="1" dirty="0" smtClean="0">
                <a:solidFill>
                  <a:schemeClr val="tx1"/>
                </a:solidFill>
              </a:rPr>
              <a:t>ميل الضغط ،( الفرق بين ضغطين ، الغازات وفرق الضغط ).</a:t>
            </a:r>
          </a:p>
          <a:p>
            <a:pPr marL="285750" indent="-285750" algn="r">
              <a:buFontTx/>
              <a:buChar char="-"/>
            </a:pPr>
            <a:r>
              <a:rPr lang="ar-SA" sz="1800" b="1" dirty="0" smtClean="0">
                <a:solidFill>
                  <a:schemeClr val="tx1"/>
                </a:solidFill>
              </a:rPr>
              <a:t>المقاومة  ، (مجموع القوى المضادة لجريان الغازات ).</a:t>
            </a:r>
          </a:p>
          <a:p>
            <a:pPr marL="285750" indent="-285750" algn="r">
              <a:buFontTx/>
              <a:buChar char="-"/>
            </a:pPr>
            <a:r>
              <a:rPr lang="ar-SA" sz="1800" b="1" dirty="0" smtClean="0">
                <a:solidFill>
                  <a:schemeClr val="tx1"/>
                </a:solidFill>
              </a:rPr>
              <a:t>20% من المقاومة بسبب احتكاك الانسجة في الرئتين خلال الشهيق والزفير .</a:t>
            </a:r>
          </a:p>
          <a:p>
            <a:pPr marL="285750" indent="-285750" algn="r">
              <a:buFontTx/>
              <a:buChar char="-"/>
            </a:pPr>
            <a:r>
              <a:rPr lang="ar-SA" sz="1800" b="1" dirty="0" smtClean="0">
                <a:solidFill>
                  <a:schemeClr val="tx1"/>
                </a:solidFill>
              </a:rPr>
              <a:t>80% منه بسبب الاحتكاك بين نوى الغازات وجدران الممرات الهوائية والاحتكاك الداخلي بين نوى الغازات نفسها </a:t>
            </a:r>
          </a:p>
          <a:p>
            <a:pPr marL="285750" indent="-285750" algn="r">
              <a:buFontTx/>
              <a:buChar char="-"/>
            </a:pPr>
            <a:r>
              <a:rPr lang="ar-SA" sz="1800" b="1" dirty="0" smtClean="0">
                <a:solidFill>
                  <a:schemeClr val="tx1"/>
                </a:solidFill>
              </a:rPr>
              <a:t>العلاقة عكسية بين الضغط والحجم ، فعندما يزداد حجم التجويف الصدري يقل الضغط  الداخلي للرئتين مما يؤدي الى حدوث الشهيق بموجب قانون </a:t>
            </a:r>
            <a:r>
              <a:rPr lang="ar-SA" sz="1800" b="1" dirty="0" err="1" smtClean="0">
                <a:solidFill>
                  <a:schemeClr val="tx1"/>
                </a:solidFill>
              </a:rPr>
              <a:t>بايوليس</a:t>
            </a:r>
            <a:r>
              <a:rPr lang="ar-SA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Boyle′s law</a:t>
            </a:r>
            <a:r>
              <a:rPr lang="ar-SA" sz="1800" b="1" dirty="0" smtClean="0">
                <a:solidFill>
                  <a:schemeClr val="tx1"/>
                </a:solidFill>
              </a:rPr>
              <a:t> ، </a:t>
            </a:r>
          </a:p>
          <a:p>
            <a:pPr marL="285750" indent="-285750" algn="r">
              <a:buFontTx/>
              <a:buChar char="-"/>
            </a:pPr>
            <a:r>
              <a:rPr lang="ar-SA" sz="1800" b="1" dirty="0" smtClean="0">
                <a:solidFill>
                  <a:schemeClr val="tx1"/>
                </a:solidFill>
              </a:rPr>
              <a:t>العضلة الرئيسة في عملية التنفس هي عضلة الحجاب الحاجز : في حالة الراحة يتحرك الحجاب الحاجز 1 سم وفي حالة الجهد العالي يتحرك الحجاب الحاجز 10 سم .</a:t>
            </a:r>
          </a:p>
          <a:p>
            <a:pPr marL="285750" indent="-285750" algn="r">
              <a:buFontTx/>
              <a:buChar char="-"/>
            </a:pPr>
            <a:r>
              <a:rPr lang="ar-SA" sz="1800" b="1" dirty="0" smtClean="0">
                <a:solidFill>
                  <a:schemeClr val="tx1"/>
                </a:solidFill>
              </a:rPr>
              <a:t>يكبر التجويف الصدري خلال التمرين بسبب عمل عضلات بين الاضلاع الخارجية والعضلات الأخرى التي تؤدي الى رفع الاضلاع لجميع الاتجاهات .</a:t>
            </a:r>
          </a:p>
          <a:p>
            <a:pPr marL="285750" indent="-285750" algn="r">
              <a:buFontTx/>
              <a:buChar char="-"/>
            </a:pPr>
            <a:endParaRPr lang="ar-SA" sz="1800" b="1" dirty="0" smtClean="0">
              <a:solidFill>
                <a:schemeClr val="tx1"/>
              </a:solidFill>
            </a:endParaRPr>
          </a:p>
          <a:p>
            <a:pPr marL="285750" indent="-285750" algn="r">
              <a:buFontTx/>
              <a:buChar char="-"/>
            </a:pP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179512" y="5085184"/>
            <a:ext cx="8712968" cy="17728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IQ"/>
          </a:p>
        </p:txBody>
      </p:sp>
      <p:cxnSp>
        <p:nvCxnSpPr>
          <p:cNvPr id="5" name="رابط مستقيم 4"/>
          <p:cNvCxnSpPr/>
          <p:nvPr/>
        </p:nvCxnSpPr>
        <p:spPr>
          <a:xfrm flipH="1">
            <a:off x="395536" y="5445224"/>
            <a:ext cx="8208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رابط مستقيم 5"/>
          <p:cNvCxnSpPr/>
          <p:nvPr/>
        </p:nvCxnSpPr>
        <p:spPr>
          <a:xfrm flipH="1">
            <a:off x="395536" y="5805264"/>
            <a:ext cx="8208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مستقيم 6"/>
          <p:cNvCxnSpPr/>
          <p:nvPr/>
        </p:nvCxnSpPr>
        <p:spPr>
          <a:xfrm flipH="1">
            <a:off x="395536" y="6165304"/>
            <a:ext cx="8208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مستقيم 7"/>
          <p:cNvCxnSpPr/>
          <p:nvPr/>
        </p:nvCxnSpPr>
        <p:spPr>
          <a:xfrm flipH="1">
            <a:off x="395536" y="6525344"/>
            <a:ext cx="8208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548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3563888" y="44625"/>
            <a:ext cx="5544616" cy="72008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ar-SA" dirty="0" smtClean="0"/>
              <a:t>التهوية بالدقيقة والتهوية </a:t>
            </a:r>
            <a:r>
              <a:rPr lang="ar-SA" sz="4000" dirty="0" smtClean="0"/>
              <a:t>الحويصلية</a:t>
            </a:r>
            <a:endParaRPr lang="en-US" sz="4000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2707704" y="836712"/>
            <a:ext cx="6400800" cy="4824536"/>
          </a:xfrm>
        </p:spPr>
        <p:txBody>
          <a:bodyPr>
            <a:normAutofit fontScale="92500"/>
          </a:bodyPr>
          <a:lstStyle/>
          <a:p>
            <a:pPr algn="r"/>
            <a:r>
              <a:rPr lang="ar-SA" sz="1800" b="1" dirty="0" smtClean="0">
                <a:solidFill>
                  <a:schemeClr val="tx1"/>
                </a:solidFill>
              </a:rPr>
              <a:t>التهوية بالدقيقة ، مقدار هواء الزفير في 1 د . </a:t>
            </a:r>
          </a:p>
          <a:p>
            <a:pPr marL="285750" indent="-285750" algn="r">
              <a:buFontTx/>
              <a:buChar char="-"/>
            </a:pPr>
            <a:r>
              <a:rPr lang="ar-SA" sz="1800" b="1" dirty="0" smtClean="0">
                <a:solidFill>
                  <a:schemeClr val="tx1"/>
                </a:solidFill>
              </a:rPr>
              <a:t>وحدة القياس المعروفة ل/د أو ملل/د ويرمز لها  </a:t>
            </a:r>
            <a:r>
              <a:rPr lang="en-US" sz="1800" b="1" dirty="0" smtClean="0">
                <a:solidFill>
                  <a:schemeClr val="tx1"/>
                </a:solidFill>
              </a:rPr>
              <a:t> V</a:t>
            </a:r>
            <a:r>
              <a:rPr lang="en-US" sz="1000" b="1" dirty="0" smtClean="0">
                <a:solidFill>
                  <a:schemeClr val="tx1"/>
                </a:solidFill>
              </a:rPr>
              <a:t>I </a:t>
            </a:r>
            <a:r>
              <a:rPr lang="ar-SA" sz="1000" b="1" dirty="0" smtClean="0">
                <a:solidFill>
                  <a:schemeClr val="tx1"/>
                </a:solidFill>
              </a:rPr>
              <a:t> </a:t>
            </a:r>
            <a:r>
              <a:rPr lang="ar-SA" sz="1800" b="1" dirty="0" smtClean="0">
                <a:solidFill>
                  <a:schemeClr val="tx1"/>
                </a:solidFill>
              </a:rPr>
              <a:t>الشهيق  اما الزفير فيرمز له </a:t>
            </a:r>
            <a:r>
              <a:rPr lang="en-US" sz="1800" b="1" dirty="0" smtClean="0">
                <a:solidFill>
                  <a:schemeClr val="tx1"/>
                </a:solidFill>
              </a:rPr>
              <a:t>V</a:t>
            </a:r>
            <a:r>
              <a:rPr lang="en-US" sz="1100" b="1" dirty="0" smtClean="0">
                <a:solidFill>
                  <a:schemeClr val="tx1"/>
                </a:solidFill>
              </a:rPr>
              <a:t>E </a:t>
            </a:r>
            <a:r>
              <a:rPr lang="ar-SA" sz="1100" b="1" dirty="0" smtClean="0">
                <a:solidFill>
                  <a:schemeClr val="tx1"/>
                </a:solidFill>
              </a:rPr>
              <a:t> </a:t>
            </a:r>
          </a:p>
          <a:p>
            <a:pPr marL="171450" indent="-171450" algn="r">
              <a:buFontTx/>
              <a:buChar char="-"/>
            </a:pPr>
            <a:r>
              <a:rPr lang="ar-SA" sz="1800" b="1" dirty="0" smtClean="0">
                <a:solidFill>
                  <a:schemeClr val="tx1"/>
                </a:solidFill>
              </a:rPr>
              <a:t>يعتمد هذا المؤشر على حجم التمدد </a:t>
            </a:r>
            <a:r>
              <a:rPr lang="en-US" sz="1800" b="1" dirty="0" smtClean="0">
                <a:solidFill>
                  <a:schemeClr val="tx1"/>
                </a:solidFill>
              </a:rPr>
              <a:t>tidal volume</a:t>
            </a:r>
            <a:r>
              <a:rPr lang="ar-SA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(V</a:t>
            </a:r>
            <a:r>
              <a:rPr lang="en-US" sz="1100" b="1" dirty="0" smtClean="0">
                <a:solidFill>
                  <a:schemeClr val="tx1"/>
                </a:solidFill>
              </a:rPr>
              <a:t>T</a:t>
            </a:r>
            <a:r>
              <a:rPr lang="en-US" sz="1800" b="1" dirty="0" smtClean="0">
                <a:solidFill>
                  <a:schemeClr val="tx1"/>
                </a:solidFill>
              </a:rPr>
              <a:t> )</a:t>
            </a:r>
            <a:r>
              <a:rPr lang="ar-SA" sz="1800" b="1" dirty="0" smtClean="0">
                <a:solidFill>
                  <a:schemeClr val="tx1"/>
                </a:solidFill>
              </a:rPr>
              <a:t> وهو مقدار هواء الشهيق أو الزفير لكل تنفس ، ويعتمد أيضا على تردد </a:t>
            </a:r>
            <a:r>
              <a:rPr lang="en-US" sz="1800" b="1" dirty="0" smtClean="0">
                <a:solidFill>
                  <a:schemeClr val="tx1"/>
                </a:solidFill>
              </a:rPr>
              <a:t>(f)</a:t>
            </a:r>
            <a:r>
              <a:rPr lang="ar-SA" sz="1800" b="1" dirty="0" smtClean="0">
                <a:solidFill>
                  <a:schemeClr val="tx1"/>
                </a:solidFill>
              </a:rPr>
              <a:t> التنفس في الدقيقة .</a:t>
            </a:r>
          </a:p>
          <a:p>
            <a:pPr marL="171450" indent="-171450" algn="r">
              <a:buFontTx/>
              <a:buChar char="-"/>
            </a:pPr>
            <a:r>
              <a:rPr lang="en-US" sz="2800" b="1" dirty="0" smtClean="0">
                <a:solidFill>
                  <a:schemeClr val="tx1"/>
                </a:solidFill>
              </a:rPr>
              <a:t>V</a:t>
            </a:r>
            <a:r>
              <a:rPr lang="en-US" sz="1600" b="1" dirty="0" smtClean="0">
                <a:solidFill>
                  <a:schemeClr val="tx1"/>
                </a:solidFill>
              </a:rPr>
              <a:t>E</a:t>
            </a:r>
            <a:r>
              <a:rPr lang="en-US" sz="1800" b="1" dirty="0" smtClean="0">
                <a:solidFill>
                  <a:schemeClr val="tx1"/>
                </a:solidFill>
              </a:rPr>
              <a:t>=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</a:rPr>
              <a:t>V</a:t>
            </a:r>
            <a:r>
              <a:rPr lang="en-US" sz="1600" b="1" dirty="0" smtClean="0">
                <a:solidFill>
                  <a:schemeClr val="tx1"/>
                </a:solidFill>
              </a:rPr>
              <a:t>T </a:t>
            </a:r>
            <a:r>
              <a:rPr lang="en-US" sz="2000" b="1" dirty="0" smtClean="0">
                <a:solidFill>
                  <a:schemeClr val="tx1"/>
                </a:solidFill>
              </a:rPr>
              <a:t>*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</a:rPr>
              <a:t>f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</a:p>
          <a:p>
            <a:pPr marL="171450" indent="-171450" algn="r">
              <a:buFontTx/>
              <a:buChar char="-"/>
            </a:pPr>
            <a:r>
              <a:rPr lang="ar-SA" sz="1800" b="1" dirty="0" smtClean="0">
                <a:solidFill>
                  <a:schemeClr val="tx1"/>
                </a:solidFill>
              </a:rPr>
              <a:t>يتم تحويل ملل/د بعد ذلك الى ل/د بالتقسيم على 1000 .</a:t>
            </a:r>
          </a:p>
          <a:p>
            <a:pPr marL="171450" indent="-171450" algn="r">
              <a:buFontTx/>
              <a:buChar char="-"/>
            </a:pPr>
            <a:r>
              <a:rPr lang="ar-SA" sz="1800" b="1" dirty="0" smtClean="0">
                <a:solidFill>
                  <a:schemeClr val="tx1"/>
                </a:solidFill>
              </a:rPr>
              <a:t>عند الراحة فان الشاب البالغ يتنفس بمعدل 12-15 مرة/د ولديه حجم تمدد 400-600ملل ، تهوية الأطفال سريعة جدا وبحجم تمدد صغير .</a:t>
            </a:r>
          </a:p>
          <a:p>
            <a:pPr marL="171450" indent="-171450" algn="r">
              <a:buFontTx/>
              <a:buChar char="-"/>
            </a:pPr>
            <a:r>
              <a:rPr lang="ar-SA" sz="1800" b="1" dirty="0" smtClean="0">
                <a:solidFill>
                  <a:schemeClr val="tx1"/>
                </a:solidFill>
              </a:rPr>
              <a:t>اما التهوية الحويصلية ( ملل/د ) </a:t>
            </a:r>
            <a:r>
              <a:rPr lang="en-US" sz="1800" b="1" dirty="0" smtClean="0">
                <a:solidFill>
                  <a:schemeClr val="tx1"/>
                </a:solidFill>
              </a:rPr>
              <a:t>Alveolar Ventilation  V</a:t>
            </a:r>
            <a:r>
              <a:rPr lang="en-US" sz="1100" b="1" dirty="0" smtClean="0">
                <a:solidFill>
                  <a:schemeClr val="tx1"/>
                </a:solidFill>
              </a:rPr>
              <a:t>A </a:t>
            </a:r>
            <a:r>
              <a:rPr lang="ar-SA" sz="1100" b="1" dirty="0" smtClean="0">
                <a:solidFill>
                  <a:schemeClr val="tx1"/>
                </a:solidFill>
              </a:rPr>
              <a:t>  </a:t>
            </a:r>
            <a:r>
              <a:rPr lang="ar-SA" sz="1800" b="1" dirty="0" smtClean="0">
                <a:solidFill>
                  <a:schemeClr val="tx1"/>
                </a:solidFill>
              </a:rPr>
              <a:t>، فتكون في منطقة التوصيل وتلعب هنا عوامل حجم التمدد والفضاء التشريحي الميت والتردد وكما في المعادلة الاتية :</a:t>
            </a:r>
            <a:endParaRPr lang="ar-SA" sz="1400" b="1" dirty="0" smtClean="0">
              <a:solidFill>
                <a:schemeClr val="tx1"/>
              </a:solidFill>
            </a:endParaRPr>
          </a:p>
          <a:p>
            <a:pPr marL="171450" indent="-171450" algn="r">
              <a:buFontTx/>
              <a:buChar char="-"/>
            </a:pPr>
            <a:r>
              <a:rPr lang="en-US" sz="2400" b="1" dirty="0" smtClean="0">
                <a:solidFill>
                  <a:schemeClr val="tx1"/>
                </a:solidFill>
              </a:rPr>
              <a:t>V</a:t>
            </a:r>
            <a:r>
              <a:rPr lang="en-US" sz="1400" b="1" dirty="0" smtClean="0">
                <a:solidFill>
                  <a:schemeClr val="tx1"/>
                </a:solidFill>
              </a:rPr>
              <a:t>A</a:t>
            </a:r>
            <a:r>
              <a:rPr lang="en-US" sz="2400" b="1" dirty="0" smtClean="0">
                <a:solidFill>
                  <a:schemeClr val="tx1"/>
                </a:solidFill>
              </a:rPr>
              <a:t>= (V</a:t>
            </a:r>
            <a:r>
              <a:rPr lang="en-US" sz="1400" b="1" dirty="0" smtClean="0">
                <a:solidFill>
                  <a:schemeClr val="tx1"/>
                </a:solidFill>
              </a:rPr>
              <a:t>T </a:t>
            </a:r>
            <a:r>
              <a:rPr lang="en-US" sz="1800" b="1" dirty="0" smtClean="0">
                <a:solidFill>
                  <a:schemeClr val="tx1"/>
                </a:solidFill>
              </a:rPr>
              <a:t>–</a:t>
            </a:r>
            <a:r>
              <a:rPr lang="en-US" sz="2400" b="1" dirty="0" smtClean="0">
                <a:solidFill>
                  <a:schemeClr val="tx1"/>
                </a:solidFill>
              </a:rPr>
              <a:t>V</a:t>
            </a:r>
            <a:r>
              <a:rPr lang="en-US" sz="1400" b="1" dirty="0" smtClean="0">
                <a:solidFill>
                  <a:schemeClr val="tx1"/>
                </a:solidFill>
              </a:rPr>
              <a:t>D</a:t>
            </a:r>
            <a:r>
              <a:rPr lang="en-US" sz="2400" b="1" dirty="0" smtClean="0">
                <a:solidFill>
                  <a:schemeClr val="tx1"/>
                </a:solidFill>
              </a:rPr>
              <a:t> ) * f </a:t>
            </a:r>
            <a:r>
              <a:rPr lang="en-US" sz="4000" b="1" dirty="0" smtClean="0">
                <a:solidFill>
                  <a:schemeClr val="tx1"/>
                </a:solidFill>
              </a:rPr>
              <a:t> </a:t>
            </a:r>
            <a:endParaRPr lang="ar-SA" sz="4000" b="1" dirty="0" smtClean="0">
              <a:solidFill>
                <a:schemeClr val="tx1"/>
              </a:solidFill>
            </a:endParaRPr>
          </a:p>
          <a:p>
            <a:pPr marL="171450" indent="-171450" algn="r">
              <a:buFontTx/>
              <a:buChar char="-"/>
            </a:pPr>
            <a:r>
              <a:rPr lang="ar-SA" sz="4000" b="1" dirty="0">
                <a:solidFill>
                  <a:schemeClr val="tx1"/>
                </a:solidFill>
              </a:rPr>
              <a:t> </a:t>
            </a:r>
            <a:r>
              <a:rPr lang="ar-SA" sz="1800" b="1" dirty="0" smtClean="0">
                <a:solidFill>
                  <a:schemeClr val="tx1"/>
                </a:solidFill>
              </a:rPr>
              <a:t>يصل 70% من هواء الشهيق الى الحويصلات للتبادل الغازي .</a:t>
            </a:r>
            <a:endParaRPr lang="en-US" sz="1800" b="1" dirty="0">
              <a:solidFill>
                <a:schemeClr val="tx1"/>
              </a:solidFill>
            </a:endParaRPr>
          </a:p>
        </p:txBody>
      </p:sp>
      <p:cxnSp>
        <p:nvCxnSpPr>
          <p:cNvPr id="4" name="رابط مستقيم 3"/>
          <p:cNvCxnSpPr/>
          <p:nvPr/>
        </p:nvCxnSpPr>
        <p:spPr>
          <a:xfrm flipH="1">
            <a:off x="395536" y="5877272"/>
            <a:ext cx="8208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رابط مستقيم 4"/>
          <p:cNvCxnSpPr/>
          <p:nvPr/>
        </p:nvCxnSpPr>
        <p:spPr>
          <a:xfrm flipH="1">
            <a:off x="395536" y="6237312"/>
            <a:ext cx="8208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رابط مستقيم 5"/>
          <p:cNvCxnSpPr/>
          <p:nvPr/>
        </p:nvCxnSpPr>
        <p:spPr>
          <a:xfrm flipH="1">
            <a:off x="395536" y="6597352"/>
            <a:ext cx="8208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589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5004048" y="44625"/>
            <a:ext cx="4104456" cy="772793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ar-SA" dirty="0" smtClean="0"/>
              <a:t>قياس حجم الرئتين</a:t>
            </a:r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07504" y="3573016"/>
            <a:ext cx="9001000" cy="2520280"/>
          </a:xfrm>
        </p:spPr>
        <p:txBody>
          <a:bodyPr>
            <a:normAutofit fontScale="70000" lnSpcReduction="20000"/>
          </a:bodyPr>
          <a:lstStyle/>
          <a:p>
            <a:pPr marL="285750" indent="-285750" algn="r">
              <a:buFontTx/>
              <a:buChar char="-"/>
            </a:pPr>
            <a:r>
              <a:rPr lang="ar-SA" sz="1800" b="1" dirty="0" smtClean="0">
                <a:solidFill>
                  <a:schemeClr val="tx1"/>
                </a:solidFill>
              </a:rPr>
              <a:t>حجم الرئتين الثابت : يعتمد فقط على الزمن ، امتلاء الرئتين بالهواء من جراء شهيق قصوي واحد ويدعى قابلية الرئتين الكلية </a:t>
            </a:r>
            <a:r>
              <a:rPr lang="en-US" sz="1800" b="1" dirty="0" smtClean="0">
                <a:solidFill>
                  <a:schemeClr val="tx1"/>
                </a:solidFill>
              </a:rPr>
              <a:t>Total Lung Capacity (TLC)</a:t>
            </a:r>
            <a:r>
              <a:rPr lang="ar-SA" sz="1800" b="1" dirty="0" smtClean="0">
                <a:solidFill>
                  <a:schemeClr val="tx1"/>
                </a:solidFill>
              </a:rPr>
              <a:t> ، تقسم الى أربعة احجام رئوية :</a:t>
            </a:r>
          </a:p>
          <a:p>
            <a:pPr marL="342900" indent="-342900" algn="r">
              <a:buAutoNum type="arabicPeriod"/>
            </a:pPr>
            <a:r>
              <a:rPr lang="ar-SA" sz="1800" b="1" dirty="0" smtClean="0">
                <a:solidFill>
                  <a:schemeClr val="tx1"/>
                </a:solidFill>
              </a:rPr>
              <a:t>حجم الهواء الاعتيادي</a:t>
            </a:r>
            <a:r>
              <a:rPr lang="en-US" sz="1800" b="1" dirty="0" smtClean="0">
                <a:solidFill>
                  <a:schemeClr val="tx1"/>
                </a:solidFill>
              </a:rPr>
              <a:t> ( VT)</a:t>
            </a:r>
            <a:r>
              <a:rPr lang="ar-SA" sz="1800" b="1" dirty="0" smtClean="0">
                <a:solidFill>
                  <a:schemeClr val="tx1"/>
                </a:solidFill>
              </a:rPr>
              <a:t>.وله علاقة بمتطلبات الطاقة خلال التمرين ، وتزداد بتوسع كل من حجم هواء الشهيق وحجم هواء الزفير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ar-SA" sz="1800" b="1" dirty="0" smtClean="0">
                <a:solidFill>
                  <a:schemeClr val="tx1"/>
                </a:solidFill>
              </a:rPr>
              <a:t> وتزداد أكثر عند الشهيق . </a:t>
            </a:r>
          </a:p>
          <a:p>
            <a:pPr marL="342900" indent="-342900" algn="r">
              <a:buAutoNum type="arabicPeriod"/>
            </a:pPr>
            <a:r>
              <a:rPr lang="ar-SA" sz="1800" b="1" dirty="0" smtClean="0">
                <a:solidFill>
                  <a:schemeClr val="tx1"/>
                </a:solidFill>
              </a:rPr>
              <a:t>حجم هواء الشهيق </a:t>
            </a:r>
            <a:r>
              <a:rPr lang="en-US" sz="1800" b="1" dirty="0" smtClean="0">
                <a:solidFill>
                  <a:schemeClr val="tx1"/>
                </a:solidFill>
              </a:rPr>
              <a:t>( IRV )</a:t>
            </a:r>
            <a:endParaRPr lang="ar-SA" sz="1800" b="1" dirty="0" smtClean="0">
              <a:solidFill>
                <a:schemeClr val="tx1"/>
              </a:solidFill>
            </a:endParaRPr>
          </a:p>
          <a:p>
            <a:pPr marL="342900" indent="-342900" algn="r">
              <a:buAutoNum type="arabicPeriod"/>
            </a:pPr>
            <a:r>
              <a:rPr lang="ar-SA" sz="1800" b="1" dirty="0" smtClean="0">
                <a:solidFill>
                  <a:schemeClr val="tx1"/>
                </a:solidFill>
              </a:rPr>
              <a:t>حجم هواء الزفير </a:t>
            </a:r>
            <a:r>
              <a:rPr lang="en-US" sz="1800" b="1" dirty="0" smtClean="0">
                <a:solidFill>
                  <a:schemeClr val="tx1"/>
                </a:solidFill>
              </a:rPr>
              <a:t>(ERV)</a:t>
            </a:r>
            <a:endParaRPr lang="ar-SA" sz="1800" b="1" dirty="0" smtClean="0">
              <a:solidFill>
                <a:schemeClr val="tx1"/>
              </a:solidFill>
            </a:endParaRPr>
          </a:p>
          <a:p>
            <a:pPr marL="342900" indent="-342900" algn="r">
              <a:buAutoNum type="arabicPeriod"/>
            </a:pPr>
            <a:r>
              <a:rPr lang="ar-SA" sz="1800" b="1" dirty="0" smtClean="0">
                <a:solidFill>
                  <a:schemeClr val="tx1"/>
                </a:solidFill>
              </a:rPr>
              <a:t>حجم الهواء المتبقي . الهواء المتبقي بعد زفير قصوي </a:t>
            </a:r>
            <a:r>
              <a:rPr lang="en-US" sz="1800" b="1" dirty="0" smtClean="0">
                <a:solidFill>
                  <a:schemeClr val="tx1"/>
                </a:solidFill>
              </a:rPr>
              <a:t>( RV)</a:t>
            </a:r>
            <a:r>
              <a:rPr lang="ar-SA" sz="1800" b="1" dirty="0" smtClean="0">
                <a:solidFill>
                  <a:schemeClr val="tx1"/>
                </a:solidFill>
              </a:rPr>
              <a:t> ،تجعل الحسم قابل للطفو . وتقلل وزن الجسم تحت الماء .وهي تمثل 24% من </a:t>
            </a:r>
            <a:r>
              <a:rPr lang="en-US" sz="1800" b="1" dirty="0" smtClean="0">
                <a:solidFill>
                  <a:schemeClr val="tx1"/>
                </a:solidFill>
              </a:rPr>
              <a:t>VC</a:t>
            </a:r>
            <a:r>
              <a:rPr lang="ar-SA" sz="1800" b="1" dirty="0" smtClean="0">
                <a:solidFill>
                  <a:schemeClr val="tx1"/>
                </a:solidFill>
              </a:rPr>
              <a:t> .</a:t>
            </a:r>
          </a:p>
          <a:p>
            <a:pPr marL="285750" indent="-285750" algn="r">
              <a:buFontTx/>
              <a:buChar char="-"/>
            </a:pPr>
            <a:r>
              <a:rPr lang="ar-SA" sz="1800" b="1" dirty="0" smtClean="0">
                <a:solidFill>
                  <a:schemeClr val="tx1"/>
                </a:solidFill>
              </a:rPr>
              <a:t>واربع سعات رئوية :</a:t>
            </a:r>
          </a:p>
          <a:p>
            <a:pPr marL="342900" indent="-342900" algn="r">
              <a:buAutoNum type="arabicPeriod"/>
            </a:pPr>
            <a:r>
              <a:rPr lang="ar-SA" sz="1800" b="1" dirty="0" smtClean="0">
                <a:solidFill>
                  <a:schemeClr val="tx1"/>
                </a:solidFill>
              </a:rPr>
              <a:t>السعة الحيوية .</a:t>
            </a:r>
            <a:r>
              <a:rPr lang="en-US" sz="1800" b="1" dirty="0" smtClean="0">
                <a:solidFill>
                  <a:schemeClr val="tx1"/>
                </a:solidFill>
              </a:rPr>
              <a:t>(VC)</a:t>
            </a:r>
            <a:r>
              <a:rPr lang="ar-SA" sz="1800" b="1" dirty="0" smtClean="0">
                <a:solidFill>
                  <a:schemeClr val="tx1"/>
                </a:solidFill>
              </a:rPr>
              <a:t> هي مجموع </a:t>
            </a:r>
            <a:r>
              <a:rPr lang="ar-SA" sz="1800" b="1" dirty="0">
                <a:solidFill>
                  <a:schemeClr val="tx1"/>
                </a:solidFill>
              </a:rPr>
              <a:t>حجم هواء الشهيق وحجم هواء الزفير </a:t>
            </a:r>
            <a:r>
              <a:rPr lang="ar-SA" sz="1800" b="1" dirty="0" smtClean="0">
                <a:solidFill>
                  <a:schemeClr val="tx1"/>
                </a:solidFill>
              </a:rPr>
              <a:t>وحجم الهواء الاعتيادي .وهي تمثل حجم الهواء الاعتيادي عند الزيادة من جراء التمرين .وهي تمثل اكبر كمية من الهواء يمكن طردها بعد شهيق عميق ، وان أفضل طريق لقياسها </a:t>
            </a:r>
            <a:r>
              <a:rPr lang="ar-SA" sz="1800" b="1" dirty="0" err="1" smtClean="0">
                <a:solidFill>
                  <a:schemeClr val="tx1"/>
                </a:solidFill>
              </a:rPr>
              <a:t>باخذ</a:t>
            </a:r>
            <a:r>
              <a:rPr lang="ar-SA" sz="1800" b="1" dirty="0" smtClean="0">
                <a:solidFill>
                  <a:schemeClr val="tx1"/>
                </a:solidFill>
              </a:rPr>
              <a:t> شهيق قصوي يعقبه زفير قوي . </a:t>
            </a:r>
          </a:p>
          <a:p>
            <a:pPr marL="342900" indent="-342900" algn="r">
              <a:buAutoNum type="arabicPeriod"/>
            </a:pPr>
            <a:r>
              <a:rPr lang="ar-SA" sz="1800" b="1" dirty="0" smtClean="0">
                <a:solidFill>
                  <a:schemeClr val="tx1"/>
                </a:solidFill>
              </a:rPr>
              <a:t>سعة هواء الشهيق </a:t>
            </a:r>
            <a:r>
              <a:rPr lang="en-US" sz="1800" b="1" dirty="0" smtClean="0">
                <a:solidFill>
                  <a:schemeClr val="tx1"/>
                </a:solidFill>
              </a:rPr>
              <a:t>( IC )</a:t>
            </a:r>
            <a:r>
              <a:rPr lang="ar-SA" sz="1800" b="1" dirty="0" smtClean="0">
                <a:solidFill>
                  <a:schemeClr val="tx1"/>
                </a:solidFill>
              </a:rPr>
              <a:t>.</a:t>
            </a:r>
          </a:p>
          <a:p>
            <a:pPr marL="342900" indent="-342900" algn="r">
              <a:buAutoNum type="arabicPeriod"/>
            </a:pPr>
            <a:r>
              <a:rPr lang="ar-SA" sz="1800" b="1" dirty="0" smtClean="0">
                <a:solidFill>
                  <a:schemeClr val="tx1"/>
                </a:solidFill>
              </a:rPr>
              <a:t>السعة الوظيفية المتبقية </a:t>
            </a:r>
            <a:r>
              <a:rPr lang="en-US" sz="1800" b="1" dirty="0" smtClean="0">
                <a:solidFill>
                  <a:schemeClr val="tx1"/>
                </a:solidFill>
              </a:rPr>
              <a:t>( FRC)</a:t>
            </a:r>
            <a:r>
              <a:rPr lang="ar-SA" sz="1800" b="1" dirty="0" smtClean="0">
                <a:solidFill>
                  <a:schemeClr val="tx1"/>
                </a:solidFill>
              </a:rPr>
              <a:t>.تؤدي الى التبادل الغازي بسهولة باستخدام حجم الهواء المتبقي عند التمرين . </a:t>
            </a:r>
          </a:p>
          <a:p>
            <a:pPr marL="342900" indent="-342900" algn="r">
              <a:buAutoNum type="arabicPeriod"/>
            </a:pPr>
            <a:r>
              <a:rPr lang="ar-SA" sz="1800" b="1" dirty="0" smtClean="0">
                <a:solidFill>
                  <a:schemeClr val="tx1"/>
                </a:solidFill>
              </a:rPr>
              <a:t>السعة الرئوية الكلية .</a:t>
            </a:r>
            <a:r>
              <a:rPr lang="en-US" sz="1800" b="1" dirty="0" smtClean="0">
                <a:solidFill>
                  <a:schemeClr val="tx1"/>
                </a:solidFill>
              </a:rPr>
              <a:t>(TLC)</a:t>
            </a:r>
            <a:endParaRPr lang="ar-SA" sz="1800" b="1" dirty="0">
              <a:solidFill>
                <a:schemeClr val="tx1"/>
              </a:solidFill>
            </a:endParaRPr>
          </a:p>
        </p:txBody>
      </p:sp>
      <p:cxnSp>
        <p:nvCxnSpPr>
          <p:cNvPr id="4" name="رابط مستقيم 3"/>
          <p:cNvCxnSpPr/>
          <p:nvPr/>
        </p:nvCxnSpPr>
        <p:spPr>
          <a:xfrm flipH="1">
            <a:off x="395536" y="6021288"/>
            <a:ext cx="8208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رابط مستقيم 4"/>
          <p:cNvCxnSpPr/>
          <p:nvPr/>
        </p:nvCxnSpPr>
        <p:spPr>
          <a:xfrm flipH="1">
            <a:off x="395536" y="6381328"/>
            <a:ext cx="8208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رابط مستقيم 5"/>
          <p:cNvCxnSpPr/>
          <p:nvPr/>
        </p:nvCxnSpPr>
        <p:spPr>
          <a:xfrm flipH="1">
            <a:off x="395536" y="6669360"/>
            <a:ext cx="8208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87" t="29840" r="26375" b="18500"/>
          <a:stretch/>
        </p:blipFill>
        <p:spPr>
          <a:xfrm>
            <a:off x="35496" y="116632"/>
            <a:ext cx="9094649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95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1052736"/>
            <a:ext cx="6400800" cy="4104456"/>
          </a:xfrm>
        </p:spPr>
        <p:txBody>
          <a:bodyPr>
            <a:normAutofit/>
          </a:bodyPr>
          <a:lstStyle/>
          <a:p>
            <a:pPr marL="285750" indent="-285750" algn="r">
              <a:buFontTx/>
              <a:buChar char="-"/>
            </a:pPr>
            <a:r>
              <a:rPr lang="ar-SA" sz="1800" b="1" dirty="0" smtClean="0">
                <a:solidFill>
                  <a:schemeClr val="tx1"/>
                </a:solidFill>
              </a:rPr>
              <a:t>حجوم الرئتين المتحركة : تعتمد على الزمن ( 1-3 </a:t>
            </a:r>
            <a:r>
              <a:rPr lang="ar-SA" sz="1800" b="1" dirty="0" err="1" smtClean="0">
                <a:solidFill>
                  <a:schemeClr val="tx1"/>
                </a:solidFill>
              </a:rPr>
              <a:t>ثا</a:t>
            </a:r>
            <a:r>
              <a:rPr lang="ar-SA" sz="1800" b="1" dirty="0" smtClean="0">
                <a:solidFill>
                  <a:schemeClr val="tx1"/>
                </a:solidFill>
              </a:rPr>
              <a:t> ) وجريان الهواء وحجم الهواء .باختبار قوة </a:t>
            </a:r>
            <a:r>
              <a:rPr lang="en-US" sz="1800" b="1" dirty="0" smtClean="0">
                <a:solidFill>
                  <a:schemeClr val="tx1"/>
                </a:solidFill>
              </a:rPr>
              <a:t>VC</a:t>
            </a:r>
            <a:r>
              <a:rPr lang="ar-SA" sz="1800" b="1" dirty="0" smtClean="0">
                <a:solidFill>
                  <a:schemeClr val="tx1"/>
                </a:solidFill>
              </a:rPr>
              <a:t> أو تسمى قوة حجم الزفير  </a:t>
            </a:r>
            <a:r>
              <a:rPr lang="en-US" sz="1800" b="1" dirty="0" smtClean="0">
                <a:solidFill>
                  <a:schemeClr val="tx1"/>
                </a:solidFill>
              </a:rPr>
              <a:t>forced expiratory volume</a:t>
            </a:r>
            <a:r>
              <a:rPr lang="ar-SA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smtClean="0">
                <a:solidFill>
                  <a:schemeClr val="tx1"/>
                </a:solidFill>
              </a:rPr>
              <a:t>FEV</a:t>
            </a:r>
            <a:r>
              <a:rPr lang="ar-SA" sz="1800" b="1" dirty="0" smtClean="0">
                <a:solidFill>
                  <a:schemeClr val="tx1"/>
                </a:solidFill>
              </a:rPr>
              <a:t> يوفر هذا القياس :</a:t>
            </a:r>
          </a:p>
          <a:p>
            <a:pPr marL="342900" indent="-342900" algn="r">
              <a:buAutoNum type="arabicPeriod"/>
            </a:pPr>
            <a:r>
              <a:rPr lang="ar-SA" sz="1800" b="1" dirty="0" smtClean="0">
                <a:solidFill>
                  <a:schemeClr val="tx1"/>
                </a:solidFill>
              </a:rPr>
              <a:t>حجم الهواء المتحرك </a:t>
            </a:r>
          </a:p>
          <a:p>
            <a:pPr marL="342900" indent="-342900" algn="r">
              <a:buAutoNum type="arabicPeriod"/>
            </a:pPr>
            <a:r>
              <a:rPr lang="ar-SA" sz="1800" b="1" dirty="0" smtClean="0">
                <a:solidFill>
                  <a:schemeClr val="tx1"/>
                </a:solidFill>
              </a:rPr>
              <a:t>معدل جريان الهواء .</a:t>
            </a:r>
          </a:p>
          <a:p>
            <a:pPr marL="342900" indent="-342900" algn="r">
              <a:buAutoNum type="arabicPeriod"/>
            </a:pPr>
            <a:r>
              <a:rPr lang="ar-SA" sz="1800" b="1" dirty="0" smtClean="0">
                <a:solidFill>
                  <a:schemeClr val="tx1"/>
                </a:solidFill>
              </a:rPr>
              <a:t>الانسان السليم يزفر 80% من </a:t>
            </a:r>
            <a:r>
              <a:rPr lang="en-US" sz="1800" b="1" dirty="0" smtClean="0">
                <a:solidFill>
                  <a:schemeClr val="tx1"/>
                </a:solidFill>
              </a:rPr>
              <a:t>FEV</a:t>
            </a:r>
            <a:r>
              <a:rPr lang="ar-SA" sz="1800" b="1" dirty="0" smtClean="0">
                <a:solidFill>
                  <a:schemeClr val="tx1"/>
                </a:solidFill>
              </a:rPr>
              <a:t> في 1 </a:t>
            </a:r>
            <a:r>
              <a:rPr lang="ar-SA" sz="1800" b="1" dirty="0" err="1" smtClean="0">
                <a:solidFill>
                  <a:schemeClr val="tx1"/>
                </a:solidFill>
              </a:rPr>
              <a:t>ثا</a:t>
            </a:r>
            <a:r>
              <a:rPr lang="ar-SA" sz="1800" b="1" dirty="0" smtClean="0">
                <a:solidFill>
                  <a:schemeClr val="tx1"/>
                </a:solidFill>
              </a:rPr>
              <a:t> </a:t>
            </a:r>
          </a:p>
          <a:p>
            <a:pPr algn="r"/>
            <a:r>
              <a:rPr lang="ar-SA" sz="1800" b="1" dirty="0" smtClean="0">
                <a:solidFill>
                  <a:schemeClr val="tx1"/>
                </a:solidFill>
              </a:rPr>
              <a:t>الاختبار الثاني ، </a:t>
            </a:r>
            <a:r>
              <a:rPr lang="en-US" sz="1800" b="1" dirty="0" smtClean="0">
                <a:solidFill>
                  <a:schemeClr val="tx1"/>
                </a:solidFill>
              </a:rPr>
              <a:t>MVV</a:t>
            </a:r>
            <a:r>
              <a:rPr lang="ar-SA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maximal voluntary </a:t>
            </a:r>
            <a:r>
              <a:rPr lang="en-US" sz="1800" b="1" dirty="0" err="1" smtClean="0">
                <a:solidFill>
                  <a:schemeClr val="tx1"/>
                </a:solidFill>
              </a:rPr>
              <a:t>ventilatory</a:t>
            </a:r>
            <a:r>
              <a:rPr lang="ar-SA" sz="1800" b="1" dirty="0" smtClean="0">
                <a:solidFill>
                  <a:schemeClr val="tx1"/>
                </a:solidFill>
              </a:rPr>
              <a:t> بمدة 12 أو 15 </a:t>
            </a:r>
            <a:r>
              <a:rPr lang="ar-SA" sz="1800" b="1" dirty="0" err="1" smtClean="0">
                <a:solidFill>
                  <a:schemeClr val="tx1"/>
                </a:solidFill>
              </a:rPr>
              <a:t>ثا</a:t>
            </a:r>
            <a:r>
              <a:rPr lang="ar-SA" sz="1800" b="1" dirty="0" smtClean="0">
                <a:solidFill>
                  <a:schemeClr val="tx1"/>
                </a:solidFill>
              </a:rPr>
              <a:t> وتضرب 5 اذا كان الزمن 12 وتضرب 4 اذا كان الزمن 15 لتقدير الحجم في 1 د </a:t>
            </a:r>
          </a:p>
          <a:p>
            <a:pPr marL="285750" indent="-285750" algn="r">
              <a:buFontTx/>
              <a:buChar char="-"/>
            </a:pPr>
            <a:r>
              <a:rPr lang="ar-SA" sz="1800" b="1" dirty="0" smtClean="0">
                <a:solidFill>
                  <a:schemeClr val="tx1"/>
                </a:solidFill>
              </a:rPr>
              <a:t>يكون عاليا خلال التمرين .</a:t>
            </a:r>
          </a:p>
          <a:p>
            <a:pPr marL="285750" indent="-285750" algn="r">
              <a:buFontTx/>
              <a:buChar char="-"/>
            </a:pPr>
            <a:r>
              <a:rPr lang="ar-SA" sz="1800" b="1" dirty="0" smtClean="0">
                <a:solidFill>
                  <a:schemeClr val="tx1"/>
                </a:solidFill>
              </a:rPr>
              <a:t>القيم المنخفضة تدل على مقاومة جريان الهواء وضعف العضلات </a:t>
            </a:r>
            <a:r>
              <a:rPr lang="ar-SA" sz="1800" b="1" dirty="0" smtClean="0">
                <a:solidFill>
                  <a:schemeClr val="tx1"/>
                </a:solidFill>
              </a:rPr>
              <a:t>الرئوية </a:t>
            </a:r>
            <a:r>
              <a:rPr lang="ar-SA" sz="1800" b="1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 algn="r">
              <a:buFontTx/>
              <a:buChar char="-"/>
            </a:pPr>
            <a:r>
              <a:rPr lang="ar-SA" sz="1800" b="1" dirty="0" smtClean="0">
                <a:solidFill>
                  <a:schemeClr val="tx1"/>
                </a:solidFill>
              </a:rPr>
              <a:t>يعد اختباري </a:t>
            </a:r>
            <a:r>
              <a:rPr lang="en-US" sz="1800" b="1" dirty="0" smtClean="0">
                <a:solidFill>
                  <a:schemeClr val="tx1"/>
                </a:solidFill>
              </a:rPr>
              <a:t>( FEV ) ( MVV )</a:t>
            </a:r>
            <a:r>
              <a:rPr lang="ar-SA" sz="1800" b="1" dirty="0" smtClean="0">
                <a:solidFill>
                  <a:schemeClr val="tx1"/>
                </a:solidFill>
              </a:rPr>
              <a:t> اختباري فحص قبل تمرين قصوي لاختبار استهلاك الاوكسجين . 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4" name="عنوان 1"/>
          <p:cNvSpPr>
            <a:spLocks noGrp="1"/>
          </p:cNvSpPr>
          <p:nvPr>
            <p:ph type="ctrTitle"/>
          </p:nvPr>
        </p:nvSpPr>
        <p:spPr>
          <a:xfrm>
            <a:off x="5940152" y="44625"/>
            <a:ext cx="3240360" cy="70352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ar-SA" dirty="0" smtClean="0"/>
              <a:t>قياس حجم الرئتين</a:t>
            </a:r>
            <a:endParaRPr lang="en-US" dirty="0"/>
          </a:p>
        </p:txBody>
      </p:sp>
      <p:cxnSp>
        <p:nvCxnSpPr>
          <p:cNvPr id="6" name="رابط مستقيم 5"/>
          <p:cNvCxnSpPr/>
          <p:nvPr/>
        </p:nvCxnSpPr>
        <p:spPr>
          <a:xfrm flipH="1">
            <a:off x="395536" y="6021288"/>
            <a:ext cx="8208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مستقيم 6"/>
          <p:cNvCxnSpPr/>
          <p:nvPr/>
        </p:nvCxnSpPr>
        <p:spPr>
          <a:xfrm flipH="1">
            <a:off x="395536" y="6309320"/>
            <a:ext cx="8208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مستقيم 7"/>
          <p:cNvCxnSpPr/>
          <p:nvPr/>
        </p:nvCxnSpPr>
        <p:spPr>
          <a:xfrm flipH="1">
            <a:off x="467544" y="6597352"/>
            <a:ext cx="8208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504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</TotalTime>
  <Words>1438</Words>
  <Application>Microsoft Office PowerPoint</Application>
  <PresentationFormat>عرض على الشاشة (3:4)‏</PresentationFormat>
  <Paragraphs>109</Paragraphs>
  <Slides>19</Slides>
  <Notes>4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24" baseType="lpstr">
      <vt:lpstr>Arial</vt:lpstr>
      <vt:lpstr>Calibri</vt:lpstr>
      <vt:lpstr>Corbel</vt:lpstr>
      <vt:lpstr>Times New Roman</vt:lpstr>
      <vt:lpstr>سمة Office</vt:lpstr>
      <vt:lpstr>عرض تقديمي في PowerPoint</vt:lpstr>
      <vt:lpstr>أهداف الفصل </vt:lpstr>
      <vt:lpstr>عرض تقديمي في PowerPoint</vt:lpstr>
      <vt:lpstr>منطقة التوصيل The Respiratory Conductive</vt:lpstr>
      <vt:lpstr>المنطقة التنفسية The Respiratory Zone</vt:lpstr>
      <vt:lpstr>آلية التنفس</vt:lpstr>
      <vt:lpstr>التهوية بالدقيقة والتهوية الحويصلية</vt:lpstr>
      <vt:lpstr>قياس حجم الرئتين</vt:lpstr>
      <vt:lpstr>قياس حجم الرئتين</vt:lpstr>
      <vt:lpstr>عرض تقديمي في PowerPoint</vt:lpstr>
      <vt:lpstr>عرض تقديمي في PowerPoint</vt:lpstr>
      <vt:lpstr>عرض تقديمي في PowerPoint</vt:lpstr>
      <vt:lpstr>تنظيم التهوية الرئوية</vt:lpstr>
      <vt:lpstr>تأثير pH : - ان زيادة PCO2 يؤدي الى تكوين H2co3 والذي ينفك في الدم الى ايون H الموجب وايون HCO3 السالب في الدم مما يؤدي الى تحفيز مراكز التنفس في الدماغ للإسراع بطرد CO2 من  الجسم بزيادة التنفس . - جمبع التغيرات في pH لا تتسبب عن طريق CO2 ، على سبيل المثال في حالة التمرين الشديد عن طريق مقدار تراكم اللاكتات .</vt:lpstr>
      <vt:lpstr>تأثير K+ :  - ينتقل K من العضلات العاملة الى الدم عند أي شدة عمل بدني مما يؤدي الى زيادته وبالتالي تحفيز مراكز التنفس في الدماغ لزيادة التنفس والتهوية الرئوية 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fadhel</dc:creator>
  <cp:lastModifiedBy>fadhel</cp:lastModifiedBy>
  <cp:revision>79</cp:revision>
  <dcterms:created xsi:type="dcterms:W3CDTF">2016-12-02T05:59:45Z</dcterms:created>
  <dcterms:modified xsi:type="dcterms:W3CDTF">2016-12-12T19:44:19Z</dcterms:modified>
</cp:coreProperties>
</file>