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3000">
        <p:fade/>
        <p:sndAc>
          <p:stSnd>
            <p:snd r:embed="rId1" name="camera.wav"/>
          </p:stSnd>
        </p:sndAc>
      </p:transition>
    </mc:Choice>
    <mc:Fallback>
      <p:transition spd="slow" advTm="13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3000">
        <p:fade/>
        <p:sndAc>
          <p:stSnd>
            <p:snd r:embed="rId1" name="camera.wav"/>
          </p:stSnd>
        </p:sndAc>
      </p:transition>
    </mc:Choice>
    <mc:Fallback>
      <p:transition spd="slow" advTm="13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3000">
        <p:fade/>
        <p:sndAc>
          <p:stSnd>
            <p:snd r:embed="rId1" name="camera.wav"/>
          </p:stSnd>
        </p:sndAc>
      </p:transition>
    </mc:Choice>
    <mc:Fallback>
      <p:transition spd="slow" advTm="13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3000">
        <p:fade/>
        <p:sndAc>
          <p:stSnd>
            <p:snd r:embed="rId1" name="camera.wav"/>
          </p:stSnd>
        </p:sndAc>
      </p:transition>
    </mc:Choice>
    <mc:Fallback>
      <p:transition spd="slow" advTm="13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3000">
        <p:fade/>
        <p:sndAc>
          <p:stSnd>
            <p:snd r:embed="rId1" name="camera.wav"/>
          </p:stSnd>
        </p:sndAc>
      </p:transition>
    </mc:Choice>
    <mc:Fallback>
      <p:transition spd="slow" advTm="13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3000">
        <p:fade/>
        <p:sndAc>
          <p:stSnd>
            <p:snd r:embed="rId1" name="camera.wav"/>
          </p:stSnd>
        </p:sndAc>
      </p:transition>
    </mc:Choice>
    <mc:Fallback>
      <p:transition spd="slow" advTm="13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3000">
        <p:fade/>
        <p:sndAc>
          <p:stSnd>
            <p:snd r:embed="rId1" name="camera.wav"/>
          </p:stSnd>
        </p:sndAc>
      </p:transition>
    </mc:Choice>
    <mc:Fallback>
      <p:transition spd="slow" advTm="13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3000">
        <p:fade/>
        <p:sndAc>
          <p:stSnd>
            <p:snd r:embed="rId1" name="camera.wav"/>
          </p:stSnd>
        </p:sndAc>
      </p:transition>
    </mc:Choice>
    <mc:Fallback>
      <p:transition spd="slow" advTm="13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3000">
        <p:fade/>
        <p:sndAc>
          <p:stSnd>
            <p:snd r:embed="rId1" name="camera.wav"/>
          </p:stSnd>
        </p:sndAc>
      </p:transition>
    </mc:Choice>
    <mc:Fallback>
      <p:transition spd="slow" advTm="13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3000">
        <p:fade/>
        <p:sndAc>
          <p:stSnd>
            <p:snd r:embed="rId1" name="camera.wav"/>
          </p:stSnd>
        </p:sndAc>
      </p:transition>
    </mc:Choice>
    <mc:Fallback>
      <p:transition spd="slow" advTm="13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3000">
        <p:fade/>
        <p:sndAc>
          <p:stSnd>
            <p:snd r:embed="rId1" name="camera.wav"/>
          </p:stSnd>
        </p:sndAc>
      </p:transition>
    </mc:Choice>
    <mc:Fallback>
      <p:transition spd="slow" advTm="13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3000">
        <p:fade/>
        <p:sndAc>
          <p:stSnd>
            <p:snd r:embed="rId1" name="camera.wav"/>
          </p:stSnd>
        </p:sndAc>
      </p:transition>
    </mc:Choice>
    <mc:Fallback>
      <p:transition spd="slow" advTm="13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3000">
        <p:fade/>
        <p:sndAc>
          <p:stSnd>
            <p:snd r:embed="rId1" name="camera.wav"/>
          </p:stSnd>
        </p:sndAc>
      </p:transition>
    </mc:Choice>
    <mc:Fallback>
      <p:transition spd="slow" advTm="13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3000">
        <p:fade/>
        <p:sndAc>
          <p:stSnd>
            <p:snd r:embed="rId1" name="camera.wav"/>
          </p:stSnd>
        </p:sndAc>
      </p:transition>
    </mc:Choice>
    <mc:Fallback>
      <p:transition spd="slow" advTm="13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3000">
        <p:fade/>
        <p:sndAc>
          <p:stSnd>
            <p:snd r:embed="rId1" name="camera.wav"/>
          </p:stSnd>
        </p:sndAc>
      </p:transition>
    </mc:Choice>
    <mc:Fallback>
      <p:transition spd="slow" advTm="13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3000">
        <p:fade/>
        <p:sndAc>
          <p:stSnd>
            <p:snd r:embed="rId1" name="camera.wav"/>
          </p:stSnd>
        </p:sndAc>
      </p:transition>
    </mc:Choice>
    <mc:Fallback>
      <p:transition spd="slow" advTm="13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3000">
        <p:fade/>
        <p:sndAc>
          <p:stSnd>
            <p:snd r:embed="rId1" name="camera.wav"/>
          </p:stSnd>
        </p:sndAc>
      </p:transition>
    </mc:Choice>
    <mc:Fallback>
      <p:transition spd="slow" advTm="13000">
        <p:fade/>
        <p:sndAc>
          <p:stSnd>
            <p:snd r:embed="rId1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1250" advTm="13000">
        <p:fade/>
        <p:sndAc>
          <p:stSnd>
            <p:snd r:embed="rId19" name="camera.wav"/>
          </p:stSnd>
        </p:sndAc>
      </p:transition>
    </mc:Choice>
    <mc:Fallback>
      <p:transition spd="slow" advTm="13000">
        <p:fade/>
        <p:sndAc>
          <p:stSnd>
            <p:snd r:embed="rId19" name="camera.wav"/>
          </p:stSnd>
        </p:sndAc>
      </p:transition>
    </mc:Fallback>
  </mc:AlternateContent>
  <p:txStyles>
    <p:titleStyle>
      <a:lvl1pPr algn="l" defTabSz="457200" rtl="1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51012" y="403538"/>
            <a:ext cx="8676222" cy="3923763"/>
          </a:xfrm>
        </p:spPr>
        <p:txBody>
          <a:bodyPr>
            <a:normAutofit/>
          </a:bodyPr>
          <a:lstStyle/>
          <a:p>
            <a:r>
              <a:rPr lang="ar-IQ" sz="8000" b="1" i="1" dirty="0" smtClean="0">
                <a:solidFill>
                  <a:schemeClr val="accent4">
                    <a:lumMod val="75000"/>
                  </a:schemeClr>
                </a:solidFill>
              </a:rPr>
              <a:t>مهارة التهديفية السلمية</a:t>
            </a:r>
            <a:endParaRPr lang="ar-IQ" sz="8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7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3000">
        <p:fade/>
        <p:sndAc>
          <p:stSnd>
            <p:snd r:embed="rId2" name="camera.wav"/>
          </p:stSnd>
        </p:sndAc>
      </p:transition>
    </mc:Choice>
    <mc:Fallback>
      <p:transition spd="slow" advTm="13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53792" y="605307"/>
            <a:ext cx="10740980" cy="5383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 smtClean="0"/>
              <a:t>  </a:t>
            </a:r>
            <a:r>
              <a:rPr lang="ar-SA" sz="3600" b="1" u="sng" dirty="0" smtClean="0"/>
              <a:t>التهديف</a:t>
            </a:r>
            <a:r>
              <a:rPr lang="ar-SA" sz="3600" b="1" u="sng" dirty="0"/>
              <a:t>:</a:t>
            </a:r>
            <a:endParaRPr lang="en-US" sz="3600" b="1" dirty="0"/>
          </a:p>
          <a:p>
            <a:pPr algn="just"/>
            <a:r>
              <a:rPr lang="ar-SA" sz="3600" dirty="0"/>
              <a:t> إن التهديف هو عملية دفع الكرة باتجاه الهدف على شكل حركة رمي باستخدام ذراع او ذراعين . </a:t>
            </a:r>
            <a:endParaRPr lang="en-US" sz="3600" dirty="0"/>
          </a:p>
          <a:p>
            <a:pPr algn="just"/>
            <a:r>
              <a:rPr lang="ar-SA" sz="3600" dirty="0"/>
              <a:t> لذا فان التهديف يعد المهارة الأساسية التي تمكن الفريق من تحقيق الفوز في المباراة فهو يحتاج إلى السرعة والدقة لكي يفقد المدافع الفرصة لمتابعة الكرة لإنجاح عملية التهديف. </a:t>
            </a:r>
            <a:endParaRPr lang="en-US" sz="3600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6445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3000">
        <p:fade/>
        <p:sndAc>
          <p:stSnd>
            <p:snd r:embed="rId2" name="camera.wav"/>
          </p:stSnd>
        </p:sndAc>
      </p:transition>
    </mc:Choice>
    <mc:Fallback>
      <p:transition spd="slow" advTm="13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518" y="489397"/>
            <a:ext cx="11011437" cy="5301803"/>
          </a:xfrm>
        </p:spPr>
        <p:txBody>
          <a:bodyPr>
            <a:normAutofit/>
          </a:bodyPr>
          <a:lstStyle/>
          <a:p>
            <a:pPr lvl="0"/>
            <a:r>
              <a:rPr lang="ar-IQ" sz="3200" b="1" u="sng" dirty="0">
                <a:effectLst/>
              </a:rPr>
              <a:t>التهديف السلمي :</a:t>
            </a:r>
            <a:endParaRPr lang="en-US" sz="3200" b="1" dirty="0">
              <a:effectLst/>
            </a:endParaRPr>
          </a:p>
          <a:p>
            <a:pPr lvl="0" algn="just"/>
            <a:r>
              <a:rPr lang="ar-IQ" sz="3200" dirty="0">
                <a:effectLst/>
              </a:rPr>
              <a:t>يعدّ التصويب  السلمي واحداً من الأنواع الأساسية المهمة للتهديف في كرة السلة التي يتدرب عليها ساعات طويلة حتى الوصول إلى الإلية ، إذ  يمكن أن يؤديها اللاعب بعد تسلم الكرة من الزميل أو بعد إنهاء الطبطبة او عند الانفراد بكرة السلة ولا سيما في الهجوم السريع.</a:t>
            </a:r>
            <a:endParaRPr lang="en-US" sz="3200" dirty="0">
              <a:effectLst/>
            </a:endParaRPr>
          </a:p>
          <a:p>
            <a:pPr lvl="0" algn="just"/>
            <a:r>
              <a:rPr lang="ar-IQ" sz="3200" dirty="0">
                <a:effectLst/>
              </a:rPr>
              <a:t>وفي هذا النوع من التهديف </a:t>
            </a:r>
            <a:r>
              <a:rPr lang="ar-IQ" sz="3200" dirty="0" smtClean="0">
                <a:effectLst/>
              </a:rPr>
              <a:t>يجب </a:t>
            </a:r>
            <a:r>
              <a:rPr lang="ar-IQ" sz="3200" dirty="0">
                <a:effectLst/>
              </a:rPr>
              <a:t>ان يتعلم اللاعب أداء التهديف  باليدين كليتيهما وبالكفاية نفسها ، لأنه يؤدى من مختلف </a:t>
            </a:r>
            <a:r>
              <a:rPr lang="ar-IQ" sz="3200" dirty="0" smtClean="0">
                <a:effectLst/>
              </a:rPr>
              <a:t>الاتجاهات </a:t>
            </a:r>
            <a:r>
              <a:rPr lang="ar-IQ" sz="3200" dirty="0">
                <a:effectLst/>
              </a:rPr>
              <a:t>وبمدافع قريب في أكثر الأحيان </a:t>
            </a:r>
            <a:r>
              <a:rPr lang="ar-IQ" sz="3200" dirty="0" smtClean="0">
                <a:effectLst/>
              </a:rPr>
              <a:t>.</a:t>
            </a:r>
            <a:endParaRPr lang="en-US" sz="3200" dirty="0">
              <a:effectLst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0091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3000">
        <p:fade/>
        <p:sndAc>
          <p:stSnd>
            <p:snd r:embed="rId2" name="camera.wav"/>
          </p:stSnd>
        </p:sndAc>
      </p:transition>
    </mc:Choice>
    <mc:Fallback>
      <p:transition spd="slow" advTm="13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8794" y="1081825"/>
            <a:ext cx="10068617" cy="4709375"/>
          </a:xfrm>
        </p:spPr>
        <p:txBody>
          <a:bodyPr>
            <a:normAutofit/>
          </a:bodyPr>
          <a:lstStyle/>
          <a:p>
            <a:pPr algn="ctr"/>
            <a:r>
              <a:rPr lang="ar-IQ" sz="3600" b="1" dirty="0"/>
              <a:t>و تم استخدام </a:t>
            </a:r>
            <a:r>
              <a:rPr lang="ar-IQ" sz="3600" b="1" dirty="0" smtClean="0"/>
              <a:t>الوسيلة المساعدة </a:t>
            </a:r>
            <a:r>
              <a:rPr lang="ar-IQ" sz="3600" b="1" dirty="0"/>
              <a:t>لتعليم مهارة </a:t>
            </a:r>
            <a:r>
              <a:rPr lang="ar-IQ" sz="3600" b="1" dirty="0" smtClean="0"/>
              <a:t>التهديفية السلمية</a:t>
            </a:r>
            <a:endParaRPr lang="ar-IQ" sz="3600" b="1" dirty="0"/>
          </a:p>
        </p:txBody>
      </p:sp>
    </p:spTree>
    <p:extLst>
      <p:ext uri="{BB962C8B-B14F-4D97-AF65-F5344CB8AC3E}">
        <p14:creationId xmlns:p14="http://schemas.microsoft.com/office/powerpoint/2010/main" val="297316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3000">
        <p:fade/>
        <p:sndAc>
          <p:stSnd>
            <p:snd r:embed="rId2" name="camera.wav"/>
          </p:stSnd>
        </p:sndAc>
      </p:transition>
    </mc:Choice>
    <mc:Fallback>
      <p:transition spd="slow" advTm="13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41413" y="309093"/>
            <a:ext cx="9905998" cy="1646826"/>
          </a:xfrm>
        </p:spPr>
        <p:txBody>
          <a:bodyPr>
            <a:normAutofit fontScale="92500"/>
          </a:bodyPr>
          <a:lstStyle/>
          <a:p>
            <a:pPr lvl="0"/>
            <a:r>
              <a:rPr lang="ar-IQ" sz="3000" b="1" dirty="0">
                <a:effectLst/>
              </a:rPr>
              <a:t>شواخص على شكل حلقات ملونة:</a:t>
            </a:r>
            <a:endParaRPr lang="en-US" sz="3000" b="1" dirty="0">
              <a:effectLst/>
            </a:endParaRPr>
          </a:p>
          <a:p>
            <a:pPr algn="just"/>
            <a:r>
              <a:rPr lang="ar-IQ" sz="2400" dirty="0">
                <a:effectLst/>
              </a:rPr>
              <a:t>   </a:t>
            </a:r>
            <a:r>
              <a:rPr lang="ar-IQ" sz="2800" b="1" dirty="0">
                <a:effectLst/>
              </a:rPr>
              <a:t>وهي حلقات ملونة( </a:t>
            </a:r>
            <a:r>
              <a:rPr lang="ar-IQ" sz="2800" b="1" dirty="0" smtClean="0">
                <a:effectLst/>
              </a:rPr>
              <a:t>ببلاستيك)  </a:t>
            </a:r>
            <a:r>
              <a:rPr lang="ar-IQ" sz="2800" b="1" dirty="0">
                <a:effectLst/>
              </a:rPr>
              <a:t>توضع على الأرض وتستخدم في ( ضبط الخطوات الثلاثة لتعليم مهارة التهديف السلمي ).</a:t>
            </a:r>
            <a:endParaRPr lang="en-US" sz="2800" b="1" dirty="0">
              <a:effectLst/>
            </a:endParaRPr>
          </a:p>
          <a:p>
            <a:endParaRPr lang="ar-IQ" dirty="0"/>
          </a:p>
        </p:txBody>
      </p:sp>
      <p:sp>
        <p:nvSpPr>
          <p:cNvPr id="4" name="Rounded Rectangle 984"/>
          <p:cNvSpPr/>
          <p:nvPr/>
        </p:nvSpPr>
        <p:spPr>
          <a:xfrm>
            <a:off x="2459865" y="2150772"/>
            <a:ext cx="7070501" cy="4378817"/>
          </a:xfrm>
          <a:prstGeom prst="roundRect">
            <a:avLst/>
          </a:prstGeom>
          <a:solidFill>
            <a:srgbClr val="70FCD1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grpSp>
        <p:nvGrpSpPr>
          <p:cNvPr id="5" name="Group 26"/>
          <p:cNvGrpSpPr/>
          <p:nvPr/>
        </p:nvGrpSpPr>
        <p:grpSpPr>
          <a:xfrm>
            <a:off x="3528811" y="2459864"/>
            <a:ext cx="5215943" cy="3734874"/>
            <a:chOff x="-154326" y="257175"/>
            <a:chExt cx="821077" cy="527240"/>
          </a:xfrm>
        </p:grpSpPr>
        <p:sp>
          <p:nvSpPr>
            <p:cNvPr id="6" name="Donut 27"/>
            <p:cNvSpPr/>
            <p:nvPr/>
          </p:nvSpPr>
          <p:spPr>
            <a:xfrm>
              <a:off x="114301" y="257175"/>
              <a:ext cx="552450" cy="495300"/>
            </a:xfrm>
            <a:prstGeom prst="donut">
              <a:avLst>
                <a:gd name="adj" fmla="val 7695"/>
              </a:avLst>
            </a:prstGeom>
            <a:gradFill>
              <a:gsLst>
                <a:gs pos="0">
                  <a:srgbClr val="00B0F0"/>
                </a:gs>
                <a:gs pos="20000">
                  <a:srgbClr val="ED7D31">
                    <a:lumMod val="75000"/>
                  </a:srgbClr>
                </a:gs>
                <a:gs pos="53000">
                  <a:srgbClr val="00B0F0"/>
                </a:gs>
                <a:gs pos="73000">
                  <a:srgbClr val="92D050"/>
                </a:gs>
                <a:gs pos="100000">
                  <a:srgbClr val="ED7D31">
                    <a:lumMod val="75000"/>
                  </a:srgb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/>
            </a:p>
          </p:txBody>
        </p:sp>
        <p:sp>
          <p:nvSpPr>
            <p:cNvPr id="7" name="Donut 28"/>
            <p:cNvSpPr/>
            <p:nvPr/>
          </p:nvSpPr>
          <p:spPr>
            <a:xfrm>
              <a:off x="-11856" y="267884"/>
              <a:ext cx="552450" cy="495300"/>
            </a:xfrm>
            <a:prstGeom prst="donut">
              <a:avLst>
                <a:gd name="adj" fmla="val 7695"/>
              </a:avLst>
            </a:prstGeom>
            <a:gradFill>
              <a:gsLst>
                <a:gs pos="0">
                  <a:srgbClr val="00B0F0"/>
                </a:gs>
                <a:gs pos="20000">
                  <a:srgbClr val="ED7D31">
                    <a:lumMod val="75000"/>
                  </a:srgbClr>
                </a:gs>
                <a:gs pos="53000">
                  <a:srgbClr val="00B0F0"/>
                </a:gs>
                <a:gs pos="73000">
                  <a:srgbClr val="92D050"/>
                </a:gs>
                <a:gs pos="100000">
                  <a:srgbClr val="ED7D31">
                    <a:lumMod val="75000"/>
                  </a:srgb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/>
            </a:p>
          </p:txBody>
        </p:sp>
        <p:sp>
          <p:nvSpPr>
            <p:cNvPr id="8" name="Donut 29"/>
            <p:cNvSpPr/>
            <p:nvPr/>
          </p:nvSpPr>
          <p:spPr>
            <a:xfrm>
              <a:off x="-154326" y="289115"/>
              <a:ext cx="552450" cy="495300"/>
            </a:xfrm>
            <a:prstGeom prst="donut">
              <a:avLst>
                <a:gd name="adj" fmla="val 7695"/>
              </a:avLst>
            </a:prstGeom>
            <a:gradFill>
              <a:gsLst>
                <a:gs pos="0">
                  <a:srgbClr val="00B0F0"/>
                </a:gs>
                <a:gs pos="20000">
                  <a:srgbClr val="ED7D31">
                    <a:lumMod val="75000"/>
                  </a:srgbClr>
                </a:gs>
                <a:gs pos="53000">
                  <a:srgbClr val="00B0F0"/>
                </a:gs>
                <a:gs pos="73000">
                  <a:srgbClr val="92D050"/>
                </a:gs>
                <a:gs pos="100000">
                  <a:srgbClr val="ED7D31">
                    <a:lumMod val="75000"/>
                  </a:srgb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85093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3000">
        <p:fade/>
        <p:sndAc>
          <p:stSnd>
            <p:snd r:embed="rId2" name="camera.wav"/>
          </p:stSnd>
        </p:sndAc>
      </p:transition>
    </mc:Choice>
    <mc:Fallback>
      <p:transition spd="slow" advTm="13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92100" y="283335"/>
            <a:ext cx="11401917" cy="605307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ar-IQ" dirty="0" smtClean="0"/>
              <a:t> </a:t>
            </a:r>
            <a:r>
              <a:rPr lang="ar-IQ" sz="2400" dirty="0" smtClean="0"/>
              <a:t>- </a:t>
            </a:r>
            <a:r>
              <a:rPr lang="ar-IQ" sz="2400" b="1" dirty="0" smtClean="0"/>
              <a:t>حيث ساعدت الوسيلة التعليمية في :</a:t>
            </a:r>
          </a:p>
          <a:p>
            <a:pPr marL="0" indent="0" algn="just">
              <a:buNone/>
            </a:pPr>
            <a:r>
              <a:rPr lang="ar-IQ" sz="2400" dirty="0" smtClean="0"/>
              <a:t> - </a:t>
            </a:r>
            <a:r>
              <a:rPr lang="ar-IQ" sz="2400" b="1" dirty="0" smtClean="0"/>
              <a:t>تعين مكان وضع مكان القدم في تكنيك الأداء .</a:t>
            </a:r>
          </a:p>
          <a:p>
            <a:pPr algn="just"/>
            <a:r>
              <a:rPr lang="ar-IQ" sz="2400" b="1" dirty="0" smtClean="0"/>
              <a:t>ي</a:t>
            </a:r>
            <a:r>
              <a:rPr lang="ar-IQ" sz="2400" b="1" dirty="0" smtClean="0">
                <a:effectLst/>
              </a:rPr>
              <a:t>نبغي </a:t>
            </a:r>
            <a:r>
              <a:rPr lang="ar-IQ" sz="2400" b="1" dirty="0">
                <a:effectLst/>
              </a:rPr>
              <a:t>أنَّ يكون قدمه </a:t>
            </a:r>
            <a:r>
              <a:rPr lang="ar-IQ" sz="2400" b="1" dirty="0" smtClean="0">
                <a:effectLst/>
              </a:rPr>
              <a:t>اليمنى(داخل الحلقة) </a:t>
            </a:r>
            <a:r>
              <a:rPr lang="ar-IQ" sz="2400" b="1" dirty="0">
                <a:effectLst/>
              </a:rPr>
              <a:t>ملامسة للأرض </a:t>
            </a:r>
            <a:r>
              <a:rPr lang="ar-IQ" sz="2400" b="1" dirty="0" smtClean="0">
                <a:effectLst/>
              </a:rPr>
              <a:t>بافتراض </a:t>
            </a:r>
            <a:r>
              <a:rPr lang="ar-IQ" sz="2400" b="1" dirty="0">
                <a:effectLst/>
              </a:rPr>
              <a:t>أنه يصوب بيده اليمنى  جهة اليمين من السلة .</a:t>
            </a:r>
            <a:endParaRPr lang="en-US" sz="2400" b="1" dirty="0">
              <a:effectLst/>
            </a:endParaRPr>
          </a:p>
          <a:p>
            <a:pPr algn="just"/>
            <a:r>
              <a:rPr lang="ar-IQ" sz="2400" b="1" dirty="0" smtClean="0">
                <a:effectLst/>
              </a:rPr>
              <a:t> </a:t>
            </a:r>
            <a:r>
              <a:rPr lang="ar-IQ" sz="2400" b="1" dirty="0">
                <a:effectLst/>
              </a:rPr>
              <a:t>يحمل الكرة يديه كليتيهما إلى موضع خارج عن فخذه الأيمن ، ويخطو على قدمه اليسرى </a:t>
            </a:r>
            <a:r>
              <a:rPr lang="ar-IQ" sz="2400" b="1" dirty="0" smtClean="0">
                <a:effectLst/>
              </a:rPr>
              <a:t>(داخل الحلقة) ، </a:t>
            </a:r>
            <a:r>
              <a:rPr lang="ar-IQ" sz="2400" b="1" dirty="0">
                <a:effectLst/>
              </a:rPr>
              <a:t>وبينما يرتقى بالهواء منطلقاً من قدمه اليسرى ويجعل الكرة في موضع أعلى من رأسه .</a:t>
            </a:r>
            <a:endParaRPr lang="en-US" sz="2400" b="1" dirty="0">
              <a:effectLst/>
            </a:endParaRPr>
          </a:p>
          <a:p>
            <a:pPr algn="just"/>
            <a:r>
              <a:rPr lang="ar-IQ" sz="2400" b="1" dirty="0" smtClean="0">
                <a:effectLst/>
              </a:rPr>
              <a:t>دفع </a:t>
            </a:r>
            <a:r>
              <a:rPr lang="ar-IQ" sz="2400" b="1" dirty="0">
                <a:effectLst/>
              </a:rPr>
              <a:t>الكرة إلى السلة باليد اليمنى ومع وضع فالاعتبار أن يكون هدف اللاعب نقطة أو موضعاً في السلة يعلو عنها بمقدار (20سم ) ويجب ان ترتد الكرة من تلك النقطة ثم تسقط برفق بأسفل داخل السلة </a:t>
            </a:r>
            <a:r>
              <a:rPr lang="ar-IQ" sz="2400" b="1" dirty="0" smtClean="0">
                <a:effectLst/>
              </a:rPr>
              <a:t>.</a:t>
            </a:r>
          </a:p>
          <a:p>
            <a:pPr algn="just"/>
            <a:r>
              <a:rPr lang="ar-IQ" sz="2400" b="1" dirty="0" smtClean="0">
                <a:effectLst/>
              </a:rPr>
              <a:t>تلوين الحلقات لتميز المتعلم بين الخطوات للأداء لان كل خطوة تختلف عن الأخرى في المسافة . </a:t>
            </a:r>
          </a:p>
          <a:p>
            <a:pPr algn="just"/>
            <a:r>
              <a:rPr lang="ar-IQ" sz="2400" b="1" dirty="0" smtClean="0">
                <a:effectLst/>
              </a:rPr>
              <a:t>تكون الخطوة الأولى(الحلقة الأولى) ابعد من الخطوة الثانية(الحلقة الثانية) والخطوة الثالثة تكون عي الارتقاء للأعلى ثم  أداء تكنيك التهديفية السلمية  .</a:t>
            </a:r>
            <a:endParaRPr lang="ar-IQ" sz="2400" b="1" dirty="0" smtClean="0"/>
          </a:p>
          <a:p>
            <a:pPr marL="0" indent="0">
              <a:buNone/>
            </a:pPr>
            <a:endParaRPr lang="ar-IQ" dirty="0" smtClean="0"/>
          </a:p>
        </p:txBody>
      </p:sp>
    </p:spTree>
    <p:extLst>
      <p:ext uri="{BB962C8B-B14F-4D97-AF65-F5344CB8AC3E}">
        <p14:creationId xmlns:p14="http://schemas.microsoft.com/office/powerpoint/2010/main" val="100606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3000">
        <p:fade/>
        <p:sndAc>
          <p:stSnd>
            <p:snd r:embed="rId2" name="camera.wav"/>
          </p:stSnd>
        </p:sndAc>
      </p:transition>
    </mc:Choice>
    <mc:Fallback>
      <p:transition spd="slow" advTm="13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41413" y="1287887"/>
            <a:ext cx="9905998" cy="45033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IQ" sz="7200" b="1" i="1" dirty="0" smtClean="0">
                <a:solidFill>
                  <a:schemeClr val="accent4">
                    <a:lumMod val="75000"/>
                  </a:schemeClr>
                </a:solidFill>
              </a:rPr>
              <a:t>شكـــــــرا لكــــــــــم </a:t>
            </a:r>
            <a:endParaRPr lang="ar-IQ" sz="7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5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3000">
        <p:fade/>
        <p:sndAc>
          <p:stSnd>
            <p:snd r:embed="rId2" name="camera.wav"/>
          </p:stSnd>
        </p:sndAc>
      </p:transition>
    </mc:Choice>
    <mc:Fallback>
      <p:transition spd="slow" advTm="13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شبكة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TM03457485[[fn=شبكة]]</Template>
  <TotalTime>36</TotalTime>
  <Words>320</Words>
  <Application>Microsoft Office PowerPoint</Application>
  <PresentationFormat>ملء الشاشة</PresentationFormat>
  <Paragraphs>18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Tahoma</vt:lpstr>
      <vt:lpstr>شبكة</vt:lpstr>
      <vt:lpstr>مهارة التهديفية السلمية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2O14</dc:creator>
  <cp:lastModifiedBy>DR.Ahmed Saker 2O14</cp:lastModifiedBy>
  <cp:revision>5</cp:revision>
  <dcterms:created xsi:type="dcterms:W3CDTF">2018-09-16T16:31:34Z</dcterms:created>
  <dcterms:modified xsi:type="dcterms:W3CDTF">2018-09-16T17:07:49Z</dcterms:modified>
</cp:coreProperties>
</file>