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9" d="100"/>
          <a:sy n="69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D84C28-F13B-4BD9-BA9E-17B07B89F10C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95800051-9210-4773-94BF-D1C7B5ED5AB2}">
      <dgm:prSet phldrT="[نص]"/>
      <dgm:spPr/>
      <dgm:t>
        <a:bodyPr/>
        <a:lstStyle/>
        <a:p>
          <a:pPr rtl="1"/>
          <a:endParaRPr lang="ar-SA" dirty="0"/>
        </a:p>
      </dgm:t>
    </dgm:pt>
    <dgm:pt modelId="{43E83F50-E9C3-4666-B028-3AD91AD7EA1F}" type="parTrans" cxnId="{E1F74776-7454-4364-A245-E27AA6CE7325}">
      <dgm:prSet/>
      <dgm:spPr/>
      <dgm:t>
        <a:bodyPr/>
        <a:lstStyle/>
        <a:p>
          <a:pPr rtl="1"/>
          <a:endParaRPr lang="ar-SA"/>
        </a:p>
      </dgm:t>
    </dgm:pt>
    <dgm:pt modelId="{FF9A915A-089A-43F8-A5A2-96B1C3E55A57}" type="sibTrans" cxnId="{E1F74776-7454-4364-A245-E27AA6CE7325}">
      <dgm:prSet/>
      <dgm:spPr/>
      <dgm:t>
        <a:bodyPr/>
        <a:lstStyle/>
        <a:p>
          <a:pPr rtl="1"/>
          <a:endParaRPr lang="ar-SA"/>
        </a:p>
      </dgm:t>
    </dgm:pt>
    <dgm:pt modelId="{7330341E-F2FA-4796-99FC-5AFB1E1363E7}">
      <dgm:prSet phldrT="[نص]" custT="1"/>
      <dgm:spPr/>
      <dgm:t>
        <a:bodyPr/>
        <a:lstStyle/>
        <a:p>
          <a:pPr rtl="1"/>
          <a:r>
            <a:rPr lang="ar-SA" sz="4800" b="1" cap="none" spc="0" smtClean="0">
              <a:ln w="12700">
                <a:prstDash val="solid"/>
              </a:ln>
              <a:effectLst>
                <a:outerShdw dist="38100" dir="2640000" algn="bl" rotWithShape="0">
                  <a:schemeClr val="accent1"/>
                </a:outerShdw>
              </a:effectLst>
            </a:rPr>
            <a:t>قواعد (أسس) التدريب الرياضي</a:t>
          </a:r>
          <a:endParaRPr lang="ar-SA" sz="4800" b="1" cap="none" spc="0" dirty="0">
            <a:ln w="12700">
              <a:prstDash val="solid"/>
            </a:ln>
            <a:effectLst>
              <a:outerShdw dist="38100" dir="2640000" algn="bl" rotWithShape="0">
                <a:schemeClr val="accent1"/>
              </a:outerShdw>
            </a:effectLst>
          </a:endParaRPr>
        </a:p>
      </dgm:t>
    </dgm:pt>
    <dgm:pt modelId="{6368246C-7406-4F92-9A37-5AD86E686121}" type="parTrans" cxnId="{B5446E85-B7CD-4B60-9AFD-C980DFF335D8}">
      <dgm:prSet/>
      <dgm:spPr/>
      <dgm:t>
        <a:bodyPr/>
        <a:lstStyle/>
        <a:p>
          <a:pPr rtl="1"/>
          <a:endParaRPr lang="ar-SA"/>
        </a:p>
      </dgm:t>
    </dgm:pt>
    <dgm:pt modelId="{9E1476BE-2DF2-4B06-8629-64223739FAF1}" type="sibTrans" cxnId="{B5446E85-B7CD-4B60-9AFD-C980DFF335D8}">
      <dgm:prSet/>
      <dgm:spPr/>
      <dgm:t>
        <a:bodyPr/>
        <a:lstStyle/>
        <a:p>
          <a:pPr rtl="1"/>
          <a:endParaRPr lang="ar-SA"/>
        </a:p>
      </dgm:t>
    </dgm:pt>
    <dgm:pt modelId="{E51CB3F2-7403-4CF9-BE2B-7C1E033E0136}">
      <dgm:prSet phldrT="[نص]"/>
      <dgm:spPr/>
      <dgm:t>
        <a:bodyPr/>
        <a:lstStyle/>
        <a:p>
          <a:pPr rtl="1"/>
          <a:endParaRPr lang="ar-SA" dirty="0"/>
        </a:p>
      </dgm:t>
    </dgm:pt>
    <dgm:pt modelId="{D247A8D8-7E3E-43D6-B657-05C0C5A80CDD}" type="parTrans" cxnId="{47299724-339A-4871-8F85-98444F9280E2}">
      <dgm:prSet/>
      <dgm:spPr/>
      <dgm:t>
        <a:bodyPr/>
        <a:lstStyle/>
        <a:p>
          <a:pPr rtl="1"/>
          <a:endParaRPr lang="ar-SA"/>
        </a:p>
      </dgm:t>
    </dgm:pt>
    <dgm:pt modelId="{EE54F8BA-978B-4C3D-88CF-6E24223104DF}" type="sibTrans" cxnId="{47299724-339A-4871-8F85-98444F9280E2}">
      <dgm:prSet/>
      <dgm:spPr/>
      <dgm:t>
        <a:bodyPr/>
        <a:lstStyle/>
        <a:p>
          <a:pPr rtl="1"/>
          <a:endParaRPr lang="ar-SA"/>
        </a:p>
      </dgm:t>
    </dgm:pt>
    <dgm:pt modelId="{A68B18E2-311A-4E2B-A622-BC85533CEC59}">
      <dgm:prSet custT="1"/>
      <dgm:spPr/>
      <dgm:t>
        <a:bodyPr/>
        <a:lstStyle/>
        <a:p>
          <a:pPr rtl="1"/>
          <a:r>
            <a:rPr lang="ar-IQ" sz="4800" b="1" cap="none" spc="0" dirty="0" smtClean="0">
              <a:ln w="12700">
                <a:prstDash val="solid"/>
              </a:ln>
              <a:effectLst>
                <a:outerShdw dist="38100" dir="2640000" algn="bl" rotWithShape="0">
                  <a:schemeClr val="accent1"/>
                </a:outerShdw>
              </a:effectLst>
            </a:rPr>
            <a:t>مبادئ</a:t>
          </a:r>
          <a:r>
            <a:rPr lang="ar-IQ" sz="4800" b="1" dirty="0" smtClean="0"/>
            <a:t> </a:t>
          </a:r>
          <a:r>
            <a:rPr lang="ar-IQ" sz="4800" b="1" cap="none" spc="0" dirty="0" smtClean="0">
              <a:ln w="12700">
                <a:prstDash val="solid"/>
              </a:ln>
              <a:effectLst>
                <a:outerShdw dist="38100" dir="2640000" algn="bl" rotWithShape="0">
                  <a:schemeClr val="accent1"/>
                </a:outerShdw>
              </a:effectLst>
            </a:rPr>
            <a:t>التدريب الرياضي</a:t>
          </a:r>
          <a:endParaRPr lang="ar-SA" sz="4800" b="1" cap="none" spc="0" dirty="0">
            <a:ln w="12700">
              <a:prstDash val="solid"/>
            </a:ln>
            <a:effectLst>
              <a:outerShdw dist="38100" dir="2640000" algn="bl" rotWithShape="0">
                <a:schemeClr val="accent1"/>
              </a:outerShdw>
            </a:effectLst>
          </a:endParaRPr>
        </a:p>
      </dgm:t>
    </dgm:pt>
    <dgm:pt modelId="{AEAEE3DB-D869-44B8-B6A1-1B883FDFB1D5}" type="parTrans" cxnId="{FB061E63-E648-4CCE-9F2D-7BA49B43D8D3}">
      <dgm:prSet/>
      <dgm:spPr/>
      <dgm:t>
        <a:bodyPr/>
        <a:lstStyle/>
        <a:p>
          <a:pPr rtl="1"/>
          <a:endParaRPr lang="ar-SA"/>
        </a:p>
      </dgm:t>
    </dgm:pt>
    <dgm:pt modelId="{4531CDCE-9F80-4C8D-A2B8-944E5663470F}" type="sibTrans" cxnId="{FB061E63-E648-4CCE-9F2D-7BA49B43D8D3}">
      <dgm:prSet/>
      <dgm:spPr/>
      <dgm:t>
        <a:bodyPr/>
        <a:lstStyle/>
        <a:p>
          <a:pPr rtl="1"/>
          <a:endParaRPr lang="ar-SA"/>
        </a:p>
      </dgm:t>
    </dgm:pt>
    <dgm:pt modelId="{EB3F9C07-93D7-43BF-ADB3-27BD5E78055D}" type="pres">
      <dgm:prSet presAssocID="{D1D84C28-F13B-4BD9-BA9E-17B07B89F10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C9BC1E7-31F7-4063-B91D-E2B106331E87}" type="pres">
      <dgm:prSet presAssocID="{95800051-9210-4773-94BF-D1C7B5ED5AB2}" presName="composite" presStyleCnt="0"/>
      <dgm:spPr/>
    </dgm:pt>
    <dgm:pt modelId="{300A4B78-51B9-4594-A494-081F7FBC697E}" type="pres">
      <dgm:prSet presAssocID="{95800051-9210-4773-94BF-D1C7B5ED5AB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B97C8CD-A07F-4B7E-BB36-6B3381EC2E05}" type="pres">
      <dgm:prSet presAssocID="{95800051-9210-4773-94BF-D1C7B5ED5AB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1B9447E-60DA-4EDA-9491-E510D8F85CC8}" type="pres">
      <dgm:prSet presAssocID="{FF9A915A-089A-43F8-A5A2-96B1C3E55A57}" presName="sp" presStyleCnt="0"/>
      <dgm:spPr/>
    </dgm:pt>
    <dgm:pt modelId="{691B021F-A64E-4253-B78B-0985E34E421B}" type="pres">
      <dgm:prSet presAssocID="{E51CB3F2-7403-4CF9-BE2B-7C1E033E0136}" presName="composite" presStyleCnt="0"/>
      <dgm:spPr/>
    </dgm:pt>
    <dgm:pt modelId="{639821D2-3632-46C9-89AF-1A8113CCAC8B}" type="pres">
      <dgm:prSet presAssocID="{E51CB3F2-7403-4CF9-BE2B-7C1E033E013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E7FE4D2-1B5B-4487-BEF1-C65B76B7EE23}" type="pres">
      <dgm:prSet presAssocID="{E51CB3F2-7403-4CF9-BE2B-7C1E033E013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C31A415-BD07-47B7-A259-8D2965B3AB3A}" type="presOf" srcId="{A68B18E2-311A-4E2B-A622-BC85533CEC59}" destId="{6E7FE4D2-1B5B-4487-BEF1-C65B76B7EE23}" srcOrd="0" destOrd="0" presId="urn:microsoft.com/office/officeart/2005/8/layout/chevron2"/>
    <dgm:cxn modelId="{B5446E85-B7CD-4B60-9AFD-C980DFF335D8}" srcId="{95800051-9210-4773-94BF-D1C7B5ED5AB2}" destId="{7330341E-F2FA-4796-99FC-5AFB1E1363E7}" srcOrd="0" destOrd="0" parTransId="{6368246C-7406-4F92-9A37-5AD86E686121}" sibTransId="{9E1476BE-2DF2-4B06-8629-64223739FAF1}"/>
    <dgm:cxn modelId="{4E3196D2-ADD2-4585-8F57-99F5D2BF1F57}" type="presOf" srcId="{95800051-9210-4773-94BF-D1C7B5ED5AB2}" destId="{300A4B78-51B9-4594-A494-081F7FBC697E}" srcOrd="0" destOrd="0" presId="urn:microsoft.com/office/officeart/2005/8/layout/chevron2"/>
    <dgm:cxn modelId="{47299724-339A-4871-8F85-98444F9280E2}" srcId="{D1D84C28-F13B-4BD9-BA9E-17B07B89F10C}" destId="{E51CB3F2-7403-4CF9-BE2B-7C1E033E0136}" srcOrd="1" destOrd="0" parTransId="{D247A8D8-7E3E-43D6-B657-05C0C5A80CDD}" sibTransId="{EE54F8BA-978B-4C3D-88CF-6E24223104DF}"/>
    <dgm:cxn modelId="{FB061E63-E648-4CCE-9F2D-7BA49B43D8D3}" srcId="{E51CB3F2-7403-4CF9-BE2B-7C1E033E0136}" destId="{A68B18E2-311A-4E2B-A622-BC85533CEC59}" srcOrd="0" destOrd="0" parTransId="{AEAEE3DB-D869-44B8-B6A1-1B883FDFB1D5}" sibTransId="{4531CDCE-9F80-4C8D-A2B8-944E5663470F}"/>
    <dgm:cxn modelId="{C2D79165-832C-4716-94C5-D28FCF8DD9DB}" type="presOf" srcId="{E51CB3F2-7403-4CF9-BE2B-7C1E033E0136}" destId="{639821D2-3632-46C9-89AF-1A8113CCAC8B}" srcOrd="0" destOrd="0" presId="urn:microsoft.com/office/officeart/2005/8/layout/chevron2"/>
    <dgm:cxn modelId="{53252332-75C8-43C5-979F-8093C8B23A9B}" type="presOf" srcId="{D1D84C28-F13B-4BD9-BA9E-17B07B89F10C}" destId="{EB3F9C07-93D7-43BF-ADB3-27BD5E78055D}" srcOrd="0" destOrd="0" presId="urn:microsoft.com/office/officeart/2005/8/layout/chevron2"/>
    <dgm:cxn modelId="{4B90BF56-EDA2-4276-825B-641F6018EA26}" type="presOf" srcId="{7330341E-F2FA-4796-99FC-5AFB1E1363E7}" destId="{8B97C8CD-A07F-4B7E-BB36-6B3381EC2E05}" srcOrd="0" destOrd="0" presId="urn:microsoft.com/office/officeart/2005/8/layout/chevron2"/>
    <dgm:cxn modelId="{E1F74776-7454-4364-A245-E27AA6CE7325}" srcId="{D1D84C28-F13B-4BD9-BA9E-17B07B89F10C}" destId="{95800051-9210-4773-94BF-D1C7B5ED5AB2}" srcOrd="0" destOrd="0" parTransId="{43E83F50-E9C3-4666-B028-3AD91AD7EA1F}" sibTransId="{FF9A915A-089A-43F8-A5A2-96B1C3E55A57}"/>
    <dgm:cxn modelId="{CAF2EC83-6386-4D62-A6D3-A906D3C4015D}" type="presParOf" srcId="{EB3F9C07-93D7-43BF-ADB3-27BD5E78055D}" destId="{1C9BC1E7-31F7-4063-B91D-E2B106331E87}" srcOrd="0" destOrd="0" presId="urn:microsoft.com/office/officeart/2005/8/layout/chevron2"/>
    <dgm:cxn modelId="{4B6AA6A5-FC18-4377-9399-2742EAB1ECEE}" type="presParOf" srcId="{1C9BC1E7-31F7-4063-B91D-E2B106331E87}" destId="{300A4B78-51B9-4594-A494-081F7FBC697E}" srcOrd="0" destOrd="0" presId="urn:microsoft.com/office/officeart/2005/8/layout/chevron2"/>
    <dgm:cxn modelId="{7E96DE00-26A8-4AB5-896D-CCD6B09B5E45}" type="presParOf" srcId="{1C9BC1E7-31F7-4063-B91D-E2B106331E87}" destId="{8B97C8CD-A07F-4B7E-BB36-6B3381EC2E05}" srcOrd="1" destOrd="0" presId="urn:microsoft.com/office/officeart/2005/8/layout/chevron2"/>
    <dgm:cxn modelId="{BDD08CD7-0353-4957-92AA-B5952FFA15FA}" type="presParOf" srcId="{EB3F9C07-93D7-43BF-ADB3-27BD5E78055D}" destId="{91B9447E-60DA-4EDA-9491-E510D8F85CC8}" srcOrd="1" destOrd="0" presId="urn:microsoft.com/office/officeart/2005/8/layout/chevron2"/>
    <dgm:cxn modelId="{55E6EC25-7947-47C8-BBAD-3AF65C40D078}" type="presParOf" srcId="{EB3F9C07-93D7-43BF-ADB3-27BD5E78055D}" destId="{691B021F-A64E-4253-B78B-0985E34E421B}" srcOrd="2" destOrd="0" presId="urn:microsoft.com/office/officeart/2005/8/layout/chevron2"/>
    <dgm:cxn modelId="{0F4FDAAA-E18E-40CE-80BD-B63AAD718BD8}" type="presParOf" srcId="{691B021F-A64E-4253-B78B-0985E34E421B}" destId="{639821D2-3632-46C9-89AF-1A8113CCAC8B}" srcOrd="0" destOrd="0" presId="urn:microsoft.com/office/officeart/2005/8/layout/chevron2"/>
    <dgm:cxn modelId="{3D2EB706-5086-42BC-A37E-E070CFF71E2C}" type="presParOf" srcId="{691B021F-A64E-4253-B78B-0985E34E421B}" destId="{6E7FE4D2-1B5B-4487-BEF1-C65B76B7E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A4B78-51B9-4594-A494-081F7FBC697E}">
      <dsp:nvSpPr>
        <dsp:cNvPr id="0" name=""/>
        <dsp:cNvSpPr/>
      </dsp:nvSpPr>
      <dsp:spPr>
        <a:xfrm rot="5400000">
          <a:off x="-271765" y="273816"/>
          <a:ext cx="1811767" cy="126823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 dirty="0"/>
        </a:p>
      </dsp:txBody>
      <dsp:txXfrm rot="-5400000">
        <a:off x="1" y="636170"/>
        <a:ext cx="1268237" cy="543530"/>
      </dsp:txXfrm>
    </dsp:sp>
    <dsp:sp modelId="{8B97C8CD-A07F-4B7E-BB36-6B3381EC2E05}">
      <dsp:nvSpPr>
        <dsp:cNvPr id="0" name=""/>
        <dsp:cNvSpPr/>
      </dsp:nvSpPr>
      <dsp:spPr>
        <a:xfrm rot="5400000">
          <a:off x="4298639" y="-3028350"/>
          <a:ext cx="1177648" cy="72384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4800" b="1" kern="1200" cap="none" spc="0" smtClean="0">
              <a:ln w="12700">
                <a:prstDash val="solid"/>
              </a:ln>
              <a:effectLst>
                <a:outerShdw dist="38100" dir="2640000" algn="bl" rotWithShape="0">
                  <a:schemeClr val="accent1"/>
                </a:outerShdw>
              </a:effectLst>
            </a:rPr>
            <a:t>قواعد (أسس) التدريب الرياضي</a:t>
          </a:r>
          <a:endParaRPr lang="ar-SA" sz="4800" b="1" kern="1200" cap="none" spc="0" dirty="0">
            <a:ln w="12700">
              <a:prstDash val="solid"/>
            </a:ln>
            <a:effectLst>
              <a:outerShdw dist="38100" dir="2640000" algn="bl" rotWithShape="0">
                <a:schemeClr val="accent1"/>
              </a:outerShdw>
            </a:effectLst>
          </a:endParaRPr>
        </a:p>
      </dsp:txBody>
      <dsp:txXfrm rot="-5400000">
        <a:off x="1268237" y="59540"/>
        <a:ext cx="7180964" cy="1062672"/>
      </dsp:txXfrm>
    </dsp:sp>
    <dsp:sp modelId="{639821D2-3632-46C9-89AF-1A8113CCAC8B}">
      <dsp:nvSpPr>
        <dsp:cNvPr id="0" name=""/>
        <dsp:cNvSpPr/>
      </dsp:nvSpPr>
      <dsp:spPr>
        <a:xfrm rot="5400000">
          <a:off x="-271765" y="1794726"/>
          <a:ext cx="1811767" cy="126823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3700" kern="1200" dirty="0"/>
        </a:p>
      </dsp:txBody>
      <dsp:txXfrm rot="-5400000">
        <a:off x="1" y="2157080"/>
        <a:ext cx="1268237" cy="543530"/>
      </dsp:txXfrm>
    </dsp:sp>
    <dsp:sp modelId="{6E7FE4D2-1B5B-4487-BEF1-C65B76B7EE23}">
      <dsp:nvSpPr>
        <dsp:cNvPr id="0" name=""/>
        <dsp:cNvSpPr/>
      </dsp:nvSpPr>
      <dsp:spPr>
        <a:xfrm rot="5400000">
          <a:off x="4298639" y="-1507440"/>
          <a:ext cx="1177648" cy="72384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4800" b="1" kern="1200" cap="none" spc="0" dirty="0" smtClean="0">
              <a:ln w="12700">
                <a:prstDash val="solid"/>
              </a:ln>
              <a:effectLst>
                <a:outerShdw dist="38100" dir="2640000" algn="bl" rotWithShape="0">
                  <a:schemeClr val="accent1"/>
                </a:outerShdw>
              </a:effectLst>
            </a:rPr>
            <a:t>مبادئ</a:t>
          </a:r>
          <a:r>
            <a:rPr lang="ar-IQ" sz="4800" b="1" kern="1200" dirty="0" smtClean="0"/>
            <a:t> </a:t>
          </a:r>
          <a:r>
            <a:rPr lang="ar-IQ" sz="4800" b="1" kern="1200" cap="none" spc="0" dirty="0" smtClean="0">
              <a:ln w="12700">
                <a:prstDash val="solid"/>
              </a:ln>
              <a:effectLst>
                <a:outerShdw dist="38100" dir="2640000" algn="bl" rotWithShape="0">
                  <a:schemeClr val="accent1"/>
                </a:outerShdw>
              </a:effectLst>
            </a:rPr>
            <a:t>التدريب الرياضي</a:t>
          </a:r>
          <a:endParaRPr lang="ar-SA" sz="4800" b="1" kern="1200" cap="none" spc="0" dirty="0">
            <a:ln w="12700">
              <a:prstDash val="solid"/>
            </a:ln>
            <a:effectLst>
              <a:outerShdw dist="38100" dir="2640000" algn="bl" rotWithShape="0">
                <a:schemeClr val="accent1"/>
              </a:outerShdw>
            </a:effectLst>
          </a:endParaRPr>
        </a:p>
      </dsp:txBody>
      <dsp:txXfrm rot="-5400000">
        <a:off x="1268237" y="1580450"/>
        <a:ext cx="7180964" cy="106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D0C4925-8259-4900-A9B0-1FF0D5AF2CD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1853E3C-5F2F-4CE8-BB20-01CA3B4C78B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8959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3E3C-5F2F-4CE8-BB20-01CA3B4C78BD}" type="slidenum">
              <a:rPr lang="ar-IQ" smtClean="0"/>
              <a:t>7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43992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0291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640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29107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1092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73116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74295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91077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20116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562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2262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0412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3534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2295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2971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5171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501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0274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A3F4942-3F85-440E-AA4E-C6D0DAE858BE}" type="datetimeFigureOut">
              <a:rPr lang="ar-IQ" smtClean="0"/>
              <a:t>16/08/1441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FBFD-6DB5-4E86-80D1-677BD7A152A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45657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154955" y="872837"/>
            <a:ext cx="8825658" cy="3435928"/>
          </a:xfrm>
        </p:spPr>
        <p:txBody>
          <a:bodyPr/>
          <a:lstStyle/>
          <a:p>
            <a:pPr algn="ctr"/>
            <a:r>
              <a:rPr lang="ar-IQ" dirty="0">
                <a:solidFill>
                  <a:srgbClr val="FFC000"/>
                </a:solidFill>
              </a:rPr>
              <a:t>محاضرة رقم </a:t>
            </a:r>
            <a:r>
              <a:rPr lang="ar-IQ" dirty="0" smtClean="0">
                <a:solidFill>
                  <a:srgbClr val="FFC000"/>
                </a:solidFill>
              </a:rPr>
              <a:t>(5)</a:t>
            </a:r>
            <a:r>
              <a:rPr lang="ar-IQ" dirty="0">
                <a:solidFill>
                  <a:srgbClr val="FFC000"/>
                </a:solidFill>
              </a:rPr>
              <a:t/>
            </a:r>
            <a:br>
              <a:rPr lang="ar-IQ" dirty="0">
                <a:solidFill>
                  <a:srgbClr val="FFC000"/>
                </a:solidFill>
              </a:rPr>
            </a:br>
            <a:r>
              <a:rPr lang="ar-IQ" dirty="0">
                <a:solidFill>
                  <a:srgbClr val="FFC000"/>
                </a:solidFill>
              </a:rPr>
              <a:t>علم التدريب الرياضي</a:t>
            </a:r>
            <a:br>
              <a:rPr lang="ar-IQ" dirty="0">
                <a:solidFill>
                  <a:srgbClr val="FFC000"/>
                </a:solidFill>
              </a:rPr>
            </a:br>
            <a:r>
              <a:rPr lang="ar-IQ" dirty="0">
                <a:solidFill>
                  <a:srgbClr val="FFC000"/>
                </a:solidFill>
              </a:rPr>
              <a:t>المرحلة الثانية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12618" y="4777380"/>
            <a:ext cx="10460181" cy="1263202"/>
          </a:xfrm>
        </p:spPr>
        <p:txBody>
          <a:bodyPr>
            <a:noAutofit/>
          </a:bodyPr>
          <a:lstStyle/>
          <a:p>
            <a:pPr algn="ctr"/>
            <a:r>
              <a:rPr lang="ar-IQ" sz="7200" dirty="0" err="1">
                <a:solidFill>
                  <a:srgbClr val="FFC000"/>
                </a:solidFill>
              </a:rPr>
              <a:t>أ.م.د</a:t>
            </a:r>
            <a:r>
              <a:rPr lang="ar-IQ" sz="7200" dirty="0">
                <a:solidFill>
                  <a:srgbClr val="FFC000"/>
                </a:solidFill>
              </a:rPr>
              <a:t>. حسين علاء محسن الطائي  </a:t>
            </a:r>
          </a:p>
          <a:p>
            <a:pPr algn="ctr"/>
            <a:endParaRPr lang="ar-IQ" sz="7200" dirty="0"/>
          </a:p>
        </p:txBody>
      </p:sp>
    </p:spTree>
    <p:extLst>
      <p:ext uri="{BB962C8B-B14F-4D97-AF65-F5344CB8AC3E}">
        <p14:creationId xmlns:p14="http://schemas.microsoft.com/office/powerpoint/2010/main" val="2549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58982" y="3244334"/>
            <a:ext cx="1005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IQ" sz="7200" dirty="0">
                <a:solidFill>
                  <a:srgbClr val="FFC000"/>
                </a:solidFill>
              </a:rPr>
              <a:t>شكراً جزيلاً لإصغائكم</a:t>
            </a:r>
            <a:endParaRPr lang="ar-IQ" sz="7200" dirty="0"/>
          </a:p>
        </p:txBody>
      </p:sp>
    </p:spTree>
    <p:extLst>
      <p:ext uri="{BB962C8B-B14F-4D97-AF65-F5344CB8AC3E}">
        <p14:creationId xmlns:p14="http://schemas.microsoft.com/office/powerpoint/2010/main" val="1838224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343928"/>
              </p:ext>
            </p:extLst>
          </p:nvPr>
        </p:nvGraphicFramePr>
        <p:xfrm>
          <a:off x="1579418" y="1900238"/>
          <a:ext cx="8506690" cy="3336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855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-10403"/>
            <a:ext cx="12191999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قواعد (أسس) التدريب الرياضي</a:t>
            </a:r>
            <a:endParaRPr lang="en-US" sz="4000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ar-SA" sz="32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SA" sz="32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قاعدة الإعداد </a:t>
            </a:r>
            <a:r>
              <a:rPr lang="ar-IQ" sz="32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البدني</a:t>
            </a:r>
            <a:r>
              <a:rPr lang="ar-SA" sz="32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الإعداد 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البدني (</a:t>
            </a:r>
            <a:r>
              <a:rPr lang="ar-IQ" sz="280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تطوير المجاميع العضلية)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معناه تطوير جوانب اللاعب وتكامله 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بدنيا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ً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وروحيا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ً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والتقيد بهذا المبدأ يعتبر الأساس للوصول باللاعب الى المستويات العليا.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والإعداد بمعناه 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الشامل 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هو عبارة عن نمو وتطوير الأجهزة الداخلية في جميع مراحل التدريب للوصول إلى المستويات العليا, وبالتالي الحصول على النتائج الرياضية المطلوبة.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وينقسم الى قسمين :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  <a:p>
            <a:pPr algn="just"/>
            <a:r>
              <a:rPr lang="ar-SA" sz="2800" b="1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أ‌- الإعداد البدني العام: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ويقصد به تطوير القدرات (الصفات) البدنية العامة :- (القوة- </a:t>
            </a:r>
            <a:r>
              <a:rPr lang="ar-IQ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السرعة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- </a:t>
            </a:r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المطاولة- المرونة - الرشاقة - التوازن).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algn="just"/>
            <a:r>
              <a:rPr lang="ar-SA" sz="2800" b="1" u="sng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ب‌- الإعداد البدني الخاص: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  <a:p>
            <a:pPr algn="just"/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وهي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التمرينات التي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تتعلق بتطوير القدرات الخاصة بكل بفعالية.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  <a:p>
            <a:pPr algn="just"/>
            <a:r>
              <a:rPr lang="ar-SA" sz="28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مثلاً</a:t>
            </a:r>
            <a:r>
              <a:rPr lang="ar-IQ" sz="28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: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لاعب كرة السلة لا يستطيع إتقان التهديف من القفز عند </a:t>
            </a:r>
            <a:r>
              <a:rPr lang="ar-IQ" sz="2800" dirty="0" err="1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إفتقاره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إلى 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قوة عضلات الأطراف السفلى التي تساعد على القفز.</a:t>
            </a:r>
            <a:endParaRPr lang="en-US" sz="2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2430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1028619"/>
            <a:ext cx="1201189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IQ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قاعدة </a:t>
            </a:r>
            <a:r>
              <a:rPr lang="ar-SA" sz="4000" b="1" u="sng" dirty="0" err="1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الإنتظام</a:t>
            </a:r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وهو الدوام المنتظم في ممارسة البرامج التدريبية حسب الخطة المرسومة وتطبق أيضا أثناء التدرج 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وال</a:t>
            </a:r>
            <a:r>
              <a:rPr lang="ar-IQ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إ</a:t>
            </a:r>
            <a:r>
              <a:rPr lang="ar-SA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رتفاع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بالصعوبة والمطالب بشكل منتظم.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 قاعدة الاستمرارية:</a:t>
            </a:r>
            <a:r>
              <a:rPr lang="ar-IQ" sz="4000" dirty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ar-IQ" sz="4000" dirty="0" smtClean="0">
              <a:solidFill>
                <a:schemeClr val="bg2">
                  <a:lumMod val="20000"/>
                  <a:lumOff val="8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التدريب </a:t>
            </a:r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يجب أن يكون بشكل مستمر ومتواصل كأساس للوصول الى المستويات العليا.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4- قاعدة المقاييس:</a:t>
            </a:r>
            <a:endParaRPr lang="en-US" sz="40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اختيار تمرينات وحركات وألعاب تتناسب 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IQ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ع اللياقة البدنية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والنفسية ومستوى اللاعب 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فنيا</a:t>
            </a:r>
            <a:r>
              <a:rPr lang="ar-IQ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ً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وكذلك الجنس والعمر في جميع مراحل النمو.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 قاعدة المعرفة:</a:t>
            </a:r>
            <a:endParaRPr lang="en-US" sz="40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فهم الفكرة الأساسية للتدريب ومعرفة تأثير كل نوع من أنواع التمرينات البدنية وكيفية وضع تفاصيلها 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بشكل</a:t>
            </a:r>
            <a:r>
              <a:rPr lang="ar-IQ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مقنن</a:t>
            </a:r>
            <a:r>
              <a:rPr lang="ar-S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يؤدي إلى اكتساب المهارة الفنية والخطط بوقت أقصر وبنجاح.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09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04799" y="1080654"/>
            <a:ext cx="1156854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IQ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قاعدة الوضوح:</a:t>
            </a:r>
            <a:endParaRPr lang="en-US" sz="40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إعطاء فكرة واضحة عن المهارة أو أية خطة واضحة وصحيحة وكاملة من الناحية الفنية والتكتيكية.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7- قاعدة التنويع والتغيير:</a:t>
            </a:r>
            <a:endParaRPr lang="en-US" sz="40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هذه القاعدة تؤكد على ضرورة تركيب برامج التدريب في الوحدات التدريبية على أساس التنويع والتبديل في الفعاليات المختلفة والتمرينات.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8- قاعدة التكرار أو الإعادة:</a:t>
            </a:r>
            <a:endParaRPr lang="en-US" sz="40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هذه القاعدة تحدد معدل تكرار التمرينات والحركات من جانب وتكرار الوحدات والدوائر التدريبية من جانب آخر.</a:t>
            </a: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ar-SA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9- قاعدة التدريب المستقل والجماعي:</a:t>
            </a:r>
            <a:endParaRPr lang="en-US" sz="4000" dirty="0" smtClean="0">
              <a:solidFill>
                <a:schemeClr val="bg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درجة ومستوى كل لاعب من التدريب واللياقة هي العامل الأساس في وضع وتركيب الوحدات التدريبية كما ونوعا.</a:t>
            </a:r>
            <a:endParaRPr lang="en-US" sz="2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05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678873" y="817418"/>
            <a:ext cx="11111345" cy="5747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IQ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مبادئ التدريب الرياضي</a:t>
            </a:r>
            <a:endParaRPr lang="en-US" sz="4000" dirty="0" smtClean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ar-DZ" sz="2800" b="1" u="sng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التدريب الرياضي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هو العمليات التعليمية التنموية  و التربوية التي تهدف إلى تنشئة و إعداد اللاعبين و الفرق الرياضية من خلال التخطيط و القيادة التطبيقية الميدانية بهدف تحقيق أعلى مستوى و نتائج ممكنة في الرياضة التخصصية و الحفاظ عليها لأطول فترة ممكنة، و ذلك اعتماداً على مبادئ هامة تعرف بمبادئ التدريب الرياضي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ar-IQ" sz="2800" dirty="0" smtClean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fontAlgn="base"/>
            <a:r>
              <a:rPr lang="ar-DZ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المبدأ الأول</a:t>
            </a:r>
            <a: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 fontAlgn="base"/>
            <a:r>
              <a:rPr lang="en-US" sz="2800" b="1" u="sng" dirty="0">
                <a:solidFill>
                  <a:schemeClr val="bg2">
                    <a:lumMod val="20000"/>
                    <a:lumOff val="80000"/>
                  </a:schemeClr>
                </a:solidFill>
                <a:cs typeface="+mj-cs"/>
              </a:rPr>
              <a:t> </a:t>
            </a:r>
            <a:r>
              <a:rPr lang="ar-DZ" sz="4000" b="1" u="sng" dirty="0" err="1">
                <a:solidFill>
                  <a:schemeClr val="bg2">
                    <a:lumMod val="20000"/>
                    <a:lumOff val="80000"/>
                  </a:schemeClr>
                </a:solidFill>
                <a:cs typeface="+mj-cs"/>
              </a:rPr>
              <a:t>التكيي</a:t>
            </a:r>
            <a:r>
              <a:rPr lang="ar-SA" sz="4000" b="1" u="sng" dirty="0">
                <a:solidFill>
                  <a:schemeClr val="bg2">
                    <a:lumMod val="20000"/>
                    <a:lumOff val="80000"/>
                  </a:schemeClr>
                </a:solidFill>
                <a:cs typeface="+mj-cs"/>
              </a:rPr>
              <a:t>ف:</a:t>
            </a:r>
            <a:r>
              <a:rPr lang="ar-SA" sz="2800" u="sng" dirty="0">
                <a:solidFill>
                  <a:schemeClr val="bg2">
                    <a:lumMod val="20000"/>
                    <a:lumOff val="80000"/>
                  </a:schemeClr>
                </a:solidFill>
                <a:cs typeface="+mj-cs"/>
              </a:rPr>
              <a:t> </a:t>
            </a:r>
            <a:r>
              <a:rPr lang="ar-DZ" sz="2800" dirty="0">
                <a:solidFill>
                  <a:srgbClr val="FFFF00"/>
                </a:solidFill>
                <a:cs typeface="+mj-cs"/>
              </a:rPr>
              <a:t>التدريب الرياضي يحدث التغيرات في الأجهزة الوظيفية لجسم اللاعب للتكيف مع متطلبات التدريب الكبرى</a:t>
            </a:r>
            <a:r>
              <a:rPr lang="en-US" sz="2800" dirty="0">
                <a:solidFill>
                  <a:srgbClr val="FFFF00"/>
                </a:solidFill>
                <a:cs typeface="+mj-cs"/>
              </a:rPr>
              <a:t>. </a:t>
            </a:r>
          </a:p>
          <a:p>
            <a:pPr algn="just" fontAlgn="base">
              <a:lnSpc>
                <a:spcPct val="150000"/>
              </a:lnSpc>
            </a:pPr>
            <a:endParaRPr lang="en-US" sz="2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1581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240804"/>
            <a:ext cx="12053455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800"/>
              </a:spcAft>
            </a:pPr>
            <a:r>
              <a:rPr lang="ar-DZ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المبدأ الثاني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en-US" sz="4000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مراعاة الفروق الفردية للتدريب</a:t>
            </a:r>
            <a:r>
              <a:rPr lang="ar-DZ" sz="40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ar-DZ" sz="2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استجابة أجسام اللاعبين للتدريب أمر فردي و يعتمد على خصائص كل لاعب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ar-IQ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fontAlgn="base">
              <a:spcAft>
                <a:spcPts val="800"/>
              </a:spcAft>
            </a:pPr>
            <a:r>
              <a:rPr lang="ar-DZ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المبدأ الثالث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en-US" sz="4000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fontAlgn="base">
              <a:spcAft>
                <a:spcPts val="800"/>
              </a:spcAft>
            </a:pPr>
            <a:r>
              <a:rPr lang="ar-DZ" sz="4000" b="1" u="sng" dirty="0" err="1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الإستعداد</a:t>
            </a:r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ar-DZ" sz="2800" dirty="0" smtClean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sz="2800" dirty="0" err="1" smtClean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إ</a:t>
            </a:r>
            <a:r>
              <a:rPr lang="ar-DZ" sz="2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ستفادة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الجسم من التدريب تعتمد على مدى </a:t>
            </a:r>
            <a:r>
              <a:rPr lang="ar-DZ" sz="2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إستعداده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البدني </a:t>
            </a:r>
            <a:r>
              <a:rPr lang="ar-SA" sz="2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والمهاري</a:t>
            </a:r>
            <a:r>
              <a:rPr lang="ar-SA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و النفسي. 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المبدأ الرابع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en-US" sz="4000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التدرج في زيادة </a:t>
            </a:r>
            <a:r>
              <a:rPr lang="ar-IQ" sz="4000" b="1" u="sng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</a:t>
            </a:r>
            <a:r>
              <a:rPr lang="ar-DZ" sz="4000" b="1" u="sng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حمل </a:t>
            </a:r>
            <a:r>
              <a:rPr lang="ar-DZ" sz="4000" b="1" u="sng" dirty="0" err="1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التدر</a:t>
            </a:r>
            <a:r>
              <a:rPr lang="ar-IQ" sz="4000" b="1" u="sng" dirty="0" err="1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يب</a:t>
            </a:r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ي</a:t>
            </a:r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ar-DZ" sz="4000" dirty="0">
                <a:solidFill>
                  <a:schemeClr val="bg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يجب التدرج بدرجة حمل التدريب عقب حدوث التكيف الداخلي و الخارجي للاعب مع الأحمال السابقة.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المبدأ الخامس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endParaRPr lang="en-US" sz="4000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زيادة </a:t>
            </a:r>
            <a:r>
              <a:rPr lang="ar-IQ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</a:t>
            </a:r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حمل التدريب</a:t>
            </a:r>
            <a:r>
              <a:rPr lang="ar-IQ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ي</a:t>
            </a: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ar-SA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ل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يتحقق </a:t>
            </a:r>
            <a:r>
              <a:rPr lang="ar-DZ" sz="28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الإرتقاء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بعنصر بدني يجب التدريب بحمل عند مستوى الحد الأقصى ( الحد الخارجي) لمقدرة اللاعب.</a:t>
            </a:r>
            <a:endParaRPr lang="en-US" sz="2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97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845128"/>
            <a:ext cx="1190105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ar-DZ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المبدأ السادس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4000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الخصوصية</a:t>
            </a: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لتطوير الأداء يجب التدريب بنفس طريقة الأداء من خلال نفس الوضع الذي سوف ينفذ من خلاله وكذلك أن يتم التدريب وفق نمط الطاقة السائد في اللعبة. </a:t>
            </a:r>
            <a:endParaRPr lang="en-US" sz="2800" dirty="0" smtClean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  <a:p>
            <a:pPr algn="just" fontAlgn="base"/>
            <a:r>
              <a:rPr lang="ar-DZ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المبدأ السابع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4000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التنويع</a:t>
            </a:r>
            <a:r>
              <a:rPr lang="en-US" sz="4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ضرورة التنويع في التدريب من الأداء إلى الراحة و من الصعب إلى السهل وكذلك التنويع 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ف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ي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طرق وأساليب 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التدريب.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ar-SA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المبدأ الثامن</a:t>
            </a:r>
            <a:r>
              <a:rPr lang="en-US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en-US" sz="4000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الإحماء و التهدئة</a:t>
            </a: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يبدأ </a:t>
            </a:r>
            <a:r>
              <a:rPr lang="ar-DZ" sz="2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كل تدريب بإحماء للوقاية من الإصابات وتهيئة أجهزة الجسم و ينتهي بالتهدئة و العودة لحالة أقرب للطبيعية</a:t>
            </a:r>
            <a:r>
              <a:rPr lang="ar-DZ" dirty="0" smtClean="0">
                <a:solidFill>
                  <a:srgbClr val="3A3A3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171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63236" y="1274618"/>
            <a:ext cx="11596255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ar-DZ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المبدأ التاسع</a:t>
            </a:r>
            <a:r>
              <a:rPr lang="ar-IQ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:</a:t>
            </a: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+mj-cs"/>
            </a:endParaRPr>
          </a:p>
          <a:p>
            <a:pPr algn="just" fontAlgn="base">
              <a:lnSpc>
                <a:spcPct val="150000"/>
              </a:lnSpc>
            </a:pPr>
            <a:r>
              <a:rPr lang="ar-DZ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التدريب طويل المدى</a:t>
            </a:r>
            <a:r>
              <a:rPr lang="ar-IQ" sz="4000" b="1" u="sng" dirty="0">
                <a:solidFill>
                  <a:schemeClr val="bg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 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التدريب يحتاج لفترة زمنية طويلة كي يظهر تأثيره لوصول الرياضي إلى المستوى العالي 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و هذا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يتطلب من 5 إلى 10 سنوات عمل مدروس و منظم،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ل</a:t>
            </a:r>
            <a:r>
              <a:rPr lang="ar-IQ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أ</a:t>
            </a:r>
            <a:r>
              <a:rPr lang="ar-DZ" sz="28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ن ظهور النتائج بصورة ملموسة يكون بعد فترات طويلة من التدريب و بتراكم الجرعات التدريبية، و هذا ما يسمى بالتدريب طويل المدى.</a:t>
            </a:r>
            <a:endParaRPr lang="en-US" sz="2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108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يون">
  <a:themeElements>
    <a:clrScheme name="أيون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أيون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يون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106</TotalTime>
  <Words>494</Words>
  <Application>Microsoft Office PowerPoint</Application>
  <PresentationFormat>شاشة عريضة</PresentationFormat>
  <Paragraphs>53</Paragraphs>
  <Slides>10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أيون</vt:lpstr>
      <vt:lpstr>محاضرة رقم (5) علم التدريب الرياضي المرحلة الثانية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رقم (5) علم التدريب الرياضي المرحلة الثانية</dc:title>
  <dc:creator>lenovo</dc:creator>
  <cp:lastModifiedBy>lenovo</cp:lastModifiedBy>
  <cp:revision>15</cp:revision>
  <dcterms:created xsi:type="dcterms:W3CDTF">2020-04-08T21:35:05Z</dcterms:created>
  <dcterms:modified xsi:type="dcterms:W3CDTF">2020-04-09T02:12:41Z</dcterms:modified>
</cp:coreProperties>
</file>