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3" r:id="rId3"/>
    <p:sldId id="264" r:id="rId4"/>
    <p:sldId id="265" r:id="rId5"/>
    <p:sldId id="277" r:id="rId6"/>
    <p:sldId id="266" r:id="rId7"/>
    <p:sldId id="267" r:id="rId8"/>
    <p:sldId id="268" r:id="rId9"/>
    <p:sldId id="272" r:id="rId10"/>
    <p:sldId id="269" r:id="rId11"/>
    <p:sldId id="270" r:id="rId12"/>
    <p:sldId id="257" r:id="rId13"/>
    <p:sldId id="258" r:id="rId14"/>
    <p:sldId id="259" r:id="rId15"/>
    <p:sldId id="261" r:id="rId16"/>
    <p:sldId id="262" r:id="rId17"/>
    <p:sldId id="274" r:id="rId18"/>
    <p:sldId id="273" r:id="rId19"/>
    <p:sldId id="275" r:id="rId20"/>
    <p:sldId id="276" r:id="rId21"/>
    <p:sldId id="260"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384" autoAdjust="0"/>
  </p:normalViewPr>
  <p:slideViewPr>
    <p:cSldViewPr>
      <p:cViewPr varScale="1">
        <p:scale>
          <a:sx n="66" d="100"/>
          <a:sy n="66" d="100"/>
        </p:scale>
        <p:origin x="91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7ADECD67-1692-4D55-A14C-2D81FC0A971D}" type="datetimeFigureOut">
              <a:rPr lang="ar-IQ" smtClean="0"/>
              <a:t>03/09/1441</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26ACA141-572D-4022-9504-F0E6CC54DD55}"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7ADECD67-1692-4D55-A14C-2D81FC0A971D}" type="datetimeFigureOut">
              <a:rPr lang="ar-IQ" smtClean="0"/>
              <a:t>03/09/1441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ACA141-572D-4022-9504-F0E6CC54DD55}"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7ADECD67-1692-4D55-A14C-2D81FC0A971D}" type="datetimeFigureOut">
              <a:rPr lang="ar-IQ" smtClean="0"/>
              <a:t>03/09/1441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ACA141-572D-4022-9504-F0E6CC54DD55}"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7ADECD67-1692-4D55-A14C-2D81FC0A971D}" type="datetimeFigureOut">
              <a:rPr lang="ar-IQ" smtClean="0"/>
              <a:t>03/09/1441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ACA141-572D-4022-9504-F0E6CC54DD55}"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7ADECD67-1692-4D55-A14C-2D81FC0A971D}" type="datetimeFigureOut">
              <a:rPr lang="ar-IQ" smtClean="0"/>
              <a:t>03/09/1441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ACA141-572D-4022-9504-F0E6CC54DD55}"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7ADECD67-1692-4D55-A14C-2D81FC0A971D}" type="datetimeFigureOut">
              <a:rPr lang="ar-IQ" smtClean="0"/>
              <a:t>03/09/1441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6ACA141-572D-4022-9504-F0E6CC54DD55}"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7ADECD67-1692-4D55-A14C-2D81FC0A971D}" type="datetimeFigureOut">
              <a:rPr lang="ar-IQ" smtClean="0"/>
              <a:t>03/09/1441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6ACA141-572D-4022-9504-F0E6CC54DD55}"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7ADECD67-1692-4D55-A14C-2D81FC0A971D}" type="datetimeFigureOut">
              <a:rPr lang="ar-IQ" smtClean="0"/>
              <a:t>03/09/1441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6ACA141-572D-4022-9504-F0E6CC54DD55}"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ECD67-1692-4D55-A14C-2D81FC0A971D}" type="datetimeFigureOut">
              <a:rPr lang="ar-IQ" smtClean="0"/>
              <a:t>03/09/1441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6ACA141-572D-4022-9504-F0E6CC54DD55}"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7ADECD67-1692-4D55-A14C-2D81FC0A971D}" type="datetimeFigureOut">
              <a:rPr lang="ar-IQ" smtClean="0"/>
              <a:t>03/09/1441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6ACA141-572D-4022-9504-F0E6CC54DD55}"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7ADECD67-1692-4D55-A14C-2D81FC0A971D}" type="datetimeFigureOut">
              <a:rPr lang="ar-IQ" smtClean="0"/>
              <a:t>03/09/1441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26ACA141-572D-4022-9504-F0E6CC54DD55}"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DECD67-1692-4D55-A14C-2D81FC0A971D}" type="datetimeFigureOut">
              <a:rPr lang="ar-IQ" smtClean="0"/>
              <a:t>03/09/1441</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ACA141-572D-4022-9504-F0E6CC54DD55}"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700808"/>
            <a:ext cx="7851648" cy="1180728"/>
          </a:xfrm>
        </p:spPr>
        <p:txBody>
          <a:bodyPr>
            <a:normAutofit/>
          </a:bodyPr>
          <a:lstStyle/>
          <a:p>
            <a:pPr algn="ctr" rtl="1"/>
            <a:r>
              <a:rPr lang="ar-SA" dirty="0" smtClean="0">
                <a:solidFill>
                  <a:schemeClr val="bg1">
                    <a:lumMod val="95000"/>
                    <a:lumOff val="5000"/>
                  </a:schemeClr>
                </a:solidFill>
                <a:effectLst/>
                <a:cs typeface="PT Bold Heading" pitchFamily="2" charset="-78"/>
              </a:rPr>
              <a:t>مؤشر</a:t>
            </a:r>
            <a:r>
              <a:rPr lang="ar-IQ" dirty="0" smtClean="0">
                <a:solidFill>
                  <a:schemeClr val="bg1">
                    <a:lumMod val="95000"/>
                    <a:lumOff val="5000"/>
                  </a:schemeClr>
                </a:solidFill>
                <a:effectLst/>
                <a:cs typeface="PT Bold Heading" pitchFamily="2" charset="-78"/>
              </a:rPr>
              <a:t>ات</a:t>
            </a:r>
            <a:r>
              <a:rPr lang="ar-SA" dirty="0" smtClean="0">
                <a:solidFill>
                  <a:schemeClr val="bg1">
                    <a:lumMod val="95000"/>
                    <a:lumOff val="5000"/>
                  </a:schemeClr>
                </a:solidFill>
                <a:effectLst/>
                <a:cs typeface="PT Bold Heading" pitchFamily="2" charset="-78"/>
              </a:rPr>
              <a:t> كفاءة </a:t>
            </a:r>
            <a:r>
              <a:rPr lang="ar-IQ" dirty="0" smtClean="0">
                <a:solidFill>
                  <a:schemeClr val="bg1">
                    <a:lumMod val="95000"/>
                    <a:lumOff val="5000"/>
                  </a:schemeClr>
                </a:solidFill>
                <a:effectLst/>
                <a:cs typeface="PT Bold Heading" pitchFamily="2" charset="-78"/>
              </a:rPr>
              <a:t>القلب </a:t>
            </a:r>
            <a:endParaRPr lang="ar-IQ" dirty="0">
              <a:solidFill>
                <a:schemeClr val="bg1">
                  <a:lumMod val="95000"/>
                  <a:lumOff val="5000"/>
                </a:schemeClr>
              </a:solidFill>
              <a:cs typeface="PT Bold Heading" pitchFamily="2" charset="-78"/>
            </a:endParaRPr>
          </a:p>
        </p:txBody>
      </p:sp>
      <p:sp>
        <p:nvSpPr>
          <p:cNvPr id="3" name="عنوان فرعي 2"/>
          <p:cNvSpPr>
            <a:spLocks noGrp="1"/>
          </p:cNvSpPr>
          <p:nvPr>
            <p:ph type="subTitle" idx="1"/>
          </p:nvPr>
        </p:nvSpPr>
        <p:spPr>
          <a:xfrm>
            <a:off x="533400" y="3821080"/>
            <a:ext cx="7639000" cy="2128200"/>
          </a:xfrm>
        </p:spPr>
        <p:txBody>
          <a:bodyPr>
            <a:noAutofit/>
          </a:bodyPr>
          <a:lstStyle/>
          <a:p>
            <a:r>
              <a:rPr lang="ar-IQ" sz="3200" i="1" dirty="0" smtClean="0">
                <a:solidFill>
                  <a:srgbClr val="FFFF00"/>
                </a:solidFill>
                <a:latin typeface="Simplified Arabic" panose="02020603050405020304" pitchFamily="18" charset="-78"/>
                <a:cs typeface="Simplified Arabic" panose="02020603050405020304" pitchFamily="18" charset="-78"/>
              </a:rPr>
              <a:t>محاضرات الدراسات العليا / دكتوراه </a:t>
            </a:r>
          </a:p>
          <a:p>
            <a:r>
              <a:rPr lang="ar-IQ" sz="3200" i="1" dirty="0" smtClean="0">
                <a:solidFill>
                  <a:srgbClr val="FFFF00"/>
                </a:solidFill>
                <a:latin typeface="Simplified Arabic" panose="02020603050405020304" pitchFamily="18" charset="-78"/>
                <a:cs typeface="Simplified Arabic" panose="02020603050405020304" pitchFamily="18" charset="-78"/>
              </a:rPr>
              <a:t>أ. د غصون فاضل هادي</a:t>
            </a:r>
          </a:p>
          <a:p>
            <a:r>
              <a:rPr lang="ar-IQ" sz="3200" i="1" dirty="0" smtClean="0">
                <a:solidFill>
                  <a:srgbClr val="FFFF00"/>
                </a:solidFill>
                <a:latin typeface="Simplified Arabic" panose="02020603050405020304" pitchFamily="18" charset="-78"/>
                <a:cs typeface="Simplified Arabic" panose="02020603050405020304" pitchFamily="18" charset="-78"/>
              </a:rPr>
              <a:t>كلية التربية البدنية وعلوم الرياضة/ الجامعة المستنصرية </a:t>
            </a:r>
            <a:endParaRPr lang="ar-IQ" sz="3200" i="1" dirty="0">
              <a:solidFill>
                <a:srgbClr val="FFFF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45433008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928992" cy="6370975"/>
          </a:xfrm>
          <a:prstGeom prst="rect">
            <a:avLst/>
          </a:prstGeom>
        </p:spPr>
        <p:txBody>
          <a:bodyPr wrap="square">
            <a:spAutoFit/>
          </a:bodyPr>
          <a:lstStyle/>
          <a:p>
            <a:r>
              <a:rPr lang="ar-IQ" sz="2400" b="1" dirty="0">
                <a:latin typeface="Simplified Arabic" panose="02020603050405020304" pitchFamily="18" charset="-78"/>
                <a:cs typeface="Simplified Arabic" panose="02020603050405020304" pitchFamily="18" charset="-78"/>
              </a:rPr>
              <a:t>كفاءة القلب الرياضي </a:t>
            </a:r>
            <a:r>
              <a:rPr lang="en-US" sz="2400" b="1" dirty="0">
                <a:latin typeface="Simplified Arabic" panose="02020603050405020304" pitchFamily="18" charset="-78"/>
                <a:cs typeface="Simplified Arabic" panose="02020603050405020304" pitchFamily="18" charset="-78"/>
              </a:rPr>
              <a:t>Cardiac </a:t>
            </a:r>
            <a:r>
              <a:rPr lang="en-US" sz="2400" b="1" dirty="0" smtClean="0">
                <a:latin typeface="Simplified Arabic" panose="02020603050405020304" pitchFamily="18" charset="-78"/>
                <a:cs typeface="Simplified Arabic" panose="02020603050405020304" pitchFamily="18" charset="-78"/>
              </a:rPr>
              <a:t>efficiency       </a:t>
            </a:r>
          </a:p>
          <a:p>
            <a:endParaRPr lang="en-US" sz="2400" dirty="0">
              <a:latin typeface="Simplified Arabic" panose="02020603050405020304" pitchFamily="18" charset="-78"/>
              <a:cs typeface="Simplified Arabic" panose="02020603050405020304" pitchFamily="18" charset="-78"/>
            </a:endParaRPr>
          </a:p>
          <a:p>
            <a:r>
              <a:rPr lang="ar-IQ" sz="2400" dirty="0">
                <a:latin typeface="Simplified Arabic" panose="02020603050405020304" pitchFamily="18" charset="-78"/>
                <a:cs typeface="Simplified Arabic" panose="02020603050405020304" pitchFamily="18" charset="-78"/>
              </a:rPr>
              <a:t>يستهلك الشخص الاعتيادي 250 لتر اوكسجين كل دقيقة عند الراحة ويستغل القلب حوالي 8% والتي تبلغ 20مليلتر/دقيقة وبما ان المليلتر من الاوكسجين ينتج 5 سعرات وكل سعرة تساوي(0.427 كلغم – م) من الطاقة وعليه ان (</a:t>
            </a:r>
            <a:r>
              <a:rPr lang="ar-IQ" sz="2400" dirty="0" smtClean="0">
                <a:latin typeface="Simplified Arabic" panose="02020603050405020304" pitchFamily="18" charset="-78"/>
                <a:cs typeface="Simplified Arabic" panose="02020603050405020304" pitchFamily="18" charset="-78"/>
              </a:rPr>
              <a:t>20مللتر/د</a:t>
            </a:r>
            <a:r>
              <a:rPr lang="ar-IQ" sz="2400" dirty="0">
                <a:latin typeface="Simplified Arabic" panose="02020603050405020304" pitchFamily="18" charset="-78"/>
                <a:cs typeface="Simplified Arabic" panose="02020603050405020304" pitchFamily="18" charset="-78"/>
              </a:rPr>
              <a:t>) من الاوكسجين (0.427×5 سعرات × </a:t>
            </a:r>
            <a:r>
              <a:rPr lang="ar-IQ" sz="2400" dirty="0" smtClean="0">
                <a:latin typeface="Simplified Arabic" panose="02020603050405020304" pitchFamily="18" charset="-78"/>
                <a:cs typeface="Simplified Arabic" panose="02020603050405020304" pitchFamily="18" charset="-78"/>
              </a:rPr>
              <a:t>20مللتر</a:t>
            </a:r>
            <a:r>
              <a:rPr lang="ar-IQ" sz="2400" dirty="0">
                <a:latin typeface="Simplified Arabic" panose="02020603050405020304" pitchFamily="18" charset="-78"/>
                <a:cs typeface="Simplified Arabic" panose="02020603050405020304" pitchFamily="18" charset="-78"/>
              </a:rPr>
              <a:t>/ د) </a:t>
            </a:r>
            <a:r>
              <a:rPr lang="ar-IQ" sz="2400" dirty="0" smtClean="0">
                <a:latin typeface="Simplified Arabic" panose="02020603050405020304" pitchFamily="18" charset="-78"/>
                <a:cs typeface="Simplified Arabic" panose="02020603050405020304" pitchFamily="18" charset="-78"/>
              </a:rPr>
              <a:t>مقدار </a:t>
            </a:r>
            <a:r>
              <a:rPr lang="ar-IQ" sz="2400" dirty="0">
                <a:latin typeface="Simplified Arabic" panose="02020603050405020304" pitchFamily="18" charset="-78"/>
                <a:cs typeface="Simplified Arabic" panose="02020603050405020304" pitchFamily="18" charset="-78"/>
              </a:rPr>
              <a:t>الطاقة المنتجة خلال دقيقة(42,7كلغم-م/ دقيقة) من الطاقة.</a:t>
            </a:r>
          </a:p>
          <a:p>
            <a:r>
              <a:rPr lang="ar-IQ" sz="2400" dirty="0">
                <a:latin typeface="Simplified Arabic" panose="02020603050405020304" pitchFamily="18" charset="-78"/>
                <a:cs typeface="Simplified Arabic" panose="02020603050405020304" pitchFamily="18" charset="-78"/>
              </a:rPr>
              <a:t>ويحدد مبدأ استهلاك الاوكسجين للقلب من خلال اولاً الضغط الدموي الشرياني وثانياً الناتج القلبي اي من خلال معدل ضربات القلب وحجم الدم المدفوع في الضربة الواحدة (</a:t>
            </a:r>
            <a:r>
              <a:rPr lang="en-US" sz="2400" dirty="0">
                <a:latin typeface="Simplified Arabic" panose="02020603050405020304" pitchFamily="18" charset="-78"/>
                <a:cs typeface="Simplified Arabic" panose="02020603050405020304" pitchFamily="18" charset="-78"/>
              </a:rPr>
              <a:t>SV) </a:t>
            </a:r>
            <a:r>
              <a:rPr lang="ar-IQ" sz="2400" dirty="0">
                <a:latin typeface="Simplified Arabic" panose="02020603050405020304" pitchFamily="18" charset="-78"/>
                <a:cs typeface="Simplified Arabic" panose="02020603050405020304" pitchFamily="18" charset="-78"/>
              </a:rPr>
              <a:t>ولحساب كفاءة القلب يتم استخدام المعادلة التالية:</a:t>
            </a:r>
          </a:p>
          <a:p>
            <a:r>
              <a:rPr lang="ar-IQ" sz="2400" dirty="0">
                <a:latin typeface="Simplified Arabic" panose="02020603050405020304" pitchFamily="18" charset="-78"/>
                <a:cs typeface="Simplified Arabic" panose="02020603050405020304" pitchFamily="18" charset="-78"/>
              </a:rPr>
              <a:t>كفاءة القلب= (القلب شغل)/(القلب قبل من المستهلكة الاوكسجين كمية)</a:t>
            </a:r>
          </a:p>
          <a:p>
            <a:endParaRPr lang="ar-IQ" sz="2400" dirty="0">
              <a:latin typeface="Simplified Arabic" panose="02020603050405020304" pitchFamily="18" charset="-78"/>
              <a:cs typeface="Simplified Arabic" panose="02020603050405020304" pitchFamily="18" charset="-78"/>
            </a:endParaRPr>
          </a:p>
          <a:p>
            <a:r>
              <a:rPr lang="ar-IQ" sz="2400" dirty="0">
                <a:latin typeface="Simplified Arabic" panose="02020603050405020304" pitchFamily="18" charset="-78"/>
                <a:cs typeface="Simplified Arabic" panose="02020603050405020304" pitchFamily="18" charset="-78"/>
              </a:rPr>
              <a:t>كما يمكن قياس كفاءة القلب من كمية الاوكسجين المستهلك من البطين الايسر فاذا كان متوسط الضغط الشرياني (94مل ز ) وحجم الضربة (70مليلتر) وكمية الاوكسجين المستخدمة من قبل القلب 20مليلتر/د وعليه تكون حساب المعادلة كالتالي:-</a:t>
            </a:r>
          </a:p>
          <a:p>
            <a:r>
              <a:rPr lang="ar-IQ" sz="2400" dirty="0">
                <a:latin typeface="Simplified Arabic" panose="02020603050405020304" pitchFamily="18" charset="-78"/>
                <a:cs typeface="Simplified Arabic" panose="02020603050405020304" pitchFamily="18" charset="-78"/>
              </a:rPr>
              <a:t>كفاءة القلب= (مليلتر70 ×ز   ملم94)/(دقيقة/ مليتر20</a:t>
            </a:r>
            <a:r>
              <a:rPr lang="ar-IQ" sz="2400" dirty="0" smtClean="0">
                <a:latin typeface="Simplified Arabic" panose="02020603050405020304" pitchFamily="18" charset="-78"/>
                <a:cs typeface="Simplified Arabic" panose="02020603050405020304" pitchFamily="18" charset="-78"/>
              </a:rPr>
              <a:t>)</a:t>
            </a:r>
          </a:p>
          <a:p>
            <a:r>
              <a:rPr lang="ar-IQ" sz="2400" dirty="0">
                <a:latin typeface="Simplified Arabic" panose="02020603050405020304" pitchFamily="18" charset="-78"/>
                <a:cs typeface="Simplified Arabic" panose="02020603050405020304" pitchFamily="18" charset="-78"/>
              </a:rPr>
              <a:t>كفاءة القلب = 5/ 332مليلتر/ </a:t>
            </a:r>
            <a:r>
              <a:rPr lang="en-US" sz="2400" dirty="0">
                <a:latin typeface="Simplified Arabic" panose="02020603050405020304" pitchFamily="18" charset="-78"/>
                <a:cs typeface="Simplified Arabic" panose="02020603050405020304" pitchFamily="18" charset="-78"/>
              </a:rPr>
              <a:t>O2 /</a:t>
            </a:r>
            <a:r>
              <a:rPr lang="ar-IQ" sz="2400" dirty="0">
                <a:latin typeface="Simplified Arabic" panose="02020603050405020304" pitchFamily="18" charset="-78"/>
                <a:cs typeface="Simplified Arabic" panose="02020603050405020304" pitchFamily="18" charset="-78"/>
              </a:rPr>
              <a:t>د/ ملم ز</a:t>
            </a:r>
          </a:p>
          <a:p>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45159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305342"/>
            <a:ext cx="8496944" cy="4524315"/>
          </a:xfrm>
          <a:prstGeom prst="rect">
            <a:avLst/>
          </a:prstGeom>
        </p:spPr>
        <p:txBody>
          <a:bodyPr wrap="square">
            <a:spAutoFit/>
          </a:bodyPr>
          <a:lstStyle/>
          <a:p>
            <a:r>
              <a:rPr lang="ar-IQ" sz="2400" dirty="0">
                <a:latin typeface="Simplified Arabic" panose="02020603050405020304" pitchFamily="18" charset="-78"/>
                <a:cs typeface="Simplified Arabic" panose="02020603050405020304" pitchFamily="18" charset="-78"/>
              </a:rPr>
              <a:t>في حين ان كفاءة القلب </a:t>
            </a:r>
            <a:r>
              <a:rPr lang="ar-IQ" sz="2400" dirty="0" smtClean="0">
                <a:latin typeface="Simplified Arabic" panose="02020603050405020304" pitchFamily="18" charset="-78"/>
                <a:cs typeface="Simplified Arabic" panose="02020603050405020304" pitchFamily="18" charset="-78"/>
              </a:rPr>
              <a:t>للمتدربين </a:t>
            </a:r>
            <a:r>
              <a:rPr lang="ar-IQ" sz="2400" dirty="0">
                <a:latin typeface="Simplified Arabic" panose="02020603050405020304" pitchFamily="18" charset="-78"/>
                <a:cs typeface="Simplified Arabic" panose="02020603050405020304" pitchFamily="18" charset="-78"/>
              </a:rPr>
              <a:t>في وضع الراحة تبلغ قيمتها كما يلي:- </a:t>
            </a:r>
          </a:p>
          <a:p>
            <a:endParaRPr lang="ar-IQ" sz="2400" dirty="0">
              <a:latin typeface="Simplified Arabic" panose="02020603050405020304" pitchFamily="18" charset="-78"/>
              <a:cs typeface="Simplified Arabic" panose="02020603050405020304" pitchFamily="18" charset="-78"/>
            </a:endParaRPr>
          </a:p>
          <a:p>
            <a:r>
              <a:rPr lang="ar-IQ" sz="2400" dirty="0">
                <a:latin typeface="Simplified Arabic" panose="02020603050405020304" pitchFamily="18" charset="-78"/>
                <a:cs typeface="Simplified Arabic" panose="02020603050405020304" pitchFamily="18" charset="-78"/>
              </a:rPr>
              <a:t>كفاءة القلب= (مليلتر100 ×ز   ملم95)/( مليتر20)</a:t>
            </a:r>
          </a:p>
          <a:p>
            <a:endParaRPr lang="ar-IQ" sz="2400" dirty="0">
              <a:latin typeface="Simplified Arabic" panose="02020603050405020304" pitchFamily="18" charset="-78"/>
              <a:cs typeface="Simplified Arabic" panose="02020603050405020304" pitchFamily="18" charset="-78"/>
            </a:endParaRPr>
          </a:p>
          <a:p>
            <a:r>
              <a:rPr lang="ar-IQ" sz="2400" dirty="0">
                <a:latin typeface="Simplified Arabic" panose="02020603050405020304" pitchFamily="18" charset="-78"/>
                <a:cs typeface="Simplified Arabic" panose="02020603050405020304" pitchFamily="18" charset="-78"/>
              </a:rPr>
              <a:t>= 475 مليلتر/</a:t>
            </a:r>
            <a:r>
              <a:rPr lang="en-US" sz="2400" dirty="0">
                <a:latin typeface="Simplified Arabic" panose="02020603050405020304" pitchFamily="18" charset="-78"/>
                <a:cs typeface="Simplified Arabic" panose="02020603050405020304" pitchFamily="18" charset="-78"/>
              </a:rPr>
              <a:t>O2 /</a:t>
            </a:r>
            <a:r>
              <a:rPr lang="ar-IQ" sz="2400" dirty="0">
                <a:latin typeface="Simplified Arabic" panose="02020603050405020304" pitchFamily="18" charset="-78"/>
                <a:cs typeface="Simplified Arabic" panose="02020603050405020304" pitchFamily="18" charset="-78"/>
              </a:rPr>
              <a:t>دقيقة / ملم </a:t>
            </a:r>
            <a:r>
              <a:rPr lang="ar-IQ" sz="2400" dirty="0" smtClean="0">
                <a:latin typeface="Simplified Arabic" panose="02020603050405020304" pitchFamily="18" charset="-78"/>
                <a:cs typeface="Simplified Arabic" panose="02020603050405020304" pitchFamily="18" charset="-78"/>
              </a:rPr>
              <a:t>ز</a:t>
            </a:r>
          </a:p>
          <a:p>
            <a:endParaRPr lang="ar-IQ" sz="2400" dirty="0">
              <a:latin typeface="Simplified Arabic" panose="02020603050405020304" pitchFamily="18" charset="-78"/>
              <a:cs typeface="Simplified Arabic" panose="02020603050405020304" pitchFamily="18" charset="-78"/>
            </a:endParaRPr>
          </a:p>
          <a:p>
            <a:r>
              <a:rPr lang="ar-IQ" sz="2400" dirty="0">
                <a:latin typeface="Simplified Arabic" panose="02020603050405020304" pitchFamily="18" charset="-78"/>
                <a:cs typeface="Simplified Arabic" panose="02020603050405020304" pitchFamily="18" charset="-78"/>
              </a:rPr>
              <a:t>وعليه عند ثبات جميع المتغيرات ما عدا متغير (</a:t>
            </a:r>
            <a:r>
              <a:rPr lang="en-US" sz="2400" dirty="0">
                <a:latin typeface="Simplified Arabic" panose="02020603050405020304" pitchFamily="18" charset="-78"/>
                <a:cs typeface="Simplified Arabic" panose="02020603050405020304" pitchFamily="18" charset="-78"/>
              </a:rPr>
              <a:t>SV) </a:t>
            </a:r>
            <a:r>
              <a:rPr lang="ar-IQ" sz="2400" dirty="0">
                <a:latin typeface="Simplified Arabic" panose="02020603050405020304" pitchFamily="18" charset="-78"/>
                <a:cs typeface="Simplified Arabic" panose="02020603050405020304" pitchFamily="18" charset="-78"/>
              </a:rPr>
              <a:t>بين الرياضيين وغير الرياضيين يشاهد الفرق الكبير في كفاءة القلب وفي الحقيقة انخفاض معدل ضربات القلب سوف يصاحبه انخفاض في استهلاك  (</a:t>
            </a:r>
            <a:r>
              <a:rPr lang="en-US" sz="2400" dirty="0">
                <a:latin typeface="Simplified Arabic" panose="02020603050405020304" pitchFamily="18" charset="-78"/>
                <a:cs typeface="Simplified Arabic" panose="02020603050405020304" pitchFamily="18" charset="-78"/>
              </a:rPr>
              <a:t>O2) </a:t>
            </a:r>
            <a:r>
              <a:rPr lang="ar-IQ" sz="2400" dirty="0">
                <a:latin typeface="Simplified Arabic" panose="02020603050405020304" pitchFamily="18" charset="-78"/>
                <a:cs typeface="Simplified Arabic" panose="02020603050405020304" pitchFamily="18" charset="-78"/>
              </a:rPr>
              <a:t>وبالتالي هو الاخر سوف يزيد من الكفاءة اي مع زياده(</a:t>
            </a:r>
            <a:r>
              <a:rPr lang="en-US" sz="2400" dirty="0">
                <a:latin typeface="Simplified Arabic" panose="02020603050405020304" pitchFamily="18" charset="-78"/>
                <a:cs typeface="Simplified Arabic" panose="02020603050405020304" pitchFamily="18" charset="-78"/>
              </a:rPr>
              <a:t>SV) </a:t>
            </a:r>
            <a:r>
              <a:rPr lang="ar-IQ" sz="2400" dirty="0">
                <a:latin typeface="Simplified Arabic" panose="02020603050405020304" pitchFamily="18" charset="-78"/>
                <a:cs typeface="Simplified Arabic" panose="02020603050405020304" pitchFamily="18" charset="-78"/>
              </a:rPr>
              <a:t>وانخفاض (</a:t>
            </a:r>
            <a:r>
              <a:rPr lang="en-US" sz="2400" dirty="0">
                <a:latin typeface="Simplified Arabic" panose="02020603050405020304" pitchFamily="18" charset="-78"/>
                <a:cs typeface="Simplified Arabic" panose="02020603050405020304" pitchFamily="18" charset="-78"/>
              </a:rPr>
              <a:t>O2) </a:t>
            </a:r>
            <a:r>
              <a:rPr lang="ar-IQ" sz="2400" dirty="0">
                <a:latin typeface="Simplified Arabic" panose="02020603050405020304" pitchFamily="18" charset="-78"/>
                <a:cs typeface="Simplified Arabic" panose="02020603050405020304" pitchFamily="18" charset="-78"/>
              </a:rPr>
              <a:t>نتيجة انخفاض العمليات الايضية في القلب تزيد من الكفاءة لدى الرياضيين وهي تعد من  اهم مميزات قلوب الرياضيين وعند معرفة كتلة وحجم القلب ويمكن استخراج كمية الاوكسجين المستهلكة بشكل تقريبي </a:t>
            </a:r>
          </a:p>
        </p:txBody>
      </p:sp>
    </p:spTree>
    <p:extLst>
      <p:ext uri="{BB962C8B-B14F-4D97-AF65-F5344CB8AC3E}">
        <p14:creationId xmlns:p14="http://schemas.microsoft.com/office/powerpoint/2010/main" val="3604049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93507"/>
            <a:ext cx="8229600" cy="1143000"/>
          </a:xfrm>
        </p:spPr>
        <p:txBody>
          <a:bodyPr>
            <a:noAutofit/>
          </a:bodyPr>
          <a:lstStyle/>
          <a:p>
            <a:pPr indent="27940" algn="justLow">
              <a:lnSpc>
                <a:spcPct val="115000"/>
              </a:lnSpc>
              <a:spcBef>
                <a:spcPts val="1200"/>
              </a:spcBef>
              <a:spcAft>
                <a:spcPts val="300"/>
              </a:spcAft>
            </a:pPr>
            <a:r>
              <a:rPr lang="ar-SA" sz="3200" b="1" kern="1600" dirty="0">
                <a:solidFill>
                  <a:srgbClr val="000000"/>
                </a:solidFill>
                <a:latin typeface="Arial"/>
                <a:ea typeface="Times New Roman"/>
                <a:cs typeface="Simplified Arabic"/>
              </a:rPr>
              <a:t>مؤشر الكفاءة البدنية (</a:t>
            </a:r>
            <a:r>
              <a:rPr lang="en-US" sz="3200" b="1" kern="1600" dirty="0" smtClean="0">
                <a:solidFill>
                  <a:srgbClr val="000000"/>
                </a:solidFill>
                <a:latin typeface="Simplified Arabic"/>
                <a:ea typeface="Times New Roman"/>
              </a:rPr>
              <a:t>PWC</a:t>
            </a:r>
            <a:r>
              <a:rPr lang="en-US" sz="3200" b="1" kern="1600" baseline="-25000" dirty="0" smtClean="0">
                <a:solidFill>
                  <a:srgbClr val="000000"/>
                </a:solidFill>
                <a:latin typeface="Simplified Arabic"/>
                <a:ea typeface="Times New Roman"/>
              </a:rPr>
              <a:t>170</a:t>
            </a:r>
            <a:r>
              <a:rPr lang="ar-SA" sz="3200" b="1" kern="1600" dirty="0">
                <a:solidFill>
                  <a:srgbClr val="000000"/>
                </a:solidFill>
                <a:latin typeface="Arial"/>
                <a:ea typeface="Times New Roman"/>
                <a:cs typeface="Simplified Arabic"/>
              </a:rPr>
              <a:t>)</a:t>
            </a:r>
            <a:r>
              <a:rPr lang="en-US" sz="3200" b="1" kern="1600" dirty="0">
                <a:solidFill>
                  <a:srgbClr val="000000"/>
                </a:solidFill>
                <a:latin typeface="Arial"/>
                <a:ea typeface="Times New Roman"/>
              </a:rPr>
              <a:t/>
            </a:r>
            <a:br>
              <a:rPr lang="en-US" sz="3200" b="1" kern="1600" dirty="0">
                <a:solidFill>
                  <a:srgbClr val="000000"/>
                </a:solidFill>
                <a:latin typeface="Arial"/>
                <a:ea typeface="Times New Roman"/>
              </a:rPr>
            </a:br>
            <a:endParaRPr lang="ar-IQ" sz="2800" dirty="0"/>
          </a:p>
        </p:txBody>
      </p:sp>
      <p:sp>
        <p:nvSpPr>
          <p:cNvPr id="3" name="عنصر نائب للمحتوى 2"/>
          <p:cNvSpPr>
            <a:spLocks noGrp="1"/>
          </p:cNvSpPr>
          <p:nvPr>
            <p:ph idx="1"/>
          </p:nvPr>
        </p:nvSpPr>
        <p:spPr>
          <a:xfrm>
            <a:off x="251520" y="1628800"/>
            <a:ext cx="8640960" cy="4695800"/>
          </a:xfrm>
        </p:spPr>
        <p:txBody>
          <a:bodyPr>
            <a:normAutofit/>
          </a:bodyPr>
          <a:lstStyle/>
          <a:p>
            <a:pPr algn="justLow"/>
            <a:r>
              <a:rPr lang="ar-SA" b="1" dirty="0"/>
              <a:t> تعد الكفاءة البدنية مقياسا لكثير من الوظائف المهمة لأعضاء الجسم إذ أنها تعني كفاءة إنتاجية الجهاز الدوري والتنفسي والدم وكفاءة العضلات على استهلاك الأوكسجين وإنتاج الطاقة. وتعرف الكفاءة البدنية عند مستوى النبض 170 بأنها كمية العمل العضلي الذي يمكن اللاعب من أدائه عند وصول النبض 170 ضربة/دقيقة وهي تمثل القابلية القصوى </a:t>
            </a:r>
            <a:r>
              <a:rPr lang="ar-SA" b="1" dirty="0" err="1"/>
              <a:t>لانجاز</a:t>
            </a:r>
            <a:r>
              <a:rPr lang="ar-SA" b="1" dirty="0"/>
              <a:t> </a:t>
            </a:r>
            <a:r>
              <a:rPr lang="ar-SA" b="1" dirty="0" err="1" smtClean="0"/>
              <a:t>الشغ</a:t>
            </a:r>
            <a:r>
              <a:rPr lang="ar-IQ" b="1" dirty="0" smtClean="0"/>
              <a:t>ل</a:t>
            </a:r>
            <a:r>
              <a:rPr lang="ar-SA" b="1" dirty="0" smtClean="0"/>
              <a:t>. </a:t>
            </a:r>
            <a:r>
              <a:rPr lang="ar-SA" b="1" dirty="0"/>
              <a:t>كما إن الكفاءة البدنية لها ارتباط بكثير من المتغيرات البدنية الفسلجية والقياسات الانثروبومترية وغيرها </a:t>
            </a:r>
            <a:endParaRPr lang="ar-IQ" b="1" dirty="0" smtClean="0"/>
          </a:p>
          <a:p>
            <a:pPr algn="justLow"/>
            <a:r>
              <a:rPr lang="ar-SA" b="1" dirty="0" smtClean="0"/>
              <a:t>أن </a:t>
            </a:r>
            <a:r>
              <a:rPr lang="ar-SA" b="1" dirty="0"/>
              <a:t>الكفاءة البدنية متغيرة حسب نوع النشاط البدني الذي يمارسه الإنسان أي هناك علاقة طردية بين حجم التحمل (المطاولة) والكفاءة البدنية </a:t>
            </a:r>
            <a:r>
              <a:rPr lang="ar-IQ" b="1" dirty="0" smtClean="0"/>
              <a:t>  حيث </a:t>
            </a:r>
            <a:r>
              <a:rPr lang="ar-IQ" b="1" dirty="0"/>
              <a:t>يذكر عمار عبد الرحمن بأن الكفاءة البدنية " مقدار الشغل الذي يمكن ان ينجزه اللاعب بأقصى شدة" </a:t>
            </a:r>
            <a:r>
              <a:rPr lang="ar-IQ" b="1" dirty="0" smtClean="0"/>
              <a:t>. </a:t>
            </a:r>
            <a:endParaRPr lang="en-US" b="1" dirty="0"/>
          </a:p>
        </p:txBody>
      </p:sp>
    </p:spTree>
    <p:extLst>
      <p:ext uri="{BB962C8B-B14F-4D97-AF65-F5344CB8AC3E}">
        <p14:creationId xmlns:p14="http://schemas.microsoft.com/office/powerpoint/2010/main" val="1329407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endParaRPr lang="ar-IQ" dirty="0"/>
          </a:p>
        </p:txBody>
      </p:sp>
      <p:sp>
        <p:nvSpPr>
          <p:cNvPr id="3" name="عنصر نائب للمحتوى 2"/>
          <p:cNvSpPr>
            <a:spLocks noGrp="1"/>
          </p:cNvSpPr>
          <p:nvPr>
            <p:ph idx="1"/>
          </p:nvPr>
        </p:nvSpPr>
        <p:spPr>
          <a:xfrm>
            <a:off x="457200" y="908720"/>
            <a:ext cx="8229600" cy="5415880"/>
          </a:xfrm>
        </p:spPr>
        <p:txBody>
          <a:bodyPr>
            <a:normAutofit/>
          </a:bodyPr>
          <a:lstStyle/>
          <a:p>
            <a:r>
              <a:rPr lang="ar-IQ" dirty="0"/>
              <a:t>اما ابو العلا احمد ومحمد صبحي يذكر بانها " كفاءة انتاجية الجهازالدوري التنفسي والدم وكفاءة العضلات عبر استهلاك الاوكسجين وانتاج الطاقة حيث ان تطوير كفاءة الاداء البدني تعكس لنا مدى تكيف اجهزة الجسم تحت تأثير التدريب الرياضي كما يستخدم لتقييم حالة الرياضي" </a:t>
            </a:r>
            <a:r>
              <a:rPr lang="ar-IQ" dirty="0" smtClean="0"/>
              <a:t>لذلك </a:t>
            </a:r>
            <a:r>
              <a:rPr lang="ar-IQ" dirty="0"/>
              <a:t>تعد الكفاءة البدنية من الامور </a:t>
            </a:r>
            <a:r>
              <a:rPr lang="ar-IQ" dirty="0" smtClean="0"/>
              <a:t>الواجب </a:t>
            </a:r>
            <a:r>
              <a:rPr lang="ar-IQ" dirty="0"/>
              <a:t>مراعاتها </a:t>
            </a:r>
            <a:r>
              <a:rPr lang="ar-IQ" dirty="0" smtClean="0"/>
              <a:t>اذ </a:t>
            </a:r>
            <a:r>
              <a:rPr lang="ar-IQ" dirty="0"/>
              <a:t>انها تدل على كفاءة الجسم في انتاج الطاقة الهوائية واللاهوائية خلال النشاط البدني ولكونها تشتمل على كلا الاتجاهين في كفاءة انتاج الطاقة . كما تعد جزءاً من اللياقة البدنية . وتطور الكفاءة البدنية من خلال التدريب اذ يرتفع مستواها بزيادة كفاءة الجهازين الدوري والتنفسي لذا فأن الكفاءة البدنية هنا تعد مقياساً كلياً للكثير من الوظائف المهمة </a:t>
            </a:r>
            <a:r>
              <a:rPr lang="ar-IQ" dirty="0" err="1"/>
              <a:t>لاعضاء</a:t>
            </a:r>
            <a:r>
              <a:rPr lang="ar-IQ" dirty="0"/>
              <a:t> الجسم للتعبير عن مقدرة الرياضي على اداء عمل عضلي وبشدة عالية ولفترة طويلة . كما تعطي للرياضي جوانب واضحة لبعض المتغيرات </a:t>
            </a:r>
            <a:r>
              <a:rPr lang="ar-IQ" dirty="0" smtClean="0"/>
              <a:t>الوظيفية </a:t>
            </a:r>
            <a:r>
              <a:rPr lang="ar-IQ" dirty="0"/>
              <a:t>. </a:t>
            </a:r>
            <a:endParaRPr lang="en-US" dirty="0"/>
          </a:p>
          <a:p>
            <a:pPr marL="0" indent="0">
              <a:buNone/>
            </a:pPr>
            <a:endParaRPr lang="ar-IQ" dirty="0"/>
          </a:p>
        </p:txBody>
      </p:sp>
    </p:spTree>
    <p:extLst>
      <p:ext uri="{BB962C8B-B14F-4D97-AF65-F5344CB8AC3E}">
        <p14:creationId xmlns:p14="http://schemas.microsoft.com/office/powerpoint/2010/main" val="4000431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04664"/>
            <a:ext cx="8229600" cy="1143000"/>
          </a:xfrm>
        </p:spPr>
        <p:txBody>
          <a:bodyPr>
            <a:noAutofit/>
          </a:bodyPr>
          <a:lstStyle/>
          <a:p>
            <a:pPr marL="10160" algn="justLow"/>
            <a:r>
              <a:rPr lang="ar-IQ" sz="3200" b="1" dirty="0">
                <a:solidFill>
                  <a:srgbClr val="000000"/>
                </a:solidFill>
                <a:latin typeface="Arial"/>
                <a:ea typeface="Times New Roman"/>
                <a:cs typeface="Simplified Arabic"/>
              </a:rPr>
              <a:t>أهمية كفاءة العمل البدني  </a:t>
            </a:r>
            <a:r>
              <a:rPr lang="en-US" sz="3200" b="1" dirty="0" err="1">
                <a:solidFill>
                  <a:srgbClr val="000000"/>
                </a:solidFill>
                <a:latin typeface="Arial"/>
                <a:ea typeface="Times New Roman"/>
                <a:cs typeface="Simplified Arabic"/>
              </a:rPr>
              <a:t>pwc</a:t>
            </a:r>
            <a:r>
              <a:rPr lang="en-US" sz="3200" b="1" dirty="0">
                <a:solidFill>
                  <a:srgbClr val="000000"/>
                </a:solidFill>
                <a:latin typeface="Arial"/>
                <a:ea typeface="Times New Roman"/>
                <a:cs typeface="Simplified Arabic"/>
              </a:rPr>
              <a:t> 170 </a:t>
            </a:r>
            <a:r>
              <a:rPr lang="en-US" sz="3200" b="1" dirty="0">
                <a:solidFill>
                  <a:srgbClr val="000000"/>
                </a:solidFill>
                <a:latin typeface="Simplified Arabic"/>
                <a:ea typeface="Times New Roman"/>
              </a:rPr>
              <a:t> </a:t>
            </a:r>
            <a:r>
              <a:rPr lang="en-US" sz="2400" dirty="0">
                <a:solidFill>
                  <a:srgbClr val="000000"/>
                </a:solidFill>
                <a:latin typeface="Arial"/>
                <a:ea typeface="Times New Roman"/>
              </a:rPr>
              <a:t/>
            </a:r>
            <a:br>
              <a:rPr lang="en-US" sz="2400" dirty="0">
                <a:solidFill>
                  <a:srgbClr val="000000"/>
                </a:solidFill>
                <a:latin typeface="Arial"/>
                <a:ea typeface="Times New Roman"/>
              </a:rPr>
            </a:br>
            <a:endParaRPr lang="ar-IQ" sz="2800" dirty="0"/>
          </a:p>
        </p:txBody>
      </p:sp>
      <p:sp>
        <p:nvSpPr>
          <p:cNvPr id="3" name="عنصر نائب للمحتوى 2"/>
          <p:cNvSpPr>
            <a:spLocks noGrp="1"/>
          </p:cNvSpPr>
          <p:nvPr>
            <p:ph idx="1"/>
          </p:nvPr>
        </p:nvSpPr>
        <p:spPr>
          <a:xfrm>
            <a:off x="179512" y="1196752"/>
            <a:ext cx="8784976" cy="5127848"/>
          </a:xfrm>
        </p:spPr>
        <p:txBody>
          <a:bodyPr>
            <a:noAutofit/>
          </a:bodyPr>
          <a:lstStyle/>
          <a:p>
            <a:pPr algn="justLow"/>
            <a:r>
              <a:rPr lang="ar-IQ" sz="1900" b="1" dirty="0"/>
              <a:t>ان منطقة العمل الوظيفي </a:t>
            </a:r>
            <a:r>
              <a:rPr lang="ar-IQ" sz="1900" b="1" dirty="0" err="1"/>
              <a:t>القصوي</a:t>
            </a:r>
            <a:r>
              <a:rPr lang="ar-IQ" sz="1900" b="1" dirty="0"/>
              <a:t> للجهاز الدوري التنفسي تقع بين 170- 200 ضربة / دقيقة وهذه الحالة يمكن معرفة اقصى عمل وظيفي للقلب والدورة الدموية باستخدام جهد دون </a:t>
            </a:r>
            <a:r>
              <a:rPr lang="ar-IQ" sz="1900" b="1" dirty="0" err="1"/>
              <a:t>القصوي</a:t>
            </a:r>
            <a:r>
              <a:rPr lang="ar-IQ" sz="1900" b="1" dirty="0"/>
              <a:t> ويعتبر كاف </a:t>
            </a:r>
            <a:r>
              <a:rPr lang="ar-IQ" sz="1900" b="1" dirty="0" err="1"/>
              <a:t>لايصال</a:t>
            </a:r>
            <a:r>
              <a:rPr lang="ar-IQ" sz="1900" b="1" dirty="0"/>
              <a:t> الجهازين الدوري والتنفسي </a:t>
            </a:r>
            <a:r>
              <a:rPr lang="ar-IQ" sz="1900" b="1" dirty="0" err="1"/>
              <a:t>لكفائتهما</a:t>
            </a:r>
            <a:r>
              <a:rPr lang="ar-IQ" sz="1900" b="1" dirty="0"/>
              <a:t> القصوى . وهناك علاقة خطية بين معدل ضربات القلب من جهة والجهد </a:t>
            </a:r>
            <a:r>
              <a:rPr lang="ar-IQ" sz="1900" b="1" dirty="0" err="1"/>
              <a:t>الفيزياوي</a:t>
            </a:r>
            <a:r>
              <a:rPr lang="ar-IQ" sz="1900" b="1" dirty="0"/>
              <a:t> المنجز في ثانية حيث وجد ان بعد نبض (170) ض/د تتخذ العلاقة بينهما شكلاً اخر ويعد الباحثون هذا الاختبار ضروري للكشف عن الكفاءة الوظيفية . </a:t>
            </a:r>
            <a:endParaRPr lang="en-US" sz="1900" b="1" dirty="0"/>
          </a:p>
          <a:p>
            <a:pPr algn="justLow"/>
            <a:r>
              <a:rPr lang="ar-IQ" sz="1900" b="1" dirty="0"/>
              <a:t>اختبار الكفاءة البدنية </a:t>
            </a:r>
            <a:r>
              <a:rPr lang="en-US" sz="1900" b="1" dirty="0" err="1"/>
              <a:t>pwc</a:t>
            </a:r>
            <a:r>
              <a:rPr lang="en-US" sz="1900" b="1" dirty="0"/>
              <a:t>   170 </a:t>
            </a:r>
            <a:r>
              <a:rPr lang="ar-IQ" sz="1900" b="1" dirty="0" smtClean="0"/>
              <a:t> ويتم </a:t>
            </a:r>
            <a:r>
              <a:rPr lang="ar-IQ" sz="1900" b="1" dirty="0"/>
              <a:t>ذلك على جهاز </a:t>
            </a:r>
            <a:r>
              <a:rPr lang="ar-IQ" sz="1900" b="1" dirty="0" err="1"/>
              <a:t>تريدميل</a:t>
            </a:r>
            <a:r>
              <a:rPr lang="ar-IQ" sz="1900" b="1" dirty="0"/>
              <a:t> </a:t>
            </a:r>
            <a:r>
              <a:rPr lang="en-US" sz="1900" b="1" dirty="0"/>
              <a:t>(</a:t>
            </a:r>
            <a:r>
              <a:rPr lang="en-US" sz="1900" b="1" dirty="0" err="1"/>
              <a:t>Traidmail</a:t>
            </a:r>
            <a:r>
              <a:rPr lang="en-US" sz="1900" b="1" dirty="0"/>
              <a:t>)</a:t>
            </a:r>
            <a:r>
              <a:rPr lang="ar-IQ" sz="1900" b="1" dirty="0"/>
              <a:t> بإعطاء جهدين مختلفين الشدة مدة الجهـد الأول (3د) ومدة الجهد الثاني (3د) ويتم حساب النبض قبل نهاية الجهد بـ(30) ثانية في كل من الجهد الأول والثاني </a:t>
            </a:r>
            <a:endParaRPr lang="en-US" sz="1900" b="1" dirty="0"/>
          </a:p>
          <a:p>
            <a:pPr algn="justLow"/>
            <a:r>
              <a:rPr lang="ar-IQ" sz="1900" b="1" dirty="0"/>
              <a:t>  ويتم حساب الكفاءة البدنية من خلال المعادلة الآتية </a:t>
            </a:r>
            <a:endParaRPr lang="en-US" sz="1900" b="1" dirty="0"/>
          </a:p>
          <a:p>
            <a:pPr algn="justLow"/>
            <a:r>
              <a:rPr lang="ar-IQ" sz="1900" b="1" dirty="0"/>
              <a:t>                 </a:t>
            </a:r>
            <a:r>
              <a:rPr lang="en-US" sz="1900" b="1" dirty="0"/>
              <a:t>F1</a:t>
            </a:r>
            <a:r>
              <a:rPr lang="ar-IQ" sz="1900" b="1" dirty="0"/>
              <a:t>  </a:t>
            </a:r>
            <a:endParaRPr lang="en-US" sz="1900" b="1" dirty="0"/>
          </a:p>
          <a:p>
            <a:pPr algn="justLow"/>
            <a:r>
              <a:rPr lang="en-US" sz="1900" b="1" dirty="0"/>
              <a:t> </a:t>
            </a:r>
            <a:r>
              <a:rPr lang="en-US" sz="1900" b="1" dirty="0" err="1"/>
              <a:t>Pwc</a:t>
            </a:r>
            <a:r>
              <a:rPr lang="en-US" sz="1900" b="1" dirty="0"/>
              <a:t>  170     =     N1+   (N2- N</a:t>
            </a:r>
            <a:r>
              <a:rPr lang="en-US" sz="1900" b="1" dirty="0" smtClean="0"/>
              <a:t>1</a:t>
            </a:r>
            <a:r>
              <a:rPr lang="en-US" sz="1900" b="1" dirty="0"/>
              <a:t>)  ×  170    -   _____     -  F1       </a:t>
            </a:r>
          </a:p>
          <a:p>
            <a:pPr algn="justLow"/>
            <a:r>
              <a:rPr lang="en-US" sz="1900" b="1" dirty="0"/>
              <a:t>  </a:t>
            </a:r>
            <a:r>
              <a:rPr lang="ar-IQ" sz="1900" b="1" dirty="0"/>
              <a:t>                </a:t>
            </a:r>
            <a:r>
              <a:rPr lang="en-US" sz="1900" b="1" dirty="0"/>
              <a:t>F2 </a:t>
            </a:r>
          </a:p>
          <a:p>
            <a:pPr algn="justLow"/>
            <a:r>
              <a:rPr lang="ar-SA" sz="1900" b="1" dirty="0"/>
              <a:t>حيث إن </a:t>
            </a:r>
            <a:r>
              <a:rPr lang="en-US" sz="1900" b="1" dirty="0"/>
              <a:t>N1 – N2</a:t>
            </a:r>
            <a:r>
              <a:rPr lang="ar-IQ" sz="1900" b="1" dirty="0"/>
              <a:t> = الجهد الأول والجهد الثاني </a:t>
            </a:r>
            <a:endParaRPr lang="en-US" sz="1900" b="1" dirty="0"/>
          </a:p>
          <a:p>
            <a:pPr algn="justLow"/>
            <a:r>
              <a:rPr lang="en-US" sz="1900" b="1" dirty="0"/>
              <a:t> F1 – F2</a:t>
            </a:r>
            <a:r>
              <a:rPr lang="ar-IQ" sz="1900" b="1" dirty="0"/>
              <a:t> = النبض الأول والنبض الثاني </a:t>
            </a:r>
            <a:endParaRPr lang="en-US" sz="1900" b="1" dirty="0"/>
          </a:p>
          <a:p>
            <a:pPr algn="justLow"/>
            <a:r>
              <a:rPr lang="ar-IQ" sz="1900" b="1" dirty="0"/>
              <a:t>وتم استخدام </a:t>
            </a:r>
            <a:r>
              <a:rPr lang="en-US" sz="1900" b="1" dirty="0"/>
              <a:t> PWC 170</a:t>
            </a:r>
            <a:r>
              <a:rPr lang="ar-IQ" sz="1900" b="1" dirty="0"/>
              <a:t> النسبي بقسمة المطلق على  وزن الجسم</a:t>
            </a:r>
            <a:r>
              <a:rPr lang="ar-IQ" sz="1900" b="1" dirty="0" smtClean="0"/>
              <a:t>.</a:t>
            </a:r>
            <a:endParaRPr lang="en-US" sz="1900" b="1" dirty="0"/>
          </a:p>
        </p:txBody>
      </p:sp>
    </p:spTree>
    <p:extLst>
      <p:ext uri="{BB962C8B-B14F-4D97-AF65-F5344CB8AC3E}">
        <p14:creationId xmlns:p14="http://schemas.microsoft.com/office/powerpoint/2010/main" val="399377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1143000"/>
          </a:xfrm>
        </p:spPr>
        <p:txBody>
          <a:bodyPr>
            <a:noAutofit/>
          </a:bodyPr>
          <a:lstStyle/>
          <a:p>
            <a:pPr algn="ctr"/>
            <a:r>
              <a:rPr lang="ar-IQ" sz="3600" dirty="0" smtClean="0"/>
              <a:t>اهمية </a:t>
            </a:r>
            <a:r>
              <a:rPr lang="ar-IQ" sz="3600" dirty="0"/>
              <a:t>اختبار الكفاءة الوظيفية كتقييم الرياضيين </a:t>
            </a:r>
            <a:r>
              <a:rPr lang="en-US" sz="3600" dirty="0" smtClean="0"/>
              <a:t>PWC170:</a:t>
            </a:r>
            <a:endParaRPr lang="ar-IQ" sz="3600" dirty="0"/>
          </a:p>
        </p:txBody>
      </p:sp>
      <p:sp>
        <p:nvSpPr>
          <p:cNvPr id="3" name="عنصر نائب للمحتوى 2"/>
          <p:cNvSpPr>
            <a:spLocks noGrp="1"/>
          </p:cNvSpPr>
          <p:nvPr>
            <p:ph idx="1"/>
          </p:nvPr>
        </p:nvSpPr>
        <p:spPr>
          <a:xfrm>
            <a:off x="457200" y="1844824"/>
            <a:ext cx="8229600" cy="4389120"/>
          </a:xfrm>
        </p:spPr>
        <p:txBody>
          <a:bodyPr>
            <a:normAutofit lnSpcReduction="10000"/>
          </a:bodyPr>
          <a:lstStyle/>
          <a:p>
            <a:r>
              <a:rPr lang="ar-IQ" dirty="0"/>
              <a:t>ان ديناميكية العمل لجهاز القلب والدورة الدموية اثناء ممارسة الرياضـة يمكـن ان تقاس بوساطة اختبارات وظيفية محددة يتم اجراؤها خلال فترات التدريب او المنافسات. وهذه الاختبارات يمكن ان تجرى خلال فترات الراحة او خلال الجهد الفيزيائي وهي تعطي صورة واضحة عن خصائص قلب الرياضـي واختلافـه عمـا نجـده لـدى غيـر الممارسـين </a:t>
            </a:r>
            <a:r>
              <a:rPr lang="ar-IQ" dirty="0" smtClean="0"/>
              <a:t> </a:t>
            </a:r>
            <a:r>
              <a:rPr lang="ar-IQ" dirty="0"/>
              <a:t>للرياضة</a:t>
            </a:r>
            <a:endParaRPr lang="en-US" dirty="0"/>
          </a:p>
          <a:p>
            <a:r>
              <a:rPr lang="ar-IQ" dirty="0"/>
              <a:t>     لقد بين كل من </a:t>
            </a:r>
            <a:r>
              <a:rPr lang="ar-IQ" dirty="0" err="1"/>
              <a:t>استراند</a:t>
            </a:r>
            <a:r>
              <a:rPr lang="ar-IQ" dirty="0"/>
              <a:t> </a:t>
            </a:r>
            <a:r>
              <a:rPr lang="ar-IQ" dirty="0" err="1"/>
              <a:t>ورايمتك</a:t>
            </a:r>
            <a:r>
              <a:rPr lang="ar-IQ" dirty="0"/>
              <a:t> عام 1954 بان الكفاءة الوظيفية للرياضـيين تقـيم بقياس القابلية </a:t>
            </a:r>
            <a:r>
              <a:rPr lang="ar-IQ" dirty="0" err="1"/>
              <a:t>الاوكسجينية</a:t>
            </a:r>
            <a:r>
              <a:rPr lang="ar-IQ" dirty="0"/>
              <a:t> واستنادا الى ذلك فان العمل الوظيفي للجهازين الدوري- التنفـسي والـذي يعتبـر العامـل </a:t>
            </a:r>
            <a:r>
              <a:rPr lang="en-US" dirty="0"/>
              <a:t>MAX</a:t>
            </a:r>
            <a:r>
              <a:rPr lang="ar-IQ" dirty="0"/>
              <a:t> يمكن ان يقيم بقياس كمية الاوكسجين القصوى المستخدمة </a:t>
            </a:r>
            <a:r>
              <a:rPr lang="en-US" dirty="0"/>
              <a:t>VO2 </a:t>
            </a:r>
            <a:r>
              <a:rPr lang="ar-IQ" dirty="0"/>
              <a:t>الاساس لمعظم وظائف جسم الانسان والتي تعتمد على انتقال الاوكسجين من الهواء الخارجي الى الانسجة العاملة. </a:t>
            </a:r>
          </a:p>
        </p:txBody>
      </p:sp>
    </p:spTree>
    <p:extLst>
      <p:ext uri="{BB962C8B-B14F-4D97-AF65-F5344CB8AC3E}">
        <p14:creationId xmlns:p14="http://schemas.microsoft.com/office/powerpoint/2010/main" val="2194242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endParaRPr lang="ar-IQ" dirty="0"/>
          </a:p>
        </p:txBody>
      </p:sp>
      <p:sp>
        <p:nvSpPr>
          <p:cNvPr id="3" name="عنصر نائب للمحتوى 2"/>
          <p:cNvSpPr>
            <a:spLocks noGrp="1"/>
          </p:cNvSpPr>
          <p:nvPr>
            <p:ph idx="1"/>
          </p:nvPr>
        </p:nvSpPr>
        <p:spPr/>
        <p:txBody>
          <a:bodyPr/>
          <a:lstStyle/>
          <a:p>
            <a:r>
              <a:rPr lang="ar-IQ" dirty="0"/>
              <a:t>وقد ذكر واتسن عام 1983 في وصفه لاختبار </a:t>
            </a:r>
            <a:r>
              <a:rPr lang="en-US" dirty="0"/>
              <a:t>PWC 170</a:t>
            </a:r>
            <a:r>
              <a:rPr lang="ar-IQ" dirty="0"/>
              <a:t> بانه اختبار لقياس القابليـة الوظيفية عند معدل نبضي 170 ضربة/ دقيقة وهو اختبار للجهد دون القصوى لتقدير القابلية </a:t>
            </a:r>
            <a:r>
              <a:rPr lang="ar-IQ" dirty="0" err="1"/>
              <a:t>الاوكسجينية</a:t>
            </a:r>
            <a:r>
              <a:rPr lang="ar-IQ" dirty="0"/>
              <a:t> بشكل غير مباشر ويعد اختبارا مقيدا الامكانية تنفيذه باستخدام اجهـزة بـسيطة كالدراجة الثابتة وغيرها. وكما يمكن اعتباره دليلا قيما لمعرفة </a:t>
            </a:r>
            <a:r>
              <a:rPr lang="ar-IQ" dirty="0" err="1"/>
              <a:t>تاثيرات</a:t>
            </a:r>
            <a:r>
              <a:rPr lang="ar-IQ" dirty="0"/>
              <a:t> المطاولـة بالنـسبة لطلاب المدارس والرياضيين الشباب </a:t>
            </a:r>
            <a:r>
              <a:rPr lang="ar-IQ" dirty="0" smtClean="0"/>
              <a:t>. </a:t>
            </a:r>
            <a:r>
              <a:rPr lang="ar-IQ" dirty="0"/>
              <a:t>ويرى الباحثـان بـان مؤشـر </a:t>
            </a:r>
            <a:r>
              <a:rPr lang="en-US" dirty="0"/>
              <a:t>PWC 170 </a:t>
            </a:r>
            <a:r>
              <a:rPr lang="ar-IQ" dirty="0"/>
              <a:t>لاختبار العمل الوظيفي للقلب وما يتصف به من خصائص تتعلق </a:t>
            </a:r>
            <a:r>
              <a:rPr lang="ar-IQ" dirty="0" err="1"/>
              <a:t>باهميته</a:t>
            </a:r>
            <a:r>
              <a:rPr lang="ar-IQ" dirty="0"/>
              <a:t> العلميـة وسـهولة اجراءه وتوفر الاجهزة اللازمة له واحدا من اهم المؤشرات الوظيفية التي يمكـن بوسـاطتها معرفة مستوى الكفاءة الوظيفية للرياضي.</a:t>
            </a:r>
            <a:r>
              <a:rPr lang="en-US" dirty="0"/>
              <a:t> </a:t>
            </a:r>
            <a:r>
              <a:rPr lang="ar-IQ" dirty="0"/>
              <a:t> </a:t>
            </a:r>
            <a:endParaRPr lang="en-US" dirty="0"/>
          </a:p>
          <a:p>
            <a:endParaRPr lang="ar-IQ" dirty="0"/>
          </a:p>
        </p:txBody>
      </p:sp>
    </p:spTree>
    <p:extLst>
      <p:ext uri="{BB962C8B-B14F-4D97-AF65-F5344CB8AC3E}">
        <p14:creationId xmlns:p14="http://schemas.microsoft.com/office/powerpoint/2010/main" val="1939768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a:t> الحد الاقصى لاستهلاك الاوكسجين   </a:t>
            </a:r>
            <a:r>
              <a:rPr lang="en-US" dirty="0"/>
              <a:t>VO2max</a:t>
            </a:r>
            <a:endParaRPr lang="ar-IQ" dirty="0"/>
          </a:p>
        </p:txBody>
      </p:sp>
      <p:sp>
        <p:nvSpPr>
          <p:cNvPr id="3" name="عنصر نائب للمحتوى 2"/>
          <p:cNvSpPr>
            <a:spLocks noGrp="1"/>
          </p:cNvSpPr>
          <p:nvPr>
            <p:ph idx="1"/>
          </p:nvPr>
        </p:nvSpPr>
        <p:spPr/>
        <p:txBody>
          <a:bodyPr>
            <a:normAutofit lnSpcReduction="10000"/>
          </a:bodyPr>
          <a:lstStyle/>
          <a:p>
            <a:r>
              <a:rPr lang="ar-IQ" dirty="0"/>
              <a:t>ان مؤشر الحد الاقصى لاستهلاك الاوكسجين (</a:t>
            </a:r>
            <a:r>
              <a:rPr lang="en-US" dirty="0"/>
              <a:t>VO2max) </a:t>
            </a:r>
            <a:r>
              <a:rPr lang="ar-IQ" dirty="0"/>
              <a:t>يعد من أهم المؤشرات الوظيفية للرياضي وبالأخص في الالعاب والمسابقات التي يحتل التمثيل الغذائي </a:t>
            </a:r>
            <a:r>
              <a:rPr lang="ar-IQ" dirty="0" err="1"/>
              <a:t>الاوكسجيني</a:t>
            </a:r>
            <a:r>
              <a:rPr lang="ar-IQ" dirty="0"/>
              <a:t> الجانب الاكبر في عملية توفير الطاقة فيه، حيث ان التمثيل الغذائي </a:t>
            </a:r>
            <a:r>
              <a:rPr lang="ar-IQ" dirty="0" err="1"/>
              <a:t>الاوكسجيني</a:t>
            </a:r>
            <a:r>
              <a:rPr lang="ar-IQ" dirty="0"/>
              <a:t> هو أكثر الوسائل كفاءة في تحويل الغذاء الى </a:t>
            </a:r>
            <a:r>
              <a:rPr lang="en-US" dirty="0"/>
              <a:t>ATP </a:t>
            </a:r>
            <a:r>
              <a:rPr lang="ar-IQ" dirty="0"/>
              <a:t>ونقله للعضلة لغرض استخدامه للعمل.</a:t>
            </a:r>
          </a:p>
          <a:p>
            <a:r>
              <a:rPr lang="ar-IQ" dirty="0"/>
              <a:t>      يمكن تعريف هذا المؤشر بأنه اكبر كمية من الأوكسجين التي يمكن أن تستهلك خلال دقيقة واحدة فقد عد مرادفا للقابلية </a:t>
            </a:r>
            <a:r>
              <a:rPr lang="ar-IQ" dirty="0" err="1"/>
              <a:t>الاوكسجينية</a:t>
            </a:r>
            <a:r>
              <a:rPr lang="ar-IQ" dirty="0"/>
              <a:t> القصوى </a:t>
            </a:r>
            <a:r>
              <a:rPr lang="en-US" dirty="0"/>
              <a:t>Maximal Aerobic Power</a:t>
            </a:r>
          </a:p>
          <a:p>
            <a:r>
              <a:rPr lang="en-US" dirty="0"/>
              <a:t>     </a:t>
            </a:r>
            <a:r>
              <a:rPr lang="ar-IQ" dirty="0"/>
              <a:t>ويعرف ايضا بانه (اكبر كمية من الاوكسجين يستهلكها الرياضي (جسم الرياضي) خلال الجهد البدني </a:t>
            </a:r>
            <a:r>
              <a:rPr lang="ar-IQ" dirty="0" err="1"/>
              <a:t>القصوي</a:t>
            </a:r>
            <a:r>
              <a:rPr lang="ar-IQ" dirty="0"/>
              <a:t> في الدقيقة الواحدة، ويقاس( لتر/ د او </a:t>
            </a:r>
            <a:r>
              <a:rPr lang="ar-IQ" dirty="0" err="1"/>
              <a:t>مللتر</a:t>
            </a:r>
            <a:r>
              <a:rPr lang="ar-IQ" dirty="0"/>
              <a:t> / د)</a:t>
            </a:r>
          </a:p>
          <a:p>
            <a:endParaRPr lang="ar-IQ" dirty="0"/>
          </a:p>
          <a:p>
            <a:endParaRPr lang="ar-IQ" dirty="0"/>
          </a:p>
        </p:txBody>
      </p:sp>
    </p:spTree>
    <p:extLst>
      <p:ext uri="{BB962C8B-B14F-4D97-AF65-F5344CB8AC3E}">
        <p14:creationId xmlns:p14="http://schemas.microsoft.com/office/powerpoint/2010/main" val="27045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196752"/>
            <a:ext cx="8496944" cy="3970318"/>
          </a:xfrm>
          <a:prstGeom prst="rect">
            <a:avLst/>
          </a:prstGeom>
        </p:spPr>
        <p:txBody>
          <a:bodyPr wrap="square">
            <a:spAutoFit/>
          </a:bodyPr>
          <a:lstStyle/>
          <a:p>
            <a:r>
              <a:rPr lang="ar-IQ" sz="2800" dirty="0">
                <a:latin typeface="Simplified Arabic" panose="02020603050405020304" pitchFamily="18" charset="-78"/>
                <a:cs typeface="Simplified Arabic" panose="02020603050405020304" pitchFamily="18" charset="-78"/>
              </a:rPr>
              <a:t>يعتمد </a:t>
            </a:r>
            <a:r>
              <a:rPr lang="en-US" sz="2800" dirty="0">
                <a:latin typeface="Simplified Arabic" panose="02020603050405020304" pitchFamily="18" charset="-78"/>
                <a:cs typeface="Simplified Arabic" panose="02020603050405020304" pitchFamily="18" charset="-78"/>
              </a:rPr>
              <a:t>VO2MAX  </a:t>
            </a:r>
            <a:r>
              <a:rPr lang="ar-IQ" sz="2800" dirty="0">
                <a:latin typeface="Simplified Arabic" panose="02020603050405020304" pitchFamily="18" charset="-78"/>
                <a:cs typeface="Simplified Arabic" panose="02020603050405020304" pitchFamily="18" charset="-78"/>
              </a:rPr>
              <a:t>على كفاءة ثلاث اجهزة وهي:</a:t>
            </a:r>
          </a:p>
          <a:p>
            <a:r>
              <a:rPr lang="ar-IQ" sz="2800" dirty="0">
                <a:latin typeface="Simplified Arabic" panose="02020603050405020304" pitchFamily="18" charset="-78"/>
                <a:cs typeface="Simplified Arabic" panose="02020603050405020304" pitchFamily="18" charset="-78"/>
              </a:rPr>
              <a:t>1- الجهاز التنفسي : اذ يتم الحصول على الاوكسجين من الهواء الخارجي بواسطة الانف والفم والشعب الهوائية ثم تنقله الى الرئتين اذ تحدث عملية تبادل الغازي والنفاذية بين الحويصلات الهوائية الى الشعيرات الدموية المحيطة به .</a:t>
            </a:r>
          </a:p>
          <a:p>
            <a:r>
              <a:rPr lang="ar-IQ" sz="2800" dirty="0">
                <a:latin typeface="Simplified Arabic" panose="02020603050405020304" pitchFamily="18" charset="-78"/>
                <a:cs typeface="Simplified Arabic" panose="02020603050405020304" pitchFamily="18" charset="-78"/>
              </a:rPr>
              <a:t>2- الجهاز الدوري ومكوناته : التي تقوم بنقل الاوكسجين وتوزيعه الى اجزاء مختلفة </a:t>
            </a:r>
          </a:p>
          <a:p>
            <a:r>
              <a:rPr lang="ar-IQ" sz="2800" dirty="0">
                <a:latin typeface="Simplified Arabic" panose="02020603050405020304" pitchFamily="18" charset="-78"/>
                <a:cs typeface="Simplified Arabic" panose="02020603050405020304" pitchFamily="18" charset="-78"/>
              </a:rPr>
              <a:t>3-  الجهاز العضلي : وخاصة العضلات الهيكلية العاملة التي تستخدم الاوكسجين لتحصل على الطاقة .</a:t>
            </a:r>
          </a:p>
        </p:txBody>
      </p:sp>
    </p:spTree>
    <p:extLst>
      <p:ext uri="{BB962C8B-B14F-4D97-AF65-F5344CB8AC3E}">
        <p14:creationId xmlns:p14="http://schemas.microsoft.com/office/powerpoint/2010/main" val="4205490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48680"/>
            <a:ext cx="8229600" cy="720080"/>
          </a:xfrm>
        </p:spPr>
        <p:txBody>
          <a:bodyPr>
            <a:normAutofit/>
          </a:bodyPr>
          <a:lstStyle/>
          <a:p>
            <a:r>
              <a:rPr lang="ar-IQ" sz="4000" dirty="0"/>
              <a:t>علامات الوصول </a:t>
            </a:r>
            <a:r>
              <a:rPr lang="en-US" sz="3600" dirty="0"/>
              <a:t>VO2MAX</a:t>
            </a:r>
            <a:r>
              <a:rPr lang="en-US" sz="4000" dirty="0"/>
              <a:t> </a:t>
            </a:r>
            <a:endParaRPr lang="ar-IQ" sz="4000" dirty="0"/>
          </a:p>
        </p:txBody>
      </p:sp>
      <p:sp>
        <p:nvSpPr>
          <p:cNvPr id="3" name="عنصر نائب للمحتوى 2"/>
          <p:cNvSpPr>
            <a:spLocks noGrp="1"/>
          </p:cNvSpPr>
          <p:nvPr>
            <p:ph idx="1"/>
          </p:nvPr>
        </p:nvSpPr>
        <p:spPr>
          <a:xfrm>
            <a:off x="107504" y="1484784"/>
            <a:ext cx="8712968" cy="5184576"/>
          </a:xfrm>
        </p:spPr>
        <p:txBody>
          <a:bodyPr>
            <a:noAutofit/>
          </a:bodyPr>
          <a:lstStyle/>
          <a:p>
            <a:r>
              <a:rPr lang="ar-IQ" sz="2400" dirty="0"/>
              <a:t>1- زيادة معدل التنفس عن (1.1) والذي يمثل قسمة كمية الاوكسجين المستهلكة على كمية ثنائي اوكسيد الكاربون الناتجة .</a:t>
            </a:r>
          </a:p>
          <a:p>
            <a:r>
              <a:rPr lang="ar-IQ" sz="2400" dirty="0"/>
              <a:t>2- زيادة معدل ضربات القلب اكثر من 180 ضربة / دقيقة .</a:t>
            </a:r>
          </a:p>
          <a:p>
            <a:r>
              <a:rPr lang="ar-IQ" sz="2400" dirty="0" smtClean="0"/>
              <a:t>هناك </a:t>
            </a:r>
            <a:r>
              <a:rPr lang="ar-IQ" sz="2400" dirty="0"/>
              <a:t>مجموعة من الطرائق التي يتم فيها قياس الحد الأقصى لاستهلاك الأوكسجين: </a:t>
            </a:r>
          </a:p>
          <a:p>
            <a:r>
              <a:rPr lang="ar-IQ" sz="2400" dirty="0"/>
              <a:t>الطريقة المباشرة :- </a:t>
            </a:r>
          </a:p>
          <a:p>
            <a:r>
              <a:rPr lang="ar-IQ" sz="2400" dirty="0"/>
              <a:t>       وهي التي يتم قياس الاستهلاك الأقصى للأوكسجين بطريقة معملية (مختبرية ) لقياس الحد الأقصى لاستهلاك الأوكسجين بصورة مباشرة خلال الجهد البدني المتصاعد الشدة على الجهاز السير المتحرك ( </a:t>
            </a:r>
            <a:r>
              <a:rPr lang="en-US" sz="2400" dirty="0"/>
              <a:t>Treadmill  ) </a:t>
            </a:r>
            <a:r>
              <a:rPr lang="ar-IQ" sz="2400" dirty="0"/>
              <a:t>أو الحزام المتحرك أو الدراجة الثابتة ( </a:t>
            </a:r>
            <a:r>
              <a:rPr lang="en-US" sz="2400" dirty="0"/>
              <a:t>Ergometer </a:t>
            </a:r>
            <a:r>
              <a:rPr lang="en-US" sz="2400" dirty="0" err="1"/>
              <a:t>Bicyde</a:t>
            </a:r>
            <a:r>
              <a:rPr lang="en-US" sz="2400" dirty="0"/>
              <a:t>  ) </a:t>
            </a:r>
            <a:r>
              <a:rPr lang="ar-IQ" sz="2400" dirty="0"/>
              <a:t>إلى أن يصل إلى درجة استنفاذ الجهد أو التعب ويؤخذ نموذج من الزفير, ويتم بتحليله  بطريقة خاصة لتحديد كمية الأوكسجين المستهلك وعلى الرغم من الدقة العالية , فأن القياس بطريقة معدات قياس باهضه التكاليف وكذلك غير عملية عند اختيار عينات كبيرة جدا من المفحوصين لما يتطلب ذلك من جهد ودقة وتكلفة كبيرة.  </a:t>
            </a:r>
          </a:p>
          <a:p>
            <a:endParaRPr lang="ar-IQ" sz="2400" dirty="0"/>
          </a:p>
          <a:p>
            <a:endParaRPr lang="ar-IQ" sz="2400" dirty="0"/>
          </a:p>
        </p:txBody>
      </p:sp>
    </p:spTree>
    <p:extLst>
      <p:ext uri="{BB962C8B-B14F-4D97-AF65-F5344CB8AC3E}">
        <p14:creationId xmlns:p14="http://schemas.microsoft.com/office/powerpoint/2010/main" val="210678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95536" y="836712"/>
            <a:ext cx="8424935" cy="5760640"/>
          </a:xfrm>
          <a:prstGeom prst="rect">
            <a:avLst/>
          </a:prstGeom>
        </p:spPr>
      </p:pic>
    </p:spTree>
    <p:extLst>
      <p:ext uri="{BB962C8B-B14F-4D97-AF65-F5344CB8AC3E}">
        <p14:creationId xmlns:p14="http://schemas.microsoft.com/office/powerpoint/2010/main" val="2773194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7109639"/>
          </a:xfrm>
          <a:prstGeom prst="rect">
            <a:avLst/>
          </a:prstGeom>
        </p:spPr>
        <p:txBody>
          <a:bodyPr wrap="square">
            <a:spAutoFit/>
          </a:bodyPr>
          <a:lstStyle/>
          <a:p>
            <a:r>
              <a:rPr lang="ar-IQ" sz="2400" dirty="0">
                <a:latin typeface="Simplified Arabic" panose="02020603050405020304" pitchFamily="18" charset="-78"/>
                <a:cs typeface="Simplified Arabic" panose="02020603050405020304" pitchFamily="18" charset="-78"/>
              </a:rPr>
              <a:t>الطريقة غير مباشرة:- </a:t>
            </a:r>
          </a:p>
          <a:p>
            <a:r>
              <a:rPr lang="ar-IQ" sz="2400" dirty="0">
                <a:latin typeface="Simplified Arabic" panose="02020603050405020304" pitchFamily="18" charset="-78"/>
                <a:cs typeface="Simplified Arabic" panose="02020603050405020304" pitchFamily="18" charset="-78"/>
              </a:rPr>
              <a:t>وهذه الطريقة لاقت نجاحا وقبولا كبيرا في الأبحاث العلمية إذ يتم من خلالها تحديد أقصى كفاءة وظيفية الجهاز التنفسي من دون الحاجة إلى زيادة الدافع الاستمرار في الأداء الوظيفي مدة طويلة فضلا عن توفير الوقت والجهد ومن هذه الطرائق :- </a:t>
            </a:r>
          </a:p>
          <a:p>
            <a:r>
              <a:rPr lang="ar-IQ" sz="2400" dirty="0">
                <a:latin typeface="Simplified Arabic" panose="02020603050405020304" pitchFamily="18" charset="-78"/>
                <a:cs typeface="Simplified Arabic" panose="02020603050405020304" pitchFamily="18" charset="-78"/>
              </a:rPr>
              <a:t> الطريقة التي تعتمد على الاستجابة </a:t>
            </a:r>
            <a:r>
              <a:rPr lang="ar-IQ" sz="2400" dirty="0" err="1">
                <a:latin typeface="Simplified Arabic" panose="02020603050405020304" pitchFamily="18" charset="-78"/>
                <a:cs typeface="Simplified Arabic" panose="02020603050405020304" pitchFamily="18" charset="-78"/>
              </a:rPr>
              <a:t>الفسلجية</a:t>
            </a:r>
            <a:r>
              <a:rPr lang="ar-IQ" sz="2400" dirty="0">
                <a:latin typeface="Simplified Arabic" panose="02020603050405020304" pitchFamily="18" charset="-78"/>
                <a:cs typeface="Simplified Arabic" panose="02020603050405020304" pitchFamily="18" charset="-78"/>
              </a:rPr>
              <a:t> للجسم : </a:t>
            </a:r>
          </a:p>
          <a:p>
            <a:r>
              <a:rPr lang="ar-IQ" sz="2400" dirty="0">
                <a:latin typeface="Simplified Arabic" panose="02020603050405020304" pitchFamily="18" charset="-78"/>
                <a:cs typeface="Simplified Arabic" panose="02020603050405020304" pitchFamily="18" charset="-78"/>
              </a:rPr>
              <a:t> إذ عند الأداء اختبارات ذات حمل أقل من الأقصى تزداد سرعة ضربات القلب والتنفس لتقابل زيادة استهلاك الأوكسجين , ومن خلال معرفة سرعة النبض والتنفس يمكن حساب </a:t>
            </a:r>
            <a:r>
              <a:rPr lang="en-US" sz="2400" dirty="0">
                <a:latin typeface="Simplified Arabic" panose="02020603050405020304" pitchFamily="18" charset="-78"/>
                <a:cs typeface="Simplified Arabic" panose="02020603050405020304" pitchFamily="18" charset="-78"/>
              </a:rPr>
              <a:t>vo2max) ) </a:t>
            </a:r>
          </a:p>
          <a:p>
            <a:r>
              <a:rPr lang="en-US" sz="2400" dirty="0">
                <a:latin typeface="Simplified Arabic" panose="02020603050405020304" pitchFamily="18" charset="-78"/>
                <a:cs typeface="Simplified Arabic" panose="02020603050405020304" pitchFamily="18" charset="-78"/>
              </a:rPr>
              <a:t>2 -  </a:t>
            </a:r>
            <a:r>
              <a:rPr lang="ar-IQ" sz="2400" dirty="0">
                <a:latin typeface="Simplified Arabic" panose="02020603050405020304" pitchFamily="18" charset="-78"/>
                <a:cs typeface="Simplified Arabic" panose="02020603050405020304" pitchFamily="18" charset="-78"/>
              </a:rPr>
              <a:t>قياس (</a:t>
            </a:r>
            <a:r>
              <a:rPr lang="en-US" sz="2400" dirty="0">
                <a:latin typeface="Simplified Arabic" panose="02020603050405020304" pitchFamily="18" charset="-78"/>
                <a:cs typeface="Simplified Arabic" panose="02020603050405020304" pitchFamily="18" charset="-78"/>
              </a:rPr>
              <a:t>vo2max) </a:t>
            </a:r>
            <a:r>
              <a:rPr lang="ar-IQ" sz="2400" dirty="0">
                <a:latin typeface="Simplified Arabic" panose="02020603050405020304" pitchFamily="18" charset="-78"/>
                <a:cs typeface="Simplified Arabic" panose="02020603050405020304" pitchFamily="18" charset="-78"/>
              </a:rPr>
              <a:t>بواسطة الركض : </a:t>
            </a:r>
          </a:p>
          <a:p>
            <a:r>
              <a:rPr lang="ar-IQ" sz="2400" dirty="0">
                <a:latin typeface="Simplified Arabic" panose="02020603050405020304" pitchFamily="18" charset="-78"/>
                <a:cs typeface="Simplified Arabic" panose="02020603050405020304" pitchFamily="18" charset="-78"/>
              </a:rPr>
              <a:t>     بما أن الركض المسافات الطويلة يعتمد على كفاءة العالية لجهاز الدوران هناك اختبارات عديدة لتحديد (</a:t>
            </a:r>
            <a:r>
              <a:rPr lang="en-US" sz="2400" dirty="0">
                <a:latin typeface="Simplified Arabic" panose="02020603050405020304" pitchFamily="18" charset="-78"/>
                <a:cs typeface="Simplified Arabic" panose="02020603050405020304" pitchFamily="18" charset="-78"/>
              </a:rPr>
              <a:t>vo2max) </a:t>
            </a:r>
            <a:r>
              <a:rPr lang="ar-IQ" sz="2400" dirty="0">
                <a:latin typeface="Simplified Arabic" panose="02020603050405020304" pitchFamily="18" charset="-78"/>
                <a:cs typeface="Simplified Arabic" panose="02020603050405020304" pitchFamily="18" charset="-78"/>
              </a:rPr>
              <a:t>سواء كان في ساحة أو على جهاز الثابت   </a:t>
            </a:r>
            <a:r>
              <a:rPr lang="en-US" sz="2400" dirty="0">
                <a:latin typeface="Simplified Arabic" panose="02020603050405020304" pitchFamily="18" charset="-78"/>
                <a:cs typeface="Simplified Arabic" panose="02020603050405020304" pitchFamily="18" charset="-78"/>
              </a:rPr>
              <a:t>Treadmill)  ) </a:t>
            </a:r>
            <a:r>
              <a:rPr lang="ar-IQ" sz="2400" dirty="0">
                <a:latin typeface="Simplified Arabic" panose="02020603050405020304" pitchFamily="18" charset="-78"/>
                <a:cs typeface="Simplified Arabic" panose="02020603050405020304" pitchFamily="18" charset="-78"/>
              </a:rPr>
              <a:t>و تشمل هذه الاختبارات: </a:t>
            </a:r>
          </a:p>
          <a:p>
            <a:r>
              <a:rPr lang="ar-IQ" sz="2400" dirty="0">
                <a:latin typeface="Simplified Arabic" panose="02020603050405020304" pitchFamily="18" charset="-78"/>
                <a:cs typeface="Simplified Arabic" panose="02020603050405020304" pitchFamily="18" charset="-78"/>
              </a:rPr>
              <a:t>أطول مدة زمنية على الحزام المتحرك.</a:t>
            </a:r>
          </a:p>
          <a:p>
            <a:r>
              <a:rPr lang="ar-IQ" sz="2400" dirty="0">
                <a:latin typeface="Simplified Arabic" panose="02020603050405020304" pitchFamily="18" charset="-78"/>
                <a:cs typeface="Simplified Arabic" panose="02020603050405020304" pitchFamily="18" charset="-78"/>
              </a:rPr>
              <a:t>ركض مسافة (600) ياردة أو (1.5-2 ) ميل.  </a:t>
            </a:r>
          </a:p>
          <a:p>
            <a:r>
              <a:rPr lang="ar-IQ" sz="2400" dirty="0">
                <a:latin typeface="Simplified Arabic" panose="02020603050405020304" pitchFamily="18" charset="-78"/>
                <a:cs typeface="Simplified Arabic" panose="02020603050405020304" pitchFamily="18" charset="-78"/>
              </a:rPr>
              <a:t>ج- أطول مسافة يركضها اللاعب خلال 9-15 دقيقة وتحدد النسبة المئوية عن طريق سرعة القلب (النبض) إذ إن هناك علاقة بين زيادة النبض وزيادة استهلاك الأوكسجين. </a:t>
            </a:r>
          </a:p>
          <a:p>
            <a:r>
              <a:rPr lang="ar-IQ" sz="2400" dirty="0">
                <a:latin typeface="Simplified Arabic" panose="02020603050405020304" pitchFamily="18" charset="-78"/>
                <a:cs typeface="Simplified Arabic" panose="02020603050405020304" pitchFamily="18" charset="-78"/>
              </a:rPr>
              <a:t> ولقد عمد الباحث إلى استخراج قيمة (</a:t>
            </a:r>
            <a:r>
              <a:rPr lang="en-US" sz="2400" dirty="0">
                <a:latin typeface="Simplified Arabic" panose="02020603050405020304" pitchFamily="18" charset="-78"/>
                <a:cs typeface="Simplified Arabic" panose="02020603050405020304" pitchFamily="18" charset="-78"/>
              </a:rPr>
              <a:t>vo2max)  </a:t>
            </a:r>
            <a:r>
              <a:rPr lang="ar-IQ" sz="2400" dirty="0">
                <a:latin typeface="Simplified Arabic" panose="02020603050405020304" pitchFamily="18" charset="-78"/>
                <a:cs typeface="Simplified Arabic" panose="02020603050405020304" pitchFamily="18" charset="-78"/>
              </a:rPr>
              <a:t>بالطريقة غير مباشرة مستخدمة قياس (</a:t>
            </a:r>
            <a:r>
              <a:rPr lang="en-US" sz="2400" dirty="0">
                <a:latin typeface="Simplified Arabic" panose="02020603050405020304" pitchFamily="18" charset="-78"/>
                <a:cs typeface="Simplified Arabic" panose="02020603050405020304" pitchFamily="18" charset="-78"/>
              </a:rPr>
              <a:t>vo2max ) </a:t>
            </a:r>
            <a:r>
              <a:rPr lang="ar-IQ" sz="2400" dirty="0">
                <a:latin typeface="Simplified Arabic" panose="02020603050405020304" pitchFamily="18" charset="-78"/>
                <a:cs typeface="Simplified Arabic" panose="02020603050405020304" pitchFamily="18" charset="-78"/>
              </a:rPr>
              <a:t>بواسطة الركض لمدة (15) دقيقة على الجهاز الثابت </a:t>
            </a:r>
            <a:r>
              <a:rPr lang="ar-IQ" sz="2400" dirty="0" err="1" smtClean="0">
                <a:latin typeface="Simplified Arabic" panose="02020603050405020304" pitchFamily="18" charset="-78"/>
                <a:cs typeface="Simplified Arabic" panose="02020603050405020304" pitchFamily="18" charset="-78"/>
              </a:rPr>
              <a:t>التريدميل</a:t>
            </a:r>
            <a:r>
              <a:rPr lang="ar-IQ" sz="2400" dirty="0">
                <a:latin typeface="Simplified Arabic" panose="02020603050405020304" pitchFamily="18" charset="-78"/>
                <a:cs typeface="Simplified Arabic" panose="02020603050405020304" pitchFamily="18" charset="-78"/>
              </a:rPr>
              <a:t>.</a:t>
            </a:r>
          </a:p>
          <a:p>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322663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1196" y="404664"/>
            <a:ext cx="8229600" cy="1143000"/>
          </a:xfrm>
        </p:spPr>
        <p:txBody>
          <a:bodyPr>
            <a:normAutofit/>
          </a:bodyPr>
          <a:lstStyle/>
          <a:p>
            <a:pPr algn="ctr"/>
            <a:r>
              <a:rPr lang="ar-IQ" sz="3600" b="1" dirty="0">
                <a:cs typeface="PT Bold Heading" pitchFamily="2" charset="-78"/>
              </a:rPr>
              <a:t>اثر التدريب الرياضي في كفاءة الجهاز الدوري (القلب والدورة الدموية</a:t>
            </a:r>
            <a:r>
              <a:rPr lang="ar-IQ" sz="3600" b="1" dirty="0" smtClean="0">
                <a:cs typeface="PT Bold Heading" pitchFamily="2" charset="-78"/>
              </a:rPr>
              <a:t>):</a:t>
            </a:r>
            <a:endParaRPr lang="ar-IQ" sz="3600" b="1" dirty="0">
              <a:cs typeface="PT Bold Heading" pitchFamily="2" charset="-78"/>
            </a:endParaRPr>
          </a:p>
        </p:txBody>
      </p:sp>
      <p:sp>
        <p:nvSpPr>
          <p:cNvPr id="3" name="عنصر نائب للمحتوى 2"/>
          <p:cNvSpPr>
            <a:spLocks noGrp="1"/>
          </p:cNvSpPr>
          <p:nvPr>
            <p:ph idx="1"/>
          </p:nvPr>
        </p:nvSpPr>
        <p:spPr>
          <a:xfrm>
            <a:off x="179512" y="1547664"/>
            <a:ext cx="8712968" cy="4589864"/>
          </a:xfrm>
        </p:spPr>
        <p:txBody>
          <a:bodyPr>
            <a:normAutofit fontScale="85000" lnSpcReduction="20000"/>
          </a:bodyPr>
          <a:lstStyle/>
          <a:p>
            <a:pPr algn="justLow">
              <a:lnSpc>
                <a:spcPct val="120000"/>
              </a:lnSpc>
            </a:pPr>
            <a:r>
              <a:rPr lang="ar-IQ" b="1" dirty="0"/>
              <a:t> يعتبر الجهاز الدوري من اهم اجهزة الجسم، اذ يتولى القيام </a:t>
            </a:r>
            <a:r>
              <a:rPr lang="ar-IQ" b="1" dirty="0" smtClean="0"/>
              <a:t>بضخ </a:t>
            </a:r>
            <a:r>
              <a:rPr lang="ar-IQ" b="1" dirty="0"/>
              <a:t>الـدم الـى اجـزاء الجسم كافة، للحصول على حاجتها من الغذاء وباقي المواد الـضرورية لعمليـات التمثيـل الغذائي المعقدة داخل الجسم. وان عمل القلب هذا يتكيف مع التدريب الرياضي، ونشاطه عند الرياضيين يتميز بميزات تختلف عن نشاطه عند الناس الاعتياديين الذين لا يزاولون الرياضة وهذا الاختلاف </a:t>
            </a:r>
            <a:r>
              <a:rPr lang="ar-IQ" b="1" dirty="0" err="1"/>
              <a:t>ياتي</a:t>
            </a:r>
            <a:r>
              <a:rPr lang="ar-IQ" b="1" dirty="0"/>
              <a:t> نتيجة </a:t>
            </a:r>
            <a:r>
              <a:rPr lang="ar-IQ" b="1" dirty="0" smtClean="0"/>
              <a:t>لتكيف </a:t>
            </a:r>
            <a:r>
              <a:rPr lang="ar-IQ" b="1" dirty="0"/>
              <a:t>جهاز القلب والدورة الدموية على نشاط عضلي منتظم ولمدة </a:t>
            </a:r>
            <a:r>
              <a:rPr lang="ar-IQ" b="1" dirty="0" smtClean="0"/>
              <a:t>طويلة</a:t>
            </a:r>
            <a:endParaRPr lang="en-US" b="1" dirty="0"/>
          </a:p>
          <a:p>
            <a:pPr algn="justLow">
              <a:lnSpc>
                <a:spcPct val="120000"/>
              </a:lnSpc>
            </a:pPr>
            <a:r>
              <a:rPr lang="ar-IQ" b="1" dirty="0"/>
              <a:t>ان الرياضيين المتدربين جيد يكون عدد ضربات القلب لديهم قليلا نسبة الى الاشخاص غير المتدربين فقد يصل الى 40 ضربة في الدقيقة او اقل </a:t>
            </a:r>
            <a:r>
              <a:rPr lang="ar-IQ" b="1" dirty="0" err="1"/>
              <a:t>للابطال</a:t>
            </a:r>
            <a:r>
              <a:rPr lang="ar-IQ" b="1" dirty="0"/>
              <a:t> راكضي المسافات الطويلة </a:t>
            </a:r>
            <a:r>
              <a:rPr lang="ar-IQ" b="1" dirty="0" smtClean="0"/>
              <a:t>والماراثون . </a:t>
            </a:r>
            <a:r>
              <a:rPr lang="ar-IQ" b="1" dirty="0"/>
              <a:t>فمعدل ضربات القلب لدى الرياضي المتدرب جيدا عند اعطائه حمـلا يكون اقل من نظيره غير المتدرب، والزيادة العظمى لنتاج قلـب الرياضـي يكـون سـببها الرئيسي حجم الضربة </a:t>
            </a:r>
            <a:r>
              <a:rPr lang="ar-IQ" b="1" dirty="0" smtClean="0"/>
              <a:t> </a:t>
            </a:r>
            <a:r>
              <a:rPr lang="ar-IQ" b="1" dirty="0"/>
              <a:t>وكذلك فان للتدريب الرياضي </a:t>
            </a:r>
            <a:r>
              <a:rPr lang="ar-IQ" b="1" dirty="0" err="1"/>
              <a:t>تاثير</a:t>
            </a:r>
            <a:r>
              <a:rPr lang="ar-IQ" b="1" dirty="0"/>
              <a:t> على ضغط الدم حيث يختلف الفرق بين الضغط الانقباضي الذي يرتفع عن معدله وبين الضغط الانبـساطي الـذي ينخفض عن معدله وهو يتراوح عند الرياضيين بين </a:t>
            </a:r>
            <a:r>
              <a:rPr lang="ar-IQ" b="1" dirty="0" smtClean="0"/>
              <a:t> </a:t>
            </a:r>
            <a:r>
              <a:rPr lang="ar-IQ" b="1" dirty="0"/>
              <a:t>للانقباض </a:t>
            </a:r>
            <a:r>
              <a:rPr lang="ar-IQ" b="1" dirty="0" smtClean="0"/>
              <a:t>وبين </a:t>
            </a:r>
            <a:r>
              <a:rPr lang="ar-IQ" b="1" dirty="0"/>
              <a:t>للانبساطي (81-12</a:t>
            </a:r>
            <a:r>
              <a:rPr lang="ar-IQ" b="1" dirty="0" smtClean="0"/>
              <a:t>)..</a:t>
            </a:r>
            <a:endParaRPr lang="ar-IQ" b="1" dirty="0"/>
          </a:p>
        </p:txBody>
      </p:sp>
    </p:spTree>
    <p:extLst>
      <p:ext uri="{BB962C8B-B14F-4D97-AF65-F5344CB8AC3E}">
        <p14:creationId xmlns:p14="http://schemas.microsoft.com/office/powerpoint/2010/main" val="416742802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827584" y="764704"/>
            <a:ext cx="7848872" cy="5760640"/>
          </a:xfrm>
          <a:prstGeom prst="rect">
            <a:avLst/>
          </a:prstGeom>
        </p:spPr>
      </p:pic>
    </p:spTree>
    <p:extLst>
      <p:ext uri="{BB962C8B-B14F-4D97-AF65-F5344CB8AC3E}">
        <p14:creationId xmlns:p14="http://schemas.microsoft.com/office/powerpoint/2010/main" val="1463811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95536" y="908720"/>
            <a:ext cx="8136904" cy="5976664"/>
          </a:xfrm>
          <a:prstGeom prst="rect">
            <a:avLst/>
          </a:prstGeom>
        </p:spPr>
      </p:pic>
    </p:spTree>
    <p:extLst>
      <p:ext uri="{BB962C8B-B14F-4D97-AF65-F5344CB8AC3E}">
        <p14:creationId xmlns:p14="http://schemas.microsoft.com/office/powerpoint/2010/main" val="2026448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60648"/>
            <a:ext cx="8964488" cy="7232749"/>
          </a:xfrm>
          <a:prstGeom prst="rect">
            <a:avLst/>
          </a:prstGeom>
        </p:spPr>
        <p:txBody>
          <a:bodyPr wrap="square">
            <a:spAutoFit/>
          </a:bodyPr>
          <a:lstStyle/>
          <a:p>
            <a:r>
              <a:rPr lang="ar-IQ" sz="2400" b="1" dirty="0">
                <a:latin typeface="Simplified Arabic" panose="02020603050405020304" pitchFamily="18" charset="-78"/>
                <a:cs typeface="Simplified Arabic" panose="02020603050405020304" pitchFamily="18" charset="-78"/>
              </a:rPr>
              <a:t>الخواص الوظيفية لعضلة القلب : </a:t>
            </a:r>
          </a:p>
          <a:p>
            <a:r>
              <a:rPr lang="ar-IQ" sz="2000" b="1" dirty="0">
                <a:latin typeface="Simplified Arabic" panose="02020603050405020304" pitchFamily="18" charset="-78"/>
                <a:cs typeface="Simplified Arabic" panose="02020603050405020304" pitchFamily="18" charset="-78"/>
              </a:rPr>
              <a:t>العضلة القلبية تشبه العضلات الهيكلية من حيث الشكل المخطط وتشبه العضلات الملساء من الناحية الوظيفية اللاإرادية إلا إنها تتميز بصفات خاصة وهي:</a:t>
            </a:r>
          </a:p>
          <a:p>
            <a:r>
              <a:rPr lang="ar-IQ" sz="2000" b="1" dirty="0">
                <a:latin typeface="Simplified Arabic" panose="02020603050405020304" pitchFamily="18" charset="-78"/>
                <a:cs typeface="Simplified Arabic" panose="02020603050405020304" pitchFamily="18" charset="-78"/>
              </a:rPr>
              <a:t>1)	تتبع قانون الكل أو العدم : (</a:t>
            </a:r>
            <a:r>
              <a:rPr lang="en-US" sz="2000" b="1" dirty="0">
                <a:latin typeface="Simplified Arabic" panose="02020603050405020304" pitchFamily="18" charset="-78"/>
                <a:cs typeface="Simplified Arabic" panose="02020603050405020304" pitchFamily="18" charset="-78"/>
              </a:rPr>
              <a:t>All or none low)</a:t>
            </a:r>
          </a:p>
          <a:p>
            <a:r>
              <a:rPr lang="ar-IQ" sz="2000" b="1" dirty="0">
                <a:latin typeface="Simplified Arabic" panose="02020603050405020304" pitchFamily="18" charset="-78"/>
                <a:cs typeface="Simplified Arabic" panose="02020603050405020304" pitchFamily="18" charset="-78"/>
              </a:rPr>
              <a:t>نجد أن اقل مؤثرة يسبب انقباضه ويؤدي أقصى قوة انقباض العضلة القلبية ويمكن القول بأنه لا يوجد تدرج من ناحية القوة والانقباض، إلا أنه قد تتغير قوة انقباض القلب قليلا تحت </a:t>
            </a:r>
            <a:r>
              <a:rPr lang="ar-IQ" sz="2000" b="1" dirty="0" err="1">
                <a:latin typeface="Simplified Arabic" panose="02020603050405020304" pitchFamily="18" charset="-78"/>
                <a:cs typeface="Simplified Arabic" panose="02020603050405020304" pitchFamily="18" charset="-78"/>
              </a:rPr>
              <a:t>تأثیر</a:t>
            </a:r>
            <a:r>
              <a:rPr lang="ar-IQ" sz="2000" b="1" dirty="0">
                <a:latin typeface="Simplified Arabic" panose="02020603050405020304" pitchFamily="18" charset="-78"/>
                <a:cs typeface="Simplified Arabic" panose="02020603050405020304" pitchFamily="18" charset="-78"/>
              </a:rPr>
              <a:t> عوامل مختلفة لكي يتكيف القلب لاحتياجات الجسم ومن هذه العوامل التنبيهات العصبية و الهرمونية ،</a:t>
            </a:r>
            <a:r>
              <a:rPr lang="ar-IQ" sz="2000" b="1" dirty="0" err="1">
                <a:latin typeface="Simplified Arabic" panose="02020603050405020304" pitchFamily="18" charset="-78"/>
                <a:cs typeface="Simplified Arabic" panose="02020603050405020304" pitchFamily="18" charset="-78"/>
              </a:rPr>
              <a:t>وتركيزالأوكسجين</a:t>
            </a:r>
            <a:r>
              <a:rPr lang="ar-IQ" sz="2000" b="1" dirty="0">
                <a:latin typeface="Simplified Arabic" panose="02020603050405020304" pitchFamily="18" charset="-78"/>
                <a:cs typeface="Simplified Arabic" panose="02020603050405020304" pitchFamily="18" charset="-78"/>
              </a:rPr>
              <a:t> والعقاقير والسموم والتدريب الرياضي .</a:t>
            </a:r>
          </a:p>
          <a:p>
            <a:r>
              <a:rPr lang="ar-IQ" sz="2000" b="1" dirty="0">
                <a:latin typeface="Simplified Arabic" panose="02020603050405020304" pitchFamily="18" charset="-78"/>
                <a:cs typeface="Simplified Arabic" panose="02020603050405020304" pitchFamily="18" charset="-78"/>
              </a:rPr>
              <a:t>2)	صفة الانقباض المنتظم الذاتي ( تلقائية الانقباض القلبي ):</a:t>
            </a:r>
          </a:p>
          <a:p>
            <a:r>
              <a:rPr lang="ar-IQ" sz="2000" b="1" dirty="0">
                <a:latin typeface="Simplified Arabic" panose="02020603050405020304" pitchFamily="18" charset="-78"/>
                <a:cs typeface="Simplified Arabic" panose="02020603050405020304" pitchFamily="18" charset="-78"/>
              </a:rPr>
              <a:t>إن الانقباض ينبع من العضلة نفسها ،وتبدأ انقباضات القلب الذاتية من منطقة ما تقع عند اتصال الوريد الأجوف العلوي بالأذين الأيمن وهي العقدة </a:t>
            </a:r>
            <a:r>
              <a:rPr lang="ar-IQ" sz="2000" b="1" dirty="0" err="1">
                <a:latin typeface="Simplified Arabic" panose="02020603050405020304" pitchFamily="18" charset="-78"/>
                <a:cs typeface="Simplified Arabic" panose="02020603050405020304" pitchFamily="18" charset="-78"/>
              </a:rPr>
              <a:t>الجيبية</a:t>
            </a:r>
            <a:r>
              <a:rPr lang="ar-IQ" sz="2000" b="1" dirty="0">
                <a:latin typeface="Simplified Arabic" panose="02020603050405020304" pitchFamily="18" charset="-78"/>
                <a:cs typeface="Simplified Arabic" panose="02020603050405020304" pitchFamily="18" charset="-78"/>
              </a:rPr>
              <a:t> </a:t>
            </a:r>
            <a:r>
              <a:rPr lang="ar-IQ" sz="2000" b="1" dirty="0" err="1">
                <a:latin typeface="Simplified Arabic" panose="02020603050405020304" pitchFamily="18" charset="-78"/>
                <a:cs typeface="Simplified Arabic" panose="02020603050405020304" pitchFamily="18" charset="-78"/>
              </a:rPr>
              <a:t>الأذينية</a:t>
            </a:r>
            <a:r>
              <a:rPr lang="ar-IQ" sz="2000" b="1" dirty="0">
                <a:latin typeface="Simplified Arabic" panose="02020603050405020304" pitchFamily="18" charset="-78"/>
                <a:cs typeface="Simplified Arabic" panose="02020603050405020304" pitchFamily="18" charset="-78"/>
              </a:rPr>
              <a:t> وتسمي بدليل القلب ( </a:t>
            </a:r>
            <a:r>
              <a:rPr lang="en-US" sz="2000" b="1" dirty="0">
                <a:latin typeface="Simplified Arabic" panose="02020603050405020304" pitchFamily="18" charset="-78"/>
                <a:cs typeface="Simplified Arabic" panose="02020603050405020304" pitchFamily="18" charset="-78"/>
              </a:rPr>
              <a:t>pace maker ) </a:t>
            </a:r>
            <a:r>
              <a:rPr lang="ar-IQ" sz="2000" b="1" dirty="0">
                <a:latin typeface="Simplified Arabic" panose="02020603050405020304" pitchFamily="18" charset="-78"/>
                <a:cs typeface="Simplified Arabic" panose="02020603050405020304" pitchFamily="18" charset="-78"/>
              </a:rPr>
              <a:t>ومن دليل القلب تصل الانقباضات إلى مختلف أجزاء القلب وفي الإنسان فان دليل القلب يؤدي إلى انقباض القلب بين (60-70) </a:t>
            </a:r>
            <a:r>
              <a:rPr lang="ar-IQ" sz="2000" b="1" dirty="0" smtClean="0">
                <a:latin typeface="Simplified Arabic" panose="02020603050405020304" pitchFamily="18" charset="-78"/>
                <a:cs typeface="Simplified Arabic" panose="02020603050405020304" pitchFamily="18" charset="-78"/>
              </a:rPr>
              <a:t>ضربة/د في الراحة</a:t>
            </a:r>
            <a:endParaRPr lang="ar-IQ" sz="2000" b="1" dirty="0">
              <a:latin typeface="Simplified Arabic" panose="02020603050405020304" pitchFamily="18" charset="-78"/>
              <a:cs typeface="Simplified Arabic" panose="02020603050405020304" pitchFamily="18" charset="-78"/>
            </a:endParaRPr>
          </a:p>
          <a:p>
            <a:r>
              <a:rPr lang="ar-IQ" sz="2000" b="1" dirty="0">
                <a:latin typeface="Simplified Arabic" panose="02020603050405020304" pitchFamily="18" charset="-78"/>
                <a:cs typeface="Simplified Arabic" panose="02020603050405020304" pitchFamily="18" charset="-78"/>
              </a:rPr>
              <a:t>3)	إن المرحلة التي لا تتأثر فيها العضلة القلبية أطول من مثيلتها في العضلات الإرادية وهذه المرحلة تبقى لتشمل مرحلة الانقباض أيضا أي انه إذا أرسلت إشارتان متتاليتان ووقعت الأخيرة في مرحلة الانقباض للأولى فان عضلة القلب لن تتأثر بالإشارة الثانية.</a:t>
            </a:r>
          </a:p>
          <a:p>
            <a:r>
              <a:rPr lang="ar-IQ" sz="2000" b="1" dirty="0">
                <a:latin typeface="Simplified Arabic" panose="02020603050405020304" pitchFamily="18" charset="-78"/>
                <a:cs typeface="Simplified Arabic" panose="02020603050405020304" pitchFamily="18" charset="-78"/>
              </a:rPr>
              <a:t>4)	من الناحية الكيميائية الحيوية :</a:t>
            </a:r>
          </a:p>
          <a:p>
            <a:r>
              <a:rPr lang="ar-IQ" sz="2000" b="1" dirty="0">
                <a:latin typeface="Simplified Arabic" panose="02020603050405020304" pitchFamily="18" charset="-78"/>
                <a:cs typeface="Simplified Arabic" panose="02020603050405020304" pitchFamily="18" charset="-78"/>
              </a:rPr>
              <a:t>    تستطيع عضلة القلب في أحوالها الاعتيادية أن </a:t>
            </a:r>
            <a:r>
              <a:rPr lang="ar-IQ" sz="2000" b="1" dirty="0" err="1">
                <a:latin typeface="Simplified Arabic" panose="02020603050405020304" pitchFamily="18" charset="-78"/>
                <a:cs typeface="Simplified Arabic" panose="02020603050405020304" pitchFamily="18" charset="-78"/>
              </a:rPr>
              <a:t>تؤكسد</a:t>
            </a:r>
            <a:r>
              <a:rPr lang="ar-IQ" sz="2000" b="1" dirty="0">
                <a:latin typeface="Simplified Arabic" panose="02020603050405020304" pitchFamily="18" charset="-78"/>
                <a:cs typeface="Simplified Arabic" panose="02020603050405020304" pitchFamily="18" charset="-78"/>
              </a:rPr>
              <a:t> حامض </a:t>
            </a:r>
            <a:r>
              <a:rPr lang="ar-IQ" sz="2000" b="1" dirty="0" err="1">
                <a:latin typeface="Simplified Arabic" panose="02020603050405020304" pitchFamily="18" charset="-78"/>
                <a:cs typeface="Simplified Arabic" panose="02020603050405020304" pitchFamily="18" charset="-78"/>
              </a:rPr>
              <a:t>اللبنيك</a:t>
            </a:r>
            <a:r>
              <a:rPr lang="ar-IQ" sz="2000" b="1" dirty="0">
                <a:latin typeface="Simplified Arabic" panose="02020603050405020304" pitchFamily="18" charset="-78"/>
                <a:cs typeface="Simplified Arabic" panose="02020603050405020304" pitchFamily="18" charset="-78"/>
              </a:rPr>
              <a:t> الخاص بالدم </a:t>
            </a:r>
            <a:r>
              <a:rPr lang="en-US" sz="2000" b="1" dirty="0">
                <a:latin typeface="Simplified Arabic" panose="02020603050405020304" pitchFamily="18" charset="-78"/>
                <a:cs typeface="Simplified Arabic" panose="02020603050405020304" pitchFamily="18" charset="-78"/>
              </a:rPr>
              <a:t>Lactic  Blood Acid ) </a:t>
            </a:r>
            <a:r>
              <a:rPr lang="ar-IQ" sz="2000" b="1" dirty="0">
                <a:latin typeface="Simplified Arabic" panose="02020603050405020304" pitchFamily="18" charset="-78"/>
                <a:cs typeface="Simplified Arabic" panose="02020603050405020304" pitchFamily="18" charset="-78"/>
              </a:rPr>
              <a:t>وأيضا كلوكوز الدم مفضلة الحامض على السكر </a:t>
            </a:r>
            <a:r>
              <a:rPr lang="ar-IQ" sz="2000" b="1" dirty="0" smtClean="0">
                <a:latin typeface="Simplified Arabic" panose="02020603050405020304" pitchFamily="18" charset="-78"/>
                <a:cs typeface="Simplified Arabic" panose="02020603050405020304" pitchFamily="18" charset="-78"/>
              </a:rPr>
              <a:t>,إن </a:t>
            </a:r>
            <a:r>
              <a:rPr lang="ar-IQ" sz="2000" b="1" dirty="0">
                <a:latin typeface="Simplified Arabic" panose="02020603050405020304" pitchFamily="18" charset="-78"/>
                <a:cs typeface="Simplified Arabic" panose="02020603050405020304" pitchFamily="18" charset="-78"/>
              </a:rPr>
              <a:t>هذه القدرة العضلة القلب على استخلاص الوقود من الدم ( وليس من الوقود الخاص وهو </a:t>
            </a:r>
            <a:r>
              <a:rPr lang="ar-IQ" sz="2000" b="1" dirty="0" err="1">
                <a:latin typeface="Simplified Arabic" panose="02020603050405020304" pitchFamily="18" charset="-78"/>
                <a:cs typeface="Simplified Arabic" panose="02020603050405020304" pitchFamily="18" charset="-78"/>
              </a:rPr>
              <a:t>الكلايكوجين</a:t>
            </a:r>
            <a:r>
              <a:rPr lang="ar-IQ" sz="2000" b="1" dirty="0">
                <a:latin typeface="Simplified Arabic" panose="02020603050405020304" pitchFamily="18" charset="-78"/>
                <a:cs typeface="Simplified Arabic" panose="02020603050405020304" pitchFamily="18" charset="-78"/>
              </a:rPr>
              <a:t> ) </a:t>
            </a:r>
            <a:r>
              <a:rPr lang="ar-IQ" sz="2000" b="1" dirty="0" err="1">
                <a:latin typeface="Simplified Arabic" panose="02020603050405020304" pitchFamily="18" charset="-78"/>
                <a:cs typeface="Simplified Arabic" panose="02020603050405020304" pitchFamily="18" charset="-78"/>
              </a:rPr>
              <a:t>تعزی</a:t>
            </a:r>
            <a:r>
              <a:rPr lang="ar-IQ" sz="2000" b="1" dirty="0">
                <a:latin typeface="Simplified Arabic" panose="02020603050405020304" pitchFamily="18" charset="-78"/>
                <a:cs typeface="Simplified Arabic" panose="02020603050405020304" pitchFamily="18" charset="-78"/>
              </a:rPr>
              <a:t> إلى تزوده بشعيرات دموية كثيرة . </a:t>
            </a:r>
          </a:p>
          <a:p>
            <a:r>
              <a:rPr lang="ar-IQ" sz="2000" b="1" dirty="0">
                <a:latin typeface="Simplified Arabic" panose="02020603050405020304" pitchFamily="18" charset="-78"/>
                <a:cs typeface="Simplified Arabic" panose="02020603050405020304" pitchFamily="18" charset="-78"/>
              </a:rPr>
              <a:t>5)	ثمة اختلاف </a:t>
            </a:r>
            <a:r>
              <a:rPr lang="ar-IQ" sz="2000" b="1" dirty="0" err="1">
                <a:latin typeface="Simplified Arabic" panose="02020603050405020304" pitchFamily="18" charset="-78"/>
                <a:cs typeface="Simplified Arabic" panose="02020603050405020304" pitchFamily="18" charset="-78"/>
              </a:rPr>
              <a:t>کیمیائي</a:t>
            </a:r>
            <a:r>
              <a:rPr lang="ar-IQ" sz="2000" b="1" dirty="0">
                <a:latin typeface="Simplified Arabic" panose="02020603050405020304" pitchFamily="18" charset="-78"/>
                <a:cs typeface="Simplified Arabic" panose="02020603050405020304" pitchFamily="18" charset="-78"/>
              </a:rPr>
              <a:t> آخر بين العضلة القلبية والهيكلية:</a:t>
            </a:r>
          </a:p>
          <a:p>
            <a:r>
              <a:rPr lang="ar-IQ" sz="2000" b="1" dirty="0">
                <a:latin typeface="Simplified Arabic" panose="02020603050405020304" pitchFamily="18" charset="-78"/>
                <a:cs typeface="Simplified Arabic" panose="02020603050405020304" pitchFamily="18" charset="-78"/>
              </a:rPr>
              <a:t>تعطل العضلة القلبية في غياب الأوكسجين اكثر من الهيكلية وعدم احتمالها تراكم حامض </a:t>
            </a:r>
            <a:r>
              <a:rPr lang="ar-IQ" sz="2000" b="1" dirty="0" err="1">
                <a:latin typeface="Simplified Arabic" panose="02020603050405020304" pitchFamily="18" charset="-78"/>
                <a:cs typeface="Simplified Arabic" panose="02020603050405020304" pitchFamily="18" charset="-78"/>
              </a:rPr>
              <a:t>اللبنيك</a:t>
            </a:r>
            <a:r>
              <a:rPr lang="ar-IQ" sz="2000" b="1" dirty="0">
                <a:latin typeface="Simplified Arabic" panose="02020603050405020304" pitchFamily="18" charset="-78"/>
                <a:cs typeface="Simplified Arabic" panose="02020603050405020304" pitchFamily="18" charset="-78"/>
              </a:rPr>
              <a:t> بداخلها بالدرجة نفسها التي يتراكم بها في العضلة </a:t>
            </a:r>
            <a:r>
              <a:rPr lang="ar-IQ" sz="2000" b="1" dirty="0" smtClean="0">
                <a:latin typeface="Simplified Arabic" panose="02020603050405020304" pitchFamily="18" charset="-78"/>
                <a:cs typeface="Simplified Arabic" panose="02020603050405020304" pitchFamily="18" charset="-78"/>
              </a:rPr>
              <a:t>الهيكلية</a:t>
            </a:r>
            <a:r>
              <a:rPr lang="ar-IQ" sz="2000" b="1" dirty="0">
                <a:latin typeface="Simplified Arabic" panose="02020603050405020304" pitchFamily="18" charset="-78"/>
                <a:cs typeface="Simplified Arabic" panose="02020603050405020304" pitchFamily="18" charset="-78"/>
              </a:rPr>
              <a:t>.</a:t>
            </a:r>
          </a:p>
        </p:txBody>
      </p:sp>
    </p:spTree>
    <p:extLst>
      <p:ext uri="{BB962C8B-B14F-4D97-AF65-F5344CB8AC3E}">
        <p14:creationId xmlns:p14="http://schemas.microsoft.com/office/powerpoint/2010/main" val="75725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620688"/>
            <a:ext cx="8640960" cy="5755422"/>
          </a:xfrm>
          <a:prstGeom prst="rect">
            <a:avLst/>
          </a:prstGeom>
        </p:spPr>
        <p:txBody>
          <a:bodyPr wrap="square">
            <a:spAutoFit/>
          </a:bodyPr>
          <a:lstStyle/>
          <a:p>
            <a:r>
              <a:rPr lang="ar-IQ" sz="3200" b="1" dirty="0">
                <a:latin typeface="Simplified Arabic" panose="02020603050405020304" pitchFamily="18" charset="-78"/>
                <a:cs typeface="Simplified Arabic" panose="02020603050405020304" pitchFamily="18" charset="-78"/>
              </a:rPr>
              <a:t>	معدل ضربات القلب (</a:t>
            </a:r>
            <a:r>
              <a:rPr lang="en-US" sz="3200" b="1" dirty="0">
                <a:latin typeface="Simplified Arabic" panose="02020603050405020304" pitchFamily="18" charset="-78"/>
                <a:cs typeface="Simplified Arabic" panose="02020603050405020304" pitchFamily="18" charset="-78"/>
              </a:rPr>
              <a:t>HR</a:t>
            </a:r>
            <a:r>
              <a:rPr lang="en-US" sz="3200" b="1" dirty="0" smtClean="0">
                <a:latin typeface="Simplified Arabic" panose="02020603050405020304" pitchFamily="18" charset="-78"/>
                <a:cs typeface="Simplified Arabic" panose="02020603050405020304" pitchFamily="18" charset="-78"/>
              </a:rPr>
              <a:t>)  </a:t>
            </a:r>
            <a:r>
              <a:rPr lang="en-US" sz="3200" b="1" dirty="0">
                <a:latin typeface="Simplified Arabic" panose="02020603050405020304" pitchFamily="18" charset="-78"/>
                <a:cs typeface="Simplified Arabic" panose="02020603050405020304" pitchFamily="18" charset="-78"/>
              </a:rPr>
              <a:t>Heart Rate </a:t>
            </a:r>
            <a:r>
              <a:rPr lang="en-US" sz="3200" b="1" dirty="0" smtClean="0">
                <a:latin typeface="Simplified Arabic" panose="02020603050405020304" pitchFamily="18" charset="-78"/>
                <a:cs typeface="Simplified Arabic" panose="02020603050405020304" pitchFamily="18" charset="-78"/>
              </a:rPr>
              <a:t>:</a:t>
            </a:r>
            <a:endParaRPr lang="en-US" sz="2800" dirty="0">
              <a:latin typeface="Simplified Arabic" panose="02020603050405020304" pitchFamily="18" charset="-78"/>
              <a:cs typeface="Simplified Arabic" panose="02020603050405020304" pitchFamily="18" charset="-78"/>
            </a:endParaRPr>
          </a:p>
          <a:p>
            <a:pPr algn="just"/>
            <a:r>
              <a:rPr lang="en-US" sz="2800" dirty="0">
                <a:latin typeface="Simplified Arabic" panose="02020603050405020304" pitchFamily="18" charset="-78"/>
                <a:cs typeface="Simplified Arabic" panose="02020603050405020304" pitchFamily="18" charset="-78"/>
              </a:rPr>
              <a:t> </a:t>
            </a:r>
            <a:r>
              <a:rPr lang="en-US" sz="2800" dirty="0" smtClean="0">
                <a:latin typeface="Simplified Arabic" panose="02020603050405020304" pitchFamily="18" charset="-78"/>
                <a:cs typeface="Simplified Arabic" panose="02020603050405020304" pitchFamily="18" charset="-78"/>
              </a:rPr>
              <a:t>    </a:t>
            </a:r>
            <a:r>
              <a:rPr lang="ar-IQ" sz="2800" dirty="0" smtClean="0">
                <a:latin typeface="Simplified Arabic" panose="02020603050405020304" pitchFamily="18" charset="-78"/>
                <a:cs typeface="Simplified Arabic" panose="02020603050405020304" pitchFamily="18" charset="-78"/>
              </a:rPr>
              <a:t>يعد </a:t>
            </a:r>
            <a:r>
              <a:rPr lang="ar-IQ" sz="2800" dirty="0">
                <a:latin typeface="Simplified Arabic" panose="02020603050405020304" pitchFamily="18" charset="-78"/>
                <a:cs typeface="Simplified Arabic" panose="02020603050405020304" pitchFamily="18" charset="-78"/>
              </a:rPr>
              <a:t>معدل ضربات القلب من المؤشرات التي تعتمد عليها في الفحوص الطبية والاختبارات كما يعد احد المقاييس المهمة التي يمكن ملاحظتها بسهولة كمؤشر للتغيرات الوظيفية التي تحدث للرياضي أثناء الجهد البدني أو الانتظام بالتدريب، ومن أهم القياسات التي تبنى عليها الشدة التدريبية وكمية الحجم التدريبي، تناول العلماء معدل القلب لدى الرياضي في بحوث كثيرة وعديدة وفي ضوئها وضعوا أسس الشدة وتقسيماتها من حيث الشدة الخفيفة او المتوسطة او المرتفعة وتمت هذه التقسيمات بعد أداء أحمال تدريبية مختلفة من حيث الشدة وزمن الأداء.</a:t>
            </a:r>
          </a:p>
          <a:p>
            <a:pPr algn="just"/>
            <a:r>
              <a:rPr lang="ar-IQ" sz="2800" dirty="0">
                <a:latin typeface="Simplified Arabic" panose="02020603050405020304" pitchFamily="18" charset="-78"/>
                <a:cs typeface="Simplified Arabic" panose="02020603050405020304" pitchFamily="18" charset="-78"/>
              </a:rPr>
              <a:t>   ويتراوح معدل ضربات القلب أثناء الراحة عند الأشخاص الاعتياديين            ( 65 – 75) ضربة / </a:t>
            </a:r>
            <a:r>
              <a:rPr lang="ar-IQ" sz="2800" dirty="0" smtClean="0">
                <a:latin typeface="Simplified Arabic" panose="02020603050405020304" pitchFamily="18" charset="-78"/>
                <a:cs typeface="Simplified Arabic" panose="02020603050405020304" pitchFamily="18" charset="-78"/>
              </a:rPr>
              <a:t>دقيقة اما عند الرياضين وخاصة المطاولة 60 ض/د او اقل وهذا يدل على التكيفات التي تحدث للقلب ومن اجل زيادة </a:t>
            </a:r>
            <a:r>
              <a:rPr lang="ar-IQ" sz="2800" dirty="0" err="1" smtClean="0">
                <a:latin typeface="Simplified Arabic" panose="02020603050405020304" pitchFamily="18" charset="-78"/>
                <a:cs typeface="Simplified Arabic" panose="02020603050405020304" pitchFamily="18" charset="-78"/>
              </a:rPr>
              <a:t>كفائته</a:t>
            </a:r>
            <a:r>
              <a:rPr lang="ar-IQ" sz="2800" dirty="0" smtClean="0">
                <a:latin typeface="Simplified Arabic" panose="02020603050405020304" pitchFamily="18" charset="-78"/>
                <a:cs typeface="Simplified Arabic" panose="02020603050405020304" pitchFamily="18" charset="-78"/>
              </a:rPr>
              <a:t> الإنتاجية .</a:t>
            </a:r>
          </a:p>
        </p:txBody>
      </p:sp>
    </p:spTree>
    <p:extLst>
      <p:ext uri="{BB962C8B-B14F-4D97-AF65-F5344CB8AC3E}">
        <p14:creationId xmlns:p14="http://schemas.microsoft.com/office/powerpoint/2010/main" val="2228599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33082"/>
            <a:ext cx="8784976" cy="6986528"/>
          </a:xfrm>
          <a:prstGeom prst="rect">
            <a:avLst/>
          </a:prstGeom>
        </p:spPr>
        <p:txBody>
          <a:bodyPr wrap="square">
            <a:spAutoFit/>
          </a:bodyPr>
          <a:lstStyle/>
          <a:p>
            <a:r>
              <a:rPr lang="ar-IQ" sz="2800" dirty="0">
                <a:latin typeface="Simplified Arabic" panose="02020603050405020304" pitchFamily="18" charset="-78"/>
                <a:cs typeface="Simplified Arabic" panose="02020603050405020304" pitchFamily="18" charset="-78"/>
              </a:rPr>
              <a:t>	</a:t>
            </a:r>
            <a:r>
              <a:rPr lang="ar-IQ" sz="2800" b="1" dirty="0">
                <a:latin typeface="Simplified Arabic" panose="02020603050405020304" pitchFamily="18" charset="-78"/>
                <a:cs typeface="Simplified Arabic" panose="02020603050405020304" pitchFamily="18" charset="-78"/>
              </a:rPr>
              <a:t>حامض </a:t>
            </a:r>
            <a:r>
              <a:rPr lang="ar-IQ" sz="2800" b="1" dirty="0" err="1">
                <a:latin typeface="Simplified Arabic" panose="02020603050405020304" pitchFamily="18" charset="-78"/>
                <a:cs typeface="Simplified Arabic" panose="02020603050405020304" pitchFamily="18" charset="-78"/>
              </a:rPr>
              <a:t>اللاكتيك</a:t>
            </a:r>
            <a:r>
              <a:rPr lang="ar-IQ" sz="2800" b="1" dirty="0">
                <a:latin typeface="Simplified Arabic" panose="02020603050405020304" pitchFamily="18" charset="-78"/>
                <a:cs typeface="Simplified Arabic" panose="02020603050405020304" pitchFamily="18" charset="-78"/>
              </a:rPr>
              <a:t> : </a:t>
            </a:r>
          </a:p>
          <a:p>
            <a:r>
              <a:rPr lang="ar-IQ" sz="2800" dirty="0" smtClean="0">
                <a:latin typeface="Simplified Arabic" panose="02020603050405020304" pitchFamily="18" charset="-78"/>
                <a:cs typeface="Simplified Arabic" panose="02020603050405020304" pitchFamily="18" charset="-78"/>
              </a:rPr>
              <a:t>" </a:t>
            </a:r>
            <a:r>
              <a:rPr lang="ar-IQ" sz="2800" dirty="0">
                <a:latin typeface="Simplified Arabic" panose="02020603050405020304" pitchFamily="18" charset="-78"/>
                <a:cs typeface="Simplified Arabic" panose="02020603050405020304" pitchFamily="18" charset="-78"/>
              </a:rPr>
              <a:t>هو عبارة عن مركب كيميائي يرمز له ( </a:t>
            </a:r>
            <a:r>
              <a:rPr lang="en-US" sz="2800" dirty="0">
                <a:latin typeface="Simplified Arabic" panose="02020603050405020304" pitchFamily="18" charset="-78"/>
                <a:cs typeface="Simplified Arabic" panose="02020603050405020304" pitchFamily="18" charset="-78"/>
              </a:rPr>
              <a:t>COOH – CHOH–CH3 ) </a:t>
            </a:r>
            <a:r>
              <a:rPr lang="ar-IQ" sz="2800" dirty="0">
                <a:latin typeface="Simplified Arabic" panose="02020603050405020304" pitchFamily="18" charset="-78"/>
                <a:cs typeface="Simplified Arabic" panose="02020603050405020304" pitchFamily="18" charset="-78"/>
              </a:rPr>
              <a:t>ويعتبر الصورة النهائية لاستهلاك </a:t>
            </a:r>
            <a:r>
              <a:rPr lang="ar-IQ" sz="2800" dirty="0" err="1">
                <a:latin typeface="Simplified Arabic" panose="02020603050405020304" pitchFamily="18" charset="-78"/>
                <a:cs typeface="Simplified Arabic" panose="02020603050405020304" pitchFamily="18" charset="-78"/>
              </a:rPr>
              <a:t>الكلايكوجين</a:t>
            </a:r>
            <a:r>
              <a:rPr lang="ar-IQ" sz="2800" dirty="0">
                <a:latin typeface="Simplified Arabic" panose="02020603050405020304" pitchFamily="18" charset="-78"/>
                <a:cs typeface="Simplified Arabic" panose="02020603050405020304" pitchFamily="18" charset="-78"/>
              </a:rPr>
              <a:t> اللاهوائي ( بدون الأوكسجين ) وتبلغ نسبته في الدم لدى الفرد العادي وقت الراحة من ( 8-12 ) ملي غرام أي حوالي ( 1) مللي مول / لتر، الا ان هذه النسبة تزداد عند أداء الأنشطة الرياضية ذات الشدة العالية وعند معدل منخفض من الأوكسجين ( </a:t>
            </a:r>
            <a:r>
              <a:rPr lang="en-US" sz="2800" dirty="0">
                <a:latin typeface="Simplified Arabic" panose="02020603050405020304" pitchFamily="18" charset="-78"/>
                <a:cs typeface="Simplified Arabic" panose="02020603050405020304" pitchFamily="18" charset="-78"/>
              </a:rPr>
              <a:t>Hypoxia )) ( </a:t>
            </a:r>
          </a:p>
          <a:p>
            <a:r>
              <a:rPr lang="ar-IQ" sz="2800" dirty="0">
                <a:latin typeface="Simplified Arabic" panose="02020603050405020304" pitchFamily="18" charset="-78"/>
                <a:cs typeface="Simplified Arabic" panose="02020603050405020304" pitchFamily="18" charset="-78"/>
              </a:rPr>
              <a:t>ان الدراسات العلمية في السنوات الاخيرة  اوضحت " ان الجسم يستخدم هذا الحامض مصدراً للطاقة، حيث يمكن استخدامه من قبل عضلات </a:t>
            </a:r>
            <a:r>
              <a:rPr lang="ar-IQ" sz="2800" dirty="0" smtClean="0">
                <a:latin typeface="Simplified Arabic" panose="02020603050405020304" pitchFamily="18" charset="-78"/>
                <a:cs typeface="Simplified Arabic" panose="02020603050405020304" pitchFamily="18" charset="-78"/>
              </a:rPr>
              <a:t>القلب, </a:t>
            </a:r>
            <a:r>
              <a:rPr lang="ar-IQ" sz="2800" dirty="0">
                <a:latin typeface="Simplified Arabic" panose="02020603050405020304" pitchFamily="18" charset="-78"/>
                <a:cs typeface="Simplified Arabic" panose="02020603050405020304" pitchFamily="18" charset="-78"/>
              </a:rPr>
              <a:t>كما "ويمكن انتقاله الى الانسجة الاخرى لغرض اكسدته او اعادة بنائه الى كلوكوز " </a:t>
            </a:r>
            <a:r>
              <a:rPr lang="ar-IQ" sz="2800" dirty="0" smtClean="0">
                <a:latin typeface="Simplified Arabic" panose="02020603050405020304" pitchFamily="18" charset="-78"/>
                <a:cs typeface="Simplified Arabic" panose="02020603050405020304" pitchFamily="18" charset="-78"/>
              </a:rPr>
              <a:t>كما </a:t>
            </a:r>
            <a:r>
              <a:rPr lang="ar-IQ" sz="2800" dirty="0">
                <a:latin typeface="Simplified Arabic" panose="02020603050405020304" pitchFamily="18" charset="-78"/>
                <a:cs typeface="Simplified Arabic" panose="02020603050405020304" pitchFamily="18" charset="-78"/>
              </a:rPr>
              <a:t>ويمكن ان ينقل من العضلات الى الدم ومن ثم الى الكبد حيث يتم تحويله الى جلايكوجين عبر ما يسمى بدورة </a:t>
            </a:r>
            <a:r>
              <a:rPr lang="ar-IQ" sz="2800" dirty="0" err="1">
                <a:latin typeface="Simplified Arabic" panose="02020603050405020304" pitchFamily="18" charset="-78"/>
                <a:cs typeface="Simplified Arabic" panose="02020603050405020304" pitchFamily="18" charset="-78"/>
              </a:rPr>
              <a:t>كوري.وعليه</a:t>
            </a:r>
            <a:r>
              <a:rPr lang="ar-IQ" sz="2800" dirty="0">
                <a:latin typeface="Simplified Arabic" panose="02020603050405020304" pitchFamily="18" charset="-78"/>
                <a:cs typeface="Simplified Arabic" panose="02020603050405020304" pitchFamily="18" charset="-78"/>
              </a:rPr>
              <a:t> " فإن تطوير قدرة الجسم للعمل بهذا النظام يكون بأجراء تمرينات تصل مدة ادائها الى حوالي (40 ثانية – 2 دقيقة) مع تكرارها من (1-3) مرات في حين يجب ان تصل مدة الاستشفاء الى نحو نصف ساعة وذلك </a:t>
            </a:r>
            <a:r>
              <a:rPr lang="ar-IQ" sz="2800" dirty="0" err="1">
                <a:latin typeface="Simplified Arabic" panose="02020603050405020304" pitchFamily="18" charset="-78"/>
                <a:cs typeface="Simplified Arabic" panose="02020603050405020304" pitchFamily="18" charset="-78"/>
              </a:rPr>
              <a:t>لاجل</a:t>
            </a:r>
            <a:r>
              <a:rPr lang="ar-IQ" sz="2800" dirty="0">
                <a:latin typeface="Simplified Arabic" panose="02020603050405020304" pitchFamily="18" charset="-78"/>
                <a:cs typeface="Simplified Arabic" panose="02020603050405020304" pitchFamily="18" charset="-78"/>
              </a:rPr>
              <a:t> التخلص من حامض </a:t>
            </a:r>
            <a:r>
              <a:rPr lang="ar-IQ" sz="2800" dirty="0" err="1">
                <a:latin typeface="Simplified Arabic" panose="02020603050405020304" pitchFamily="18" charset="-78"/>
                <a:cs typeface="Simplified Arabic" panose="02020603050405020304" pitchFamily="18" charset="-78"/>
              </a:rPr>
              <a:t>اللكتيك</a:t>
            </a:r>
            <a:r>
              <a:rPr lang="ar-IQ" sz="2800" dirty="0">
                <a:latin typeface="Simplified Arabic" panose="02020603050405020304" pitchFamily="18" charset="-78"/>
                <a:cs typeface="Simplified Arabic" panose="02020603050405020304" pitchFamily="18" charset="-78"/>
              </a:rPr>
              <a:t> المتراكم في </a:t>
            </a:r>
            <a:r>
              <a:rPr lang="ar-IQ" sz="2800" dirty="0" smtClean="0">
                <a:latin typeface="Simplified Arabic" panose="02020603050405020304" pitchFamily="18" charset="-78"/>
                <a:cs typeface="Simplified Arabic" panose="02020603050405020304" pitchFamily="18" charset="-78"/>
              </a:rPr>
              <a:t>العضلة</a:t>
            </a:r>
            <a:endParaRPr lang="ar-IQ"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882575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980728"/>
            <a:ext cx="8784976" cy="5262979"/>
          </a:xfrm>
          <a:prstGeom prst="rect">
            <a:avLst/>
          </a:prstGeom>
        </p:spPr>
        <p:txBody>
          <a:bodyPr wrap="square">
            <a:spAutoFit/>
          </a:bodyPr>
          <a:lstStyle/>
          <a:p>
            <a:r>
              <a:rPr lang="ar-IQ" sz="2800" dirty="0">
                <a:latin typeface="Simplified Arabic" panose="02020603050405020304" pitchFamily="18" charset="-78"/>
                <a:cs typeface="Simplified Arabic" panose="02020603050405020304" pitchFamily="18" charset="-78"/>
              </a:rPr>
              <a:t>اذ ان "ازالة </a:t>
            </a:r>
            <a:r>
              <a:rPr lang="ar-IQ" sz="2800" dirty="0" smtClean="0">
                <a:latin typeface="Simplified Arabic" panose="02020603050405020304" pitchFamily="18" charset="-78"/>
                <a:cs typeface="Simplified Arabic" panose="02020603050405020304" pitchFamily="18" charset="-78"/>
              </a:rPr>
              <a:t> الحامض </a:t>
            </a:r>
            <a:r>
              <a:rPr lang="ar-IQ" sz="2800" dirty="0" err="1">
                <a:latin typeface="Simplified Arabic" panose="02020603050405020304" pitchFamily="18" charset="-78"/>
                <a:cs typeface="Simplified Arabic" panose="02020603050405020304" pitchFamily="18" charset="-78"/>
              </a:rPr>
              <a:t>الاكتيكي</a:t>
            </a:r>
            <a:r>
              <a:rPr lang="ar-IQ" sz="2800" dirty="0">
                <a:latin typeface="Simplified Arabic" panose="02020603050405020304" pitchFamily="18" charset="-78"/>
                <a:cs typeface="Simplified Arabic" panose="02020603050405020304" pitchFamily="18" charset="-78"/>
              </a:rPr>
              <a:t> من العضلات والدم يحتاج الى 30 دقيقة في الاقل لاستعادة الشفاء بعد تمرين شديد</a:t>
            </a:r>
            <a:r>
              <a:rPr lang="ar-IQ" sz="2800" dirty="0" smtClean="0">
                <a:latin typeface="Simplified Arabic" panose="02020603050405020304" pitchFamily="18" charset="-78"/>
                <a:cs typeface="Simplified Arabic" panose="02020603050405020304" pitchFamily="18" charset="-78"/>
              </a:rPr>
              <a:t>" .</a:t>
            </a:r>
          </a:p>
          <a:p>
            <a:endParaRPr lang="ar-IQ" sz="2800" dirty="0">
              <a:latin typeface="Simplified Arabic" panose="02020603050405020304" pitchFamily="18" charset="-78"/>
              <a:cs typeface="Simplified Arabic" panose="02020603050405020304" pitchFamily="18" charset="-78"/>
            </a:endParaRPr>
          </a:p>
          <a:p>
            <a:r>
              <a:rPr lang="ar-IQ" sz="2800" u="sng" dirty="0">
                <a:latin typeface="Simplified Arabic" panose="02020603050405020304" pitchFamily="18" charset="-78"/>
                <a:cs typeface="Simplified Arabic" panose="02020603050405020304" pitchFamily="18" charset="-78"/>
              </a:rPr>
              <a:t>  نسبة تركيز حامض </a:t>
            </a:r>
            <a:r>
              <a:rPr lang="ar-IQ" sz="2800" u="sng" dirty="0" err="1">
                <a:latin typeface="Simplified Arabic" panose="02020603050405020304" pitchFamily="18" charset="-78"/>
                <a:cs typeface="Simplified Arabic" panose="02020603050405020304" pitchFamily="18" charset="-78"/>
              </a:rPr>
              <a:t>اللاكتيك</a:t>
            </a:r>
            <a:r>
              <a:rPr lang="ar-IQ" sz="2800" u="sng" dirty="0">
                <a:latin typeface="Simplified Arabic" panose="02020603050405020304" pitchFamily="18" charset="-78"/>
                <a:cs typeface="Simplified Arabic" panose="02020603050405020304" pitchFamily="18" charset="-78"/>
              </a:rPr>
              <a:t> في الدم قبل و بعد الجهد :</a:t>
            </a:r>
          </a:p>
          <a:p>
            <a:r>
              <a:rPr lang="ar-IQ" sz="2800" dirty="0">
                <a:latin typeface="Simplified Arabic" panose="02020603050405020304" pitchFamily="18" charset="-78"/>
                <a:cs typeface="Simplified Arabic" panose="02020603050405020304" pitchFamily="18" charset="-78"/>
              </a:rPr>
              <a:t>       إن نسبة حامض </a:t>
            </a:r>
            <a:r>
              <a:rPr lang="ar-IQ" sz="2800" dirty="0" err="1">
                <a:latin typeface="Simplified Arabic" panose="02020603050405020304" pitchFamily="18" charset="-78"/>
                <a:cs typeface="Simplified Arabic" panose="02020603050405020304" pitchFamily="18" charset="-78"/>
              </a:rPr>
              <a:t>اللاكتيك</a:t>
            </a:r>
            <a:r>
              <a:rPr lang="ar-IQ" sz="2800" dirty="0">
                <a:latin typeface="Simplified Arabic" panose="02020603050405020304" pitchFamily="18" charset="-78"/>
                <a:cs typeface="Simplified Arabic" panose="02020603050405020304" pitchFamily="18" charset="-78"/>
              </a:rPr>
              <a:t> وقت الراحة و بدون ممارسة أي جهد بدني لدى الفرد العادي ( 8 – 12 ملغرام / 100 ملي لتر دم ) أي حوالي </a:t>
            </a:r>
            <a:r>
              <a:rPr lang="ar-IQ" sz="2800" dirty="0" err="1" smtClean="0">
                <a:latin typeface="Simplified Arabic" panose="02020603050405020304" pitchFamily="18" charset="-78"/>
                <a:cs typeface="Simplified Arabic" panose="02020603050405020304" pitchFamily="18" charset="-78"/>
              </a:rPr>
              <a:t>واحدمول</a:t>
            </a:r>
            <a:r>
              <a:rPr lang="ar-IQ" sz="2800" dirty="0" smtClean="0">
                <a:latin typeface="Simplified Arabic" panose="02020603050405020304" pitchFamily="18" charset="-78"/>
                <a:cs typeface="Simplified Arabic" panose="02020603050405020304" pitchFamily="18" charset="-78"/>
              </a:rPr>
              <a:t> . </a:t>
            </a:r>
            <a:endParaRPr lang="ar-IQ" sz="2800" dirty="0">
              <a:latin typeface="Simplified Arabic" panose="02020603050405020304" pitchFamily="18" charset="-78"/>
              <a:cs typeface="Simplified Arabic" panose="02020603050405020304" pitchFamily="18" charset="-78"/>
            </a:endParaRPr>
          </a:p>
          <a:p>
            <a:r>
              <a:rPr lang="ar-IQ" sz="2800" dirty="0">
                <a:latin typeface="Simplified Arabic" panose="02020603050405020304" pitchFamily="18" charset="-78"/>
                <a:cs typeface="Simplified Arabic" panose="02020603050405020304" pitchFamily="18" charset="-78"/>
              </a:rPr>
              <a:t>وقد ذكر اسعد عدنان عن ( </a:t>
            </a:r>
            <a:r>
              <a:rPr lang="ar-IQ" sz="2800" dirty="0" err="1">
                <a:latin typeface="Simplified Arabic" panose="02020603050405020304" pitchFamily="18" charset="-78"/>
                <a:cs typeface="Simplified Arabic" panose="02020603050405020304" pitchFamily="18" charset="-78"/>
              </a:rPr>
              <a:t>مكاردل</a:t>
            </a:r>
            <a:r>
              <a:rPr lang="ar-IQ" sz="2800" dirty="0">
                <a:latin typeface="Simplified Arabic" panose="02020603050405020304" pitchFamily="18" charset="-78"/>
                <a:cs typeface="Simplified Arabic" panose="02020603050405020304" pitchFamily="18" charset="-78"/>
              </a:rPr>
              <a:t> وآخرون ) يذكرون بأن نسبة حامض </a:t>
            </a:r>
            <a:r>
              <a:rPr lang="ar-IQ" sz="2800" dirty="0" err="1">
                <a:latin typeface="Simplified Arabic" panose="02020603050405020304" pitchFamily="18" charset="-78"/>
                <a:cs typeface="Simplified Arabic" panose="02020603050405020304" pitchFamily="18" charset="-78"/>
              </a:rPr>
              <a:t>اللبنيك</a:t>
            </a:r>
            <a:r>
              <a:rPr lang="ar-IQ" sz="2800" dirty="0">
                <a:latin typeface="Simplified Arabic" panose="02020603050405020304" pitchFamily="18" charset="-78"/>
                <a:cs typeface="Simplified Arabic" panose="02020603050405020304" pitchFamily="18" charset="-78"/>
              </a:rPr>
              <a:t> في الدم تبقى واطئة خلال الجهد المنخفض الثابت ولغاية 55% من القابلية </a:t>
            </a:r>
            <a:r>
              <a:rPr lang="ar-IQ" sz="2800" dirty="0" err="1">
                <a:latin typeface="Simplified Arabic" panose="02020603050405020304" pitchFamily="18" charset="-78"/>
                <a:cs typeface="Simplified Arabic" panose="02020603050405020304" pitchFamily="18" charset="-78"/>
              </a:rPr>
              <a:t>الأوكسجينية</a:t>
            </a:r>
            <a:r>
              <a:rPr lang="ar-IQ" sz="2800" dirty="0">
                <a:latin typeface="Simplified Arabic" panose="02020603050405020304" pitchFamily="18" charset="-78"/>
                <a:cs typeface="Simplified Arabic" panose="02020603050405020304" pitchFamily="18" charset="-78"/>
              </a:rPr>
              <a:t> القصوى ( </a:t>
            </a:r>
            <a:r>
              <a:rPr lang="en-US" sz="2800" dirty="0">
                <a:latin typeface="Simplified Arabic" panose="02020603050405020304" pitchFamily="18" charset="-78"/>
                <a:cs typeface="Simplified Arabic" panose="02020603050405020304" pitchFamily="18" charset="-78"/>
              </a:rPr>
              <a:t>VO2MAX ) ,</a:t>
            </a:r>
            <a:r>
              <a:rPr lang="ar-IQ" sz="2800" dirty="0">
                <a:latin typeface="Simplified Arabic" panose="02020603050405020304" pitchFamily="18" charset="-78"/>
                <a:cs typeface="Simplified Arabic" panose="02020603050405020304" pitchFamily="18" charset="-78"/>
              </a:rPr>
              <a:t>وعندما ترتفع حدة الجهد تأخذ نسبة حامض </a:t>
            </a:r>
            <a:r>
              <a:rPr lang="ar-IQ" sz="2800" dirty="0" err="1">
                <a:latin typeface="Simplified Arabic" panose="02020603050405020304" pitchFamily="18" charset="-78"/>
                <a:cs typeface="Simplified Arabic" panose="02020603050405020304" pitchFamily="18" charset="-78"/>
              </a:rPr>
              <a:t>اللبنيك</a:t>
            </a:r>
            <a:r>
              <a:rPr lang="ar-IQ" sz="2800" dirty="0">
                <a:latin typeface="Simplified Arabic" panose="02020603050405020304" pitchFamily="18" charset="-78"/>
                <a:cs typeface="Simplified Arabic" panose="02020603050405020304" pitchFamily="18" charset="-78"/>
              </a:rPr>
              <a:t> بالارتفاع . وفي هذه الحالة </a:t>
            </a:r>
            <a:r>
              <a:rPr lang="ar-IQ" sz="2800" dirty="0" smtClean="0">
                <a:latin typeface="Simplified Arabic" panose="02020603050405020304" pitchFamily="18" charset="-78"/>
                <a:cs typeface="Simplified Arabic" panose="02020603050405020304" pitchFamily="18" charset="-78"/>
              </a:rPr>
              <a:t>لا يمكن </a:t>
            </a:r>
            <a:r>
              <a:rPr lang="ar-IQ" sz="2800" dirty="0">
                <a:latin typeface="Simplified Arabic" panose="02020603050405020304" pitchFamily="18" charset="-78"/>
                <a:cs typeface="Simplified Arabic" panose="02020603050405020304" pitchFamily="18" charset="-78"/>
              </a:rPr>
              <a:t>الاستمرار بالجهد لأكثر من دقائق </a:t>
            </a:r>
            <a:r>
              <a:rPr lang="ar-IQ" sz="2800" dirty="0" smtClean="0">
                <a:latin typeface="Simplified Arabic" panose="02020603050405020304" pitchFamily="18" charset="-78"/>
                <a:cs typeface="Simplified Arabic" panose="02020603050405020304" pitchFamily="18" charset="-78"/>
              </a:rPr>
              <a:t>محدودة</a:t>
            </a:r>
            <a:r>
              <a:rPr lang="ar-IQ" sz="2800" dirty="0">
                <a:latin typeface="Simplified Arabic" panose="02020603050405020304" pitchFamily="18" charset="-78"/>
                <a:cs typeface="Simplified Arabic" panose="02020603050405020304" pitchFamily="18" charset="-78"/>
              </a:rPr>
              <a:t> </a:t>
            </a:r>
            <a:r>
              <a:rPr lang="ar-IQ" sz="2800" dirty="0" smtClean="0">
                <a:latin typeface="Simplified Arabic" panose="02020603050405020304" pitchFamily="18" charset="-78"/>
                <a:cs typeface="Simplified Arabic" panose="02020603050405020304" pitchFamily="18" charset="-78"/>
              </a:rPr>
              <a:t>.</a:t>
            </a:r>
            <a:endParaRPr lang="ar-IQ"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501837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24744"/>
            <a:ext cx="8568952" cy="3970318"/>
          </a:xfrm>
          <a:prstGeom prst="rect">
            <a:avLst/>
          </a:prstGeom>
        </p:spPr>
        <p:txBody>
          <a:bodyPr wrap="square">
            <a:spAutoFit/>
          </a:bodyPr>
          <a:lstStyle/>
          <a:p>
            <a:r>
              <a:rPr lang="ar-IQ" sz="2800" u="sng" dirty="0">
                <a:latin typeface="Simplified Arabic" panose="02020603050405020304" pitchFamily="18" charset="-78"/>
                <a:cs typeface="Simplified Arabic" panose="02020603050405020304" pitchFamily="18" charset="-78"/>
              </a:rPr>
              <a:t>- طاقة القلب </a:t>
            </a:r>
            <a:r>
              <a:rPr lang="ar-IQ" sz="2800" u="sng" dirty="0" smtClean="0">
                <a:latin typeface="Simplified Arabic" panose="02020603050405020304" pitchFamily="18" charset="-78"/>
                <a:cs typeface="Simplified Arabic" panose="02020603050405020304" pitchFamily="18" charset="-78"/>
              </a:rPr>
              <a:t>او دليل طاقة القلب </a:t>
            </a:r>
            <a:endParaRPr lang="ar-IQ" sz="2800" u="sng" dirty="0">
              <a:latin typeface="Simplified Arabic" panose="02020603050405020304" pitchFamily="18" charset="-78"/>
              <a:cs typeface="Simplified Arabic" panose="02020603050405020304" pitchFamily="18" charset="-78"/>
            </a:endParaRPr>
          </a:p>
          <a:p>
            <a:endParaRPr lang="ar-IQ" sz="2800" dirty="0">
              <a:latin typeface="Simplified Arabic" panose="02020603050405020304" pitchFamily="18" charset="-78"/>
              <a:cs typeface="Simplified Arabic" panose="02020603050405020304" pitchFamily="18" charset="-78"/>
            </a:endParaRPr>
          </a:p>
          <a:p>
            <a:r>
              <a:rPr lang="ar-IQ" sz="2800" dirty="0">
                <a:latin typeface="Simplified Arabic" panose="02020603050405020304" pitchFamily="18" charset="-78"/>
                <a:cs typeface="Simplified Arabic" panose="02020603050405020304" pitchFamily="18" charset="-78"/>
              </a:rPr>
              <a:t>" إذ </a:t>
            </a:r>
            <a:r>
              <a:rPr lang="ar-IQ" sz="2800" dirty="0" smtClean="0">
                <a:latin typeface="Simplified Arabic" panose="02020603050405020304" pitchFamily="18" charset="-78"/>
                <a:cs typeface="Simplified Arabic" panose="02020603050405020304" pitchFamily="18" charset="-78"/>
              </a:rPr>
              <a:t>يتم </a:t>
            </a:r>
            <a:r>
              <a:rPr lang="ar-IQ" sz="2800" dirty="0">
                <a:latin typeface="Simplified Arabic" panose="02020603050405020304" pitchFamily="18" charset="-78"/>
                <a:cs typeface="Simplified Arabic" panose="02020603050405020304" pitchFamily="18" charset="-78"/>
              </a:rPr>
              <a:t>قياس ضغط الدم الانقباضي والانبساطي ومعدل ضربات القلب من اجل استخراج طاقة القلب وفقا لقانون براش </a:t>
            </a:r>
          </a:p>
          <a:p>
            <a:endParaRPr lang="ar-IQ" sz="2800" dirty="0">
              <a:latin typeface="Simplified Arabic" panose="02020603050405020304" pitchFamily="18" charset="-78"/>
              <a:cs typeface="Simplified Arabic" panose="02020603050405020304" pitchFamily="18" charset="-78"/>
            </a:endParaRPr>
          </a:p>
          <a:p>
            <a:endParaRPr lang="ar-IQ" sz="2800" dirty="0">
              <a:latin typeface="Simplified Arabic" panose="02020603050405020304" pitchFamily="18" charset="-78"/>
              <a:cs typeface="Simplified Arabic" panose="02020603050405020304" pitchFamily="18" charset="-78"/>
            </a:endParaRPr>
          </a:p>
          <a:p>
            <a:r>
              <a:rPr lang="ar-IQ" sz="2800" dirty="0">
                <a:latin typeface="Simplified Arabic" panose="02020603050405020304" pitchFamily="18" charset="-78"/>
                <a:cs typeface="Simplified Arabic" panose="02020603050405020304" pitchFamily="18" charset="-78"/>
              </a:rPr>
              <a:t>طاقة </a:t>
            </a:r>
            <a:r>
              <a:rPr lang="ar-IQ" sz="2800" dirty="0" smtClean="0">
                <a:latin typeface="Simplified Arabic" panose="02020603050405020304" pitchFamily="18" charset="-78"/>
                <a:cs typeface="Simplified Arabic" panose="02020603050405020304" pitchFamily="18" charset="-78"/>
              </a:rPr>
              <a:t>القلب=لضغط </a:t>
            </a:r>
            <a:r>
              <a:rPr lang="ar-IQ" sz="2800" dirty="0">
                <a:latin typeface="Simplified Arabic" panose="02020603050405020304" pitchFamily="18" charset="-78"/>
                <a:cs typeface="Simplified Arabic" panose="02020603050405020304" pitchFamily="18" charset="-78"/>
              </a:rPr>
              <a:t>الانقباضي +الضغط الانبساطي )×معدل ضربات القلب </a:t>
            </a:r>
          </a:p>
          <a:p>
            <a:r>
              <a:rPr lang="ar-IQ" sz="2800" dirty="0">
                <a:latin typeface="Simplified Arabic" panose="02020603050405020304" pitchFamily="18" charset="-78"/>
                <a:cs typeface="Simplified Arabic" panose="02020603050405020304" pitchFamily="18" charset="-78"/>
              </a:rPr>
              <a:t>                                         100 </a:t>
            </a:r>
          </a:p>
          <a:p>
            <a:endParaRPr lang="ar-IQ"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5735967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5361</TotalTime>
  <Words>1881</Words>
  <Application>Microsoft Office PowerPoint</Application>
  <PresentationFormat>عرض على الشاشة (4:3)</PresentationFormat>
  <Paragraphs>96</Paragraphs>
  <Slides>21</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21</vt:i4>
      </vt:variant>
    </vt:vector>
  </HeadingPairs>
  <TitlesOfParts>
    <vt:vector size="31" baseType="lpstr">
      <vt:lpstr>Arial</vt:lpstr>
      <vt:lpstr>Calibri</vt:lpstr>
      <vt:lpstr>Constantia</vt:lpstr>
      <vt:lpstr>Majalla UI</vt:lpstr>
      <vt:lpstr>PT Bold Heading</vt:lpstr>
      <vt:lpstr>Simplified Arabic</vt:lpstr>
      <vt:lpstr>Times New Roman</vt:lpstr>
      <vt:lpstr>Traditional Arabic</vt:lpstr>
      <vt:lpstr>Wingdings 2</vt:lpstr>
      <vt:lpstr>تدفق</vt:lpstr>
      <vt:lpstr>مؤشرات كفاءة القلب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مؤشر الكفاءة البدنية (PWC170) </vt:lpstr>
      <vt:lpstr> </vt:lpstr>
      <vt:lpstr>أهمية كفاءة العمل البدني  pwc 170   </vt:lpstr>
      <vt:lpstr>اهمية اختبار الكفاءة الوظيفية كتقييم الرياضيين PWC170:</vt:lpstr>
      <vt:lpstr> </vt:lpstr>
      <vt:lpstr> الحد الاقصى لاستهلاك الاوكسجين   VO2max</vt:lpstr>
      <vt:lpstr>عرض تقديمي في PowerPoint</vt:lpstr>
      <vt:lpstr>علامات الوصول VO2MAX </vt:lpstr>
      <vt:lpstr>عرض تقديمي في PowerPoint</vt:lpstr>
      <vt:lpstr>اثر التدريب الرياضي في كفاءة الجهاز الدوري (القلب والدورة الدموية):</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فسلجه التدريب  مؤشر الكفاءة البدنية (PWC 170  )</dc:title>
  <dc:creator>win10</dc:creator>
  <cp:lastModifiedBy>Shamfuture</cp:lastModifiedBy>
  <cp:revision>27</cp:revision>
  <dcterms:created xsi:type="dcterms:W3CDTF">2018-10-15T20:00:36Z</dcterms:created>
  <dcterms:modified xsi:type="dcterms:W3CDTF">2020-04-25T19:29:31Z</dcterms:modified>
</cp:coreProperties>
</file>