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5457079-FC38-4E3F-BE1D-75F730C0AED6}"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67685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457079-FC38-4E3F-BE1D-75F730C0AED6}"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109331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457079-FC38-4E3F-BE1D-75F730C0AED6}"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412084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457079-FC38-4E3F-BE1D-75F730C0AED6}"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26664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5457079-FC38-4E3F-BE1D-75F730C0AED6}"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322699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5457079-FC38-4E3F-BE1D-75F730C0AED6}"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259613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5457079-FC38-4E3F-BE1D-75F730C0AED6}" type="datetimeFigureOut">
              <a:rPr lang="ar-IQ" smtClean="0"/>
              <a:t>15/06/1442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96688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5457079-FC38-4E3F-BE1D-75F730C0AED6}" type="datetimeFigureOut">
              <a:rPr lang="ar-IQ" smtClean="0"/>
              <a:t>15/06/1442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385120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457079-FC38-4E3F-BE1D-75F730C0AED6}" type="datetimeFigureOut">
              <a:rPr lang="ar-IQ" smtClean="0"/>
              <a:t>15/06/1442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3922990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457079-FC38-4E3F-BE1D-75F730C0AED6}"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105101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457079-FC38-4E3F-BE1D-75F730C0AED6}"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49E3EBB-3651-42EC-97F2-06C79EF56D7C}" type="slidenum">
              <a:rPr lang="ar-IQ" smtClean="0"/>
              <a:t>‹#›</a:t>
            </a:fld>
            <a:endParaRPr lang="ar-IQ"/>
          </a:p>
        </p:txBody>
      </p:sp>
    </p:spTree>
    <p:extLst>
      <p:ext uri="{BB962C8B-B14F-4D97-AF65-F5344CB8AC3E}">
        <p14:creationId xmlns:p14="http://schemas.microsoft.com/office/powerpoint/2010/main" val="365025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5457079-FC38-4E3F-BE1D-75F730C0AED6}" type="datetimeFigureOut">
              <a:rPr lang="ar-IQ" smtClean="0"/>
              <a:t>15/06/1442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9E3EBB-3651-42EC-97F2-06C79EF56D7C}" type="slidenum">
              <a:rPr lang="ar-IQ" smtClean="0"/>
              <a:t>‹#›</a:t>
            </a:fld>
            <a:endParaRPr lang="ar-IQ"/>
          </a:p>
        </p:txBody>
      </p:sp>
    </p:spTree>
    <p:extLst>
      <p:ext uri="{BB962C8B-B14F-4D97-AF65-F5344CB8AC3E}">
        <p14:creationId xmlns:p14="http://schemas.microsoft.com/office/powerpoint/2010/main" val="2625921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
            </a:r>
            <a:br>
              <a:rPr lang="en-US" dirty="0" smtClean="0"/>
            </a:br>
            <a:r>
              <a:rPr lang="ar-IQ" dirty="0" smtClean="0"/>
              <a:t>التدريب الرياضي </a:t>
            </a:r>
            <a:r>
              <a:rPr lang="ar-IQ" dirty="0" smtClean="0"/>
              <a:t/>
            </a:r>
            <a:br>
              <a:rPr lang="ar-IQ" dirty="0" smtClean="0"/>
            </a:br>
            <a:r>
              <a:rPr lang="ar-IQ" smtClean="0"/>
              <a:t>الصحة العامة لرياضي </a:t>
            </a:r>
            <a:r>
              <a:rPr lang="ar-IQ" dirty="0" smtClean="0"/>
              <a:t>المستويات العليا </a:t>
            </a:r>
            <a:endParaRPr lang="ar-IQ" dirty="0"/>
          </a:p>
        </p:txBody>
      </p:sp>
      <p:sp>
        <p:nvSpPr>
          <p:cNvPr id="3" name="عنوان فرعي 2"/>
          <p:cNvSpPr>
            <a:spLocks noGrp="1"/>
          </p:cNvSpPr>
          <p:nvPr>
            <p:ph type="subTitle" idx="1"/>
          </p:nvPr>
        </p:nvSpPr>
        <p:spPr/>
        <p:txBody>
          <a:bodyPr/>
          <a:lstStyle/>
          <a:p>
            <a:r>
              <a:rPr lang="ar-IQ" dirty="0" smtClean="0"/>
              <a:t>المرحلة الرابعة /الصباحي</a:t>
            </a:r>
          </a:p>
          <a:p>
            <a:r>
              <a:rPr lang="ar-IQ" sz="2000" smtClean="0"/>
              <a:t>الفصل الخامس</a:t>
            </a:r>
            <a:r>
              <a:rPr lang="ar-IQ" smtClean="0"/>
              <a:t> </a:t>
            </a:r>
            <a:endParaRPr lang="ar-IQ" dirty="0"/>
          </a:p>
        </p:txBody>
      </p:sp>
    </p:spTree>
    <p:extLst>
      <p:ext uri="{BB962C8B-B14F-4D97-AF65-F5344CB8AC3E}">
        <p14:creationId xmlns:p14="http://schemas.microsoft.com/office/powerpoint/2010/main" val="354722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الصحة </a:t>
            </a:r>
            <a:r>
              <a:rPr lang="ar-IQ" smtClean="0"/>
              <a:t>العامة لرياضي المستويات العليا</a:t>
            </a:r>
            <a:endParaRPr lang="ar-IQ"/>
          </a:p>
        </p:txBody>
      </p:sp>
      <p:sp>
        <p:nvSpPr>
          <p:cNvPr id="3" name="عنصر نائب للمحتوى 2"/>
          <p:cNvSpPr>
            <a:spLocks noGrp="1"/>
          </p:cNvSpPr>
          <p:nvPr>
            <p:ph idx="1"/>
          </p:nvPr>
        </p:nvSpPr>
        <p:spPr/>
        <p:txBody>
          <a:bodyPr>
            <a:normAutofit fontScale="77500" lnSpcReduction="20000"/>
          </a:bodyPr>
          <a:lstStyle/>
          <a:p>
            <a:r>
              <a:rPr lang="ar-IQ" b="1" dirty="0"/>
              <a:t>. </a:t>
            </a:r>
            <a:r>
              <a:rPr lang="ar-IQ" sz="3300" b="1" dirty="0"/>
              <a:t>فصحة الرياضي تعد أساس الأفعال اليومية سواء أكانت فكرية أم جسمية ، لأنها من العوامل المؤثرة في الإحساس والانفعالات . ونتيجة الحاجة الماسة لها فإنها ترتبط بالأسس الحياتية </a:t>
            </a:r>
            <a:r>
              <a:rPr lang="ar-IQ" sz="3300" b="1" dirty="0" err="1"/>
              <a:t>ٱرتباطاً</a:t>
            </a:r>
            <a:r>
              <a:rPr lang="ar-IQ" sz="3300" b="1" dirty="0"/>
              <a:t> جذرياً من حيث فاعليتها على التدريب وبناء القابليات الرياضية . لذلك كرس الخبراء والأطباء الرياضيون وقتاً طويلاً في الدراسات والأبحاث لتحديد المعنى الواقعي لصحة الرياضيين ذات المستويات العليا والعوامل المؤثرة فيهم .</a:t>
            </a:r>
            <a:endParaRPr lang="en-US" sz="3300" dirty="0"/>
          </a:p>
          <a:p>
            <a:r>
              <a:rPr lang="ar-IQ" sz="3300" b="1" dirty="0"/>
              <a:t>لذلك أكد كثير من العلماء والأطباء التوازن مع المحيط الخارجي دون أي خلل في </a:t>
            </a:r>
            <a:r>
              <a:rPr lang="ar-IQ" sz="3300" b="1" dirty="0" err="1"/>
              <a:t>ٱستمرار</a:t>
            </a:r>
            <a:r>
              <a:rPr lang="ar-IQ" sz="3300" b="1" dirty="0"/>
              <a:t> التدريب كذلك يعبر عنها بتكامل حالة الجسم والنفس والرفاه الاجتماعي .وبناء على ذلك يفهم من الصحة العامة لرياضيي المستويات العليا وتغذيتهم بأنها تشمل فاعليات عمل الإنسان جميعها وفق نظم خاصة لتقييم الصحة كماً ونوعاً وتحدد طرائق البناء والموازنة أو الزيادة والنقصان أو الرجوع ثانية للوضع الطبيعي .</a:t>
            </a:r>
            <a:endParaRPr lang="ar-IQ" sz="3300" dirty="0"/>
          </a:p>
        </p:txBody>
      </p:sp>
    </p:spTree>
    <p:extLst>
      <p:ext uri="{BB962C8B-B14F-4D97-AF65-F5344CB8AC3E}">
        <p14:creationId xmlns:p14="http://schemas.microsoft.com/office/powerpoint/2010/main" val="2225048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b="1" dirty="0"/>
              <a:t>وهناك علاقة ثابتة للصحة العامة ناتجة من اشتراك الأجهزة العضوية والمحيط الخارجي ، فمنها (بين الأجهزة العضوية ودرجة تكيفها وتحملها ، وبين المحيط الخارجي وشروطه على أجهزة الجسم العامة ). وهناك علاقة ديناميكية بين العاملين السابقين ويلحظ ان الصحة البدنية تتغير وفق التفاعل الديناميكي والنمو ،وهي تعين من جراء ظاهرة قياس معين للاحتمالات الحاصلة وقوة تأثير الأجهزة وتكيفها أو التعادل مع ثقل المحيط الخارجي بقدرة وكفاية عالية.</a:t>
            </a:r>
            <a:endParaRPr lang="en-US" dirty="0"/>
          </a:p>
        </p:txBody>
      </p:sp>
    </p:spTree>
    <p:extLst>
      <p:ext uri="{BB962C8B-B14F-4D97-AF65-F5344CB8AC3E}">
        <p14:creationId xmlns:p14="http://schemas.microsoft.com/office/powerpoint/2010/main" val="90042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b="1" dirty="0"/>
              <a:t>أمَّا في أثناء تجاوز القوة حدود درجة مستلزمات المحيط الخارجي فيمكن تعيين الصحة ، ويلحظ العكس عندما تتجاوز مستلزمات المحيط الخارجي حدود التكيف واحتمالات حدوث اضطرابات في نظم التوازن الداخلي للقدرة الوظيفية للأجهزة العضوية .</a:t>
            </a:r>
            <a:endParaRPr lang="en-US" dirty="0"/>
          </a:p>
          <a:p>
            <a:r>
              <a:rPr lang="ar-IQ" b="1" dirty="0"/>
              <a:t>وبناء على ذلك تعتمد صحة الرياضي على قدرة فاعليتها وتكيفها بمستوى الاستجابة أو رد الفعل السريع المناسب والكافي بين الأعضاء والأجهزة الداخلية مع ظروف العملية الفكرية والحركية والنفسية في ظروف طبيعية أو خلال المثير والحالات الصعبة .ويظهر أن زيادة شدة المثير على إمكانية التكيف مبنية على التجارب والخبرات </a:t>
            </a:r>
            <a:r>
              <a:rPr lang="ar-IQ" b="1" dirty="0" err="1"/>
              <a:t>الأنثروبولوجية</a:t>
            </a:r>
            <a:r>
              <a:rPr lang="ar-IQ" b="1" dirty="0"/>
              <a:t> والتكوينية التي تحمل إثارة وتعد كأساس ترتكز عليه الأجهزة العضوية وتكيفها للتفاعل مع الحياة .</a:t>
            </a:r>
            <a:endParaRPr lang="en-US" dirty="0"/>
          </a:p>
          <a:p>
            <a:endParaRPr lang="ar-IQ" dirty="0"/>
          </a:p>
        </p:txBody>
      </p:sp>
    </p:spTree>
    <p:extLst>
      <p:ext uri="{BB962C8B-B14F-4D97-AF65-F5344CB8AC3E}">
        <p14:creationId xmlns:p14="http://schemas.microsoft.com/office/powerpoint/2010/main" val="399026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صحة رياضيي المستويات العليا </a:t>
            </a:r>
          </a:p>
        </p:txBody>
      </p:sp>
      <p:sp>
        <p:nvSpPr>
          <p:cNvPr id="3" name="عنصر نائب للمحتوى 2"/>
          <p:cNvSpPr>
            <a:spLocks noGrp="1"/>
          </p:cNvSpPr>
          <p:nvPr>
            <p:ph idx="1"/>
          </p:nvPr>
        </p:nvSpPr>
        <p:spPr/>
        <p:txBody>
          <a:bodyPr>
            <a:normAutofit fontScale="70000" lnSpcReduction="20000"/>
          </a:bodyPr>
          <a:lstStyle/>
          <a:p>
            <a:r>
              <a:rPr lang="ar-IQ" b="1" dirty="0"/>
              <a:t>أن الصحة الفردية تعني </a:t>
            </a:r>
            <a:r>
              <a:rPr lang="ar-IQ" b="1" dirty="0" err="1"/>
              <a:t>الإعتناء</a:t>
            </a:r>
            <a:r>
              <a:rPr lang="ar-IQ" b="1" dirty="0"/>
              <a:t> الزائد بالأسنان والفم وتقليل الإفرازات العرقية</a:t>
            </a:r>
            <a:r>
              <a:rPr lang="ar-IQ" b="1" baseline="30000" dirty="0"/>
              <a:t>(</a:t>
            </a:r>
            <a:r>
              <a:rPr lang="ar-IQ" baseline="30000" dirty="0">
                <a:sym typeface="Symbol"/>
                <a:hlinkClick r:id="rId2" action="ppaction://hlinkfile"/>
              </a:rPr>
              <a:t></a:t>
            </a:r>
            <a:r>
              <a:rPr lang="ar-IQ" b="1" baseline="30000" dirty="0"/>
              <a:t>)</a:t>
            </a:r>
            <a:r>
              <a:rPr lang="ar-IQ" b="1" dirty="0"/>
              <a:t>وزيادة صلابة الجسم وشروط العمل والحياة والراحة والغذاء والملبس. وهناك بعض التأثيرات التي تتولد على الجهاز الحركي بسبب تكرار الحركة المعنية ، وهذه المؤثرات الحركية قد تترك اثاراً سلبية إن لم يكن الجهاز الحركي يستوعب هذا التأثير . فضلاً عن الاختبارات الطبية الشهرية والنصف سنوة ، وهناك اختبارات فصلية تتعلق باللياقة البدنية ودراسة تحليل التأثيرات العامة للتمرين على جسم الرياضي . لذا تجرى الفحوصات بواسطة أجهزة علمية دقيقة تحلل قابلية جسم الرياضي قبل التدريب </a:t>
            </a:r>
            <a:r>
              <a:rPr lang="ar-IQ" b="1" dirty="0" err="1"/>
              <a:t>وأثنائه</a:t>
            </a:r>
            <a:r>
              <a:rPr lang="ar-IQ" b="1" dirty="0"/>
              <a:t> وبعده.</a:t>
            </a:r>
            <a:endParaRPr lang="en-US" dirty="0"/>
          </a:p>
          <a:p>
            <a:r>
              <a:rPr lang="ar-IQ" b="1" dirty="0"/>
              <a:t>إنَّ الأجهزة الخاصة تقوم بفحص أجهزة جسم الرياضي كافة وكل جهاز على حدة أو كحصيلة تحليلية لعمل هذه الأجهزة ككل . فهناك أجهزة خاصة لفحص الرئتين ، سعتها الحيوية </a:t>
            </a:r>
            <a:r>
              <a:rPr lang="ar-IQ" b="1" dirty="0" err="1"/>
              <a:t>ومطاطيتها</a:t>
            </a:r>
            <a:r>
              <a:rPr lang="ar-IQ" b="1" dirty="0"/>
              <a:t> </a:t>
            </a:r>
            <a:r>
              <a:rPr lang="ar-IQ" b="1" dirty="0" err="1"/>
              <a:t>وٱستغلالها</a:t>
            </a:r>
            <a:r>
              <a:rPr lang="ar-IQ" b="1" dirty="0"/>
              <a:t> للأوكسجين بعد جهد معين . كما يتطلب مراعاة صحة الرياضي ودراسة التوافق العضلي العصبي ، ثم قياس مدى استيعاب الرياضي للتدريب .</a:t>
            </a:r>
            <a:endParaRPr lang="en-US" dirty="0"/>
          </a:p>
          <a:p>
            <a:r>
              <a:rPr lang="ar-SA" baseline="30000" dirty="0">
                <a:sym typeface="Symbol"/>
                <a:hlinkClick r:id="rId3" action="ppaction://hlinkfile"/>
              </a:rPr>
              <a:t></a:t>
            </a:r>
            <a:r>
              <a:rPr lang="ar-SA" dirty="0"/>
              <a:t>  </a:t>
            </a:r>
            <a:r>
              <a:rPr lang="ar-IQ" b="1" dirty="0"/>
              <a:t>يتطور نظام عمل الغدد العرقية بعد تعرض الرياضيين الى التدريب او الجهد البدني لمدد طويلة ومنتظمة محققاً تأقلماً ومؤدياً الى التقليل من افراز كمية العرق عما كان عليه سابقاً. </a:t>
            </a:r>
            <a:endParaRPr lang="en-US" dirty="0"/>
          </a:p>
        </p:txBody>
      </p:sp>
    </p:spTree>
    <p:extLst>
      <p:ext uri="{BB962C8B-B14F-4D97-AF65-F5344CB8AC3E}">
        <p14:creationId xmlns:p14="http://schemas.microsoft.com/office/powerpoint/2010/main" val="2981137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b="1" dirty="0"/>
              <a:t>أما أحسن حالات مراقبة صحة رياضيي المستويات العليا فتكون خلال الجهد وليس من حالة الراحة ، لهذا صممت الأجهزة الطبية لتعطي فكرة واضحة عن جسم الرياضي في أثناء الجهد . لذلك فواجب الطبيب ملاحظة زيادة الجهد أو نقصانه واختيار الحمل الملائم للرياضي </a:t>
            </a:r>
            <a:r>
              <a:rPr lang="ar-IQ" b="1" dirty="0" err="1"/>
              <a:t>بإذ</a:t>
            </a:r>
            <a:r>
              <a:rPr lang="ar-IQ" b="1" dirty="0"/>
              <a:t> يتناسب عمره وجنسه وتكوينه الجسمي وعوامل أخرى مهمة ، مع ملاحظة إرشادات المدرب وتعيين الأخطاء التي تحدث في أثناء التدريب الخاطئ كما في العمود الفقري والمفاصل .</a:t>
            </a:r>
            <a:endParaRPr lang="en-US" dirty="0"/>
          </a:p>
          <a:p>
            <a:r>
              <a:rPr lang="ar-IQ" b="1" dirty="0"/>
              <a:t>وبناء على ذلك ينبغي أن يكون علاج الرياضي من أطباء أخصائيين في الطب الرياضي او من لهم ممارسة عملية طويلة مع الرياضيين لأن </a:t>
            </a:r>
            <a:r>
              <a:rPr lang="ar-IQ" b="1" dirty="0" err="1"/>
              <a:t>فسلجة</a:t>
            </a:r>
            <a:r>
              <a:rPr lang="ar-IQ" b="1" dirty="0"/>
              <a:t> جسم الرياضي تختلف كلياً عن </a:t>
            </a:r>
            <a:r>
              <a:rPr lang="ar-IQ" b="1" dirty="0" err="1"/>
              <a:t>فسلجة</a:t>
            </a:r>
            <a:r>
              <a:rPr lang="ar-IQ" b="1" dirty="0"/>
              <a:t> جسم الإنسان غير الرياضي .</a:t>
            </a:r>
            <a:endParaRPr lang="ar-IQ" dirty="0"/>
          </a:p>
        </p:txBody>
      </p:sp>
    </p:spTree>
    <p:extLst>
      <p:ext uri="{BB962C8B-B14F-4D97-AF65-F5344CB8AC3E}">
        <p14:creationId xmlns:p14="http://schemas.microsoft.com/office/powerpoint/2010/main" val="320564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الصحة الفردية لرياضيي المستويات العليا:-</a:t>
            </a:r>
          </a:p>
        </p:txBody>
      </p:sp>
      <p:sp>
        <p:nvSpPr>
          <p:cNvPr id="3" name="عنصر نائب للمحتوى 2"/>
          <p:cNvSpPr>
            <a:spLocks noGrp="1"/>
          </p:cNvSpPr>
          <p:nvPr>
            <p:ph idx="1"/>
          </p:nvPr>
        </p:nvSpPr>
        <p:spPr/>
        <p:txBody>
          <a:bodyPr>
            <a:normAutofit lnSpcReduction="10000"/>
          </a:bodyPr>
          <a:lstStyle/>
          <a:p>
            <a:r>
              <a:rPr lang="ar-IQ" b="1" dirty="0"/>
              <a:t>تعد صحة الرياضي الفردية من العوامل المهمة التي تساعد على تحقيق مستلزمات المستويات العليا ، لذلك فإن علم </a:t>
            </a:r>
            <a:r>
              <a:rPr lang="ar-IQ" b="1" dirty="0" err="1"/>
              <a:t>الفسلجة</a:t>
            </a:r>
            <a:r>
              <a:rPr lang="ar-IQ" b="1" dirty="0"/>
              <a:t> عدَّ احُد العلوم الطبيعية التي تختص بالبحث في كيفية عمل وظائف أعضاء الجسم المختلفة . فالرياضي إنسان طبيعي لا يختلف في التركيب الجسمي عن أي إنسان آخر ، إلا إنّه ومن خلال كثرة الحمل والتدريب يكون معرضاً لظروف غير طبيعية تختلف بالنسب له بدرجة كبيرة او صغيرة ، عن الأفراد العاديين . لذا يتطلب الاعتناء الزائد بصحة رياضيي المستويات العليا ، لأنها تعد أساس تحقيق الإنجازات الجيدة .</a:t>
            </a:r>
            <a:endParaRPr lang="en-US" dirty="0"/>
          </a:p>
          <a:p>
            <a:endParaRPr lang="ar-IQ" dirty="0"/>
          </a:p>
        </p:txBody>
      </p:sp>
    </p:spTree>
    <p:extLst>
      <p:ext uri="{BB962C8B-B14F-4D97-AF65-F5344CB8AC3E}">
        <p14:creationId xmlns:p14="http://schemas.microsoft.com/office/powerpoint/2010/main" val="32323416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684</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 التدريب الرياضي  الصحة العامة لرياضي المستويات العليا </vt:lpstr>
      <vt:lpstr>الصحة العامة لرياضي المستويات العليا</vt:lpstr>
      <vt:lpstr>عرض تقديمي في PowerPoint</vt:lpstr>
      <vt:lpstr>عرض تقديمي في PowerPoint</vt:lpstr>
      <vt:lpstr>صحة رياضيي المستويات العليا </vt:lpstr>
      <vt:lpstr>عرض تقديمي في PowerPoint</vt:lpstr>
      <vt:lpstr>الصحة الفردية لرياضيي المستويات العليا:-</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التدريب الرياضي </dc:title>
  <dc:creator>Maher</dc:creator>
  <cp:lastModifiedBy>Maher</cp:lastModifiedBy>
  <cp:revision>5</cp:revision>
  <dcterms:created xsi:type="dcterms:W3CDTF">2021-01-08T06:21:59Z</dcterms:created>
  <dcterms:modified xsi:type="dcterms:W3CDTF">2021-01-28T18:52:50Z</dcterms:modified>
</cp:coreProperties>
</file>