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DF6D-915C-4321-A56E-75ADCB238F5D}" type="datetimeFigureOut">
              <a:rPr lang="ar-IQ" smtClean="0"/>
              <a:t>09/06/1442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CC8B-D9A2-4040-9421-25EA1897C59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1616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DF6D-915C-4321-A56E-75ADCB238F5D}" type="datetimeFigureOut">
              <a:rPr lang="ar-IQ" smtClean="0"/>
              <a:t>09/06/1442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CC8B-D9A2-4040-9421-25EA1897C59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97219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DF6D-915C-4321-A56E-75ADCB238F5D}" type="datetimeFigureOut">
              <a:rPr lang="ar-IQ" smtClean="0"/>
              <a:t>09/06/1442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CC8B-D9A2-4040-9421-25EA1897C59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50489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DF6D-915C-4321-A56E-75ADCB238F5D}" type="datetimeFigureOut">
              <a:rPr lang="ar-IQ" smtClean="0"/>
              <a:t>09/06/1442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CC8B-D9A2-4040-9421-25EA1897C59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3927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DF6D-915C-4321-A56E-75ADCB238F5D}" type="datetimeFigureOut">
              <a:rPr lang="ar-IQ" smtClean="0"/>
              <a:t>09/06/1442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CC8B-D9A2-4040-9421-25EA1897C59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23075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DF6D-915C-4321-A56E-75ADCB238F5D}" type="datetimeFigureOut">
              <a:rPr lang="ar-IQ" smtClean="0"/>
              <a:t>09/06/1442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CC8B-D9A2-4040-9421-25EA1897C59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89283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DF6D-915C-4321-A56E-75ADCB238F5D}" type="datetimeFigureOut">
              <a:rPr lang="ar-IQ" smtClean="0"/>
              <a:t>09/06/1442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CC8B-D9A2-4040-9421-25EA1897C59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23105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DF6D-915C-4321-A56E-75ADCB238F5D}" type="datetimeFigureOut">
              <a:rPr lang="ar-IQ" smtClean="0"/>
              <a:t>09/06/1442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CC8B-D9A2-4040-9421-25EA1897C59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11014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DF6D-915C-4321-A56E-75ADCB238F5D}" type="datetimeFigureOut">
              <a:rPr lang="ar-IQ" smtClean="0"/>
              <a:t>09/06/1442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CC8B-D9A2-4040-9421-25EA1897C59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19267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DF6D-915C-4321-A56E-75ADCB238F5D}" type="datetimeFigureOut">
              <a:rPr lang="ar-IQ" smtClean="0"/>
              <a:t>09/06/1442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CC8B-D9A2-4040-9421-25EA1897C59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8391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DF6D-915C-4321-A56E-75ADCB238F5D}" type="datetimeFigureOut">
              <a:rPr lang="ar-IQ" smtClean="0"/>
              <a:t>09/06/1442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CC8B-D9A2-4040-9421-25EA1897C59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79411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DDF6D-915C-4321-A56E-75ADCB238F5D}" type="datetimeFigureOut">
              <a:rPr lang="ar-IQ" smtClean="0"/>
              <a:t>09/06/1442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5CC8B-D9A2-4040-9421-25EA1897C59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84064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التدريب الرياضي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المرحلة الرابعة /الدراسة الصباحية </a:t>
            </a:r>
          </a:p>
          <a:p>
            <a:r>
              <a:rPr lang="ar-IQ" dirty="0" err="1" smtClean="0"/>
              <a:t>أ.د</a:t>
            </a:r>
            <a:r>
              <a:rPr lang="ar-IQ" dirty="0" smtClean="0"/>
              <a:t> فائزة عبد الجبار </a:t>
            </a:r>
            <a:r>
              <a:rPr lang="ar-IQ" dirty="0" smtClean="0"/>
              <a:t>احمد</a:t>
            </a:r>
          </a:p>
          <a:p>
            <a:r>
              <a:rPr lang="ar-IQ" sz="1800" smtClean="0"/>
              <a:t>الفصل الخامس</a:t>
            </a:r>
            <a:endParaRPr lang="ar-IQ" sz="1800" dirty="0"/>
          </a:p>
        </p:txBody>
      </p:sp>
    </p:spTree>
    <p:extLst>
      <p:ext uri="{BB962C8B-B14F-4D97-AF65-F5344CB8AC3E}">
        <p14:creationId xmlns:p14="http://schemas.microsoft.com/office/powerpoint/2010/main" val="2364091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ym typeface="Wingdings"/>
              </a:rPr>
              <a:t></a:t>
            </a:r>
            <a:r>
              <a:rPr lang="ar-IQ" sz="3100" b="1" dirty="0" smtClean="0"/>
              <a:t>التغذية الرياضية وأثرها على تدريب رياضيي المستويات العليا:-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IQ" b="1" dirty="0"/>
              <a:t>هناك اختلافاً بين تغذية الرياضي عن غير الرياضي بسبب ما يتعرض له الرياضي من كمية الجهد ونوعيته الذي يبذله في أثناء التدريب والسباقات ، كما وجد ان هناك اختلافاً بين تغذية الرياضيين أنفسهم طبقاً لنوع اللعبة او الفعالية الرياضية ، فعلى سبيل المثال وجد أن هناك اختلافاً بين الرباع والملاكم والسباح وعداء المسافات القصيرة والطويلة .</a:t>
            </a:r>
            <a:endParaRPr lang="en-US" dirty="0"/>
          </a:p>
          <a:p>
            <a:r>
              <a:rPr lang="ar-IQ" b="1" dirty="0"/>
              <a:t>وكثير ما يخطئ الرياضي والمدرب في تناول التغذية خلال التدريب والسباق، فتناول التغذية غير المعتادة ، أي تناول وجبة غذاء دسمة يوم السباق يؤدي إلى إهدار التدريب السنوي ، أمَّا نمو الصفات البدنية الأساسية فهو مرتبط بنوع الغذاء الذي يتناوله الرياضيون ، إذ له فاعلية ايجابية على المستوى الرياضي . فلقد وجد أن قلة تناول البروتينات تؤدي الى عدم بنائها في العضلات خلال تدريب القوة ، كما يؤثر نقص </a:t>
            </a:r>
            <a:r>
              <a:rPr lang="ar-IQ" b="1" dirty="0" err="1"/>
              <a:t>الكاربوهيدرات</a:t>
            </a:r>
            <a:r>
              <a:rPr lang="ar-IQ" b="1" dirty="0"/>
              <a:t> في تطور المطاولة ، إذ يؤدي الى ظهور التعب السريع بسبب نقص الطاقة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470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IQ" b="1" dirty="0"/>
              <a:t>إنَّ تناول كمية كثيرة من الفيتامينات تعوض الجسم عما يفقد منه خلال التدريب ، كما يتطلب أخذ الأملاح العضوية وغير العضوية ، فضلاً عن كمية الدهون التي يحتاج إليها الرياضيون . أما تناول التغذية غير الكافية لرياضيي المستويات العليا ، فذلك يؤدي الى التعب المبكر ، وضعف المستوى الرياضي . لهذا جاءت أهمية التغذية بالنسبة للرياضيين التي يجب النظر إليها بمفهومي الكم والنوع معاً .أمَّا نسبة العناصر الغذائية بعضها الى البعض الأخر ونوعية محتوياتها ، وكميتها ينبغي تناسبها مع الحمل الجسمي الذي يبذله الرياضي ، سواء أكان ذلك في أثناء تدريب القوة أم أية صفة بدنية أخرى .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47816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IQ" b="1" dirty="0"/>
              <a:t>وتعددت وجهات النظر حول مشكلة تغذية الرياضيين ذوي المستويات العليا ، فمنهم من يؤكد تناول نوعية الغذاء من جهة الكيف وترك الكمية ، بسبب إجهاد المعدة والقلب ، وآخرون أكدوا أن الكم والكيف معاً ينبغي أن يكونا متلازمين لإمكان تحقيق المستوى الرياضي .</a:t>
            </a:r>
            <a:endParaRPr lang="en-US" dirty="0"/>
          </a:p>
          <a:p>
            <a:r>
              <a:rPr lang="ar-IQ" b="1" dirty="0"/>
              <a:t>إنَّ التجارب التي أجراها (</a:t>
            </a:r>
            <a:r>
              <a:rPr lang="en-US" b="1" dirty="0"/>
              <a:t>Keller</a:t>
            </a:r>
            <a:r>
              <a:rPr lang="ar-IQ" b="1" dirty="0"/>
              <a:t>) حول فاعلية التغذية الصحيحة على أثر التدريب العضلي لبعض رياضيي الدراجات ، تظهر أنّ المعدل الوسطي </a:t>
            </a:r>
            <a:r>
              <a:rPr lang="ar-IQ" b="1" dirty="0" err="1"/>
              <a:t>للإستهلاك</a:t>
            </a:r>
            <a:r>
              <a:rPr lang="ar-IQ" b="1" dirty="0"/>
              <a:t> اليومي للرياضي على طول (6 أيام) كان( 6800 كيلو </a:t>
            </a:r>
            <a:r>
              <a:rPr lang="ar-IQ" b="1" dirty="0" err="1"/>
              <a:t>كالورين</a:t>
            </a:r>
            <a:r>
              <a:rPr lang="ar-IQ" b="1" dirty="0"/>
              <a:t> )، وبنسبة (29% )دهن ، (54% )</a:t>
            </a:r>
            <a:r>
              <a:rPr lang="ar-IQ" b="1" dirty="0" err="1"/>
              <a:t>كاربوهيدرات</a:t>
            </a:r>
            <a:r>
              <a:rPr lang="ar-IQ" b="1" dirty="0"/>
              <a:t> ،( 17% )بروتين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360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IQ" b="1" dirty="0"/>
              <a:t>أما (</a:t>
            </a:r>
            <a:r>
              <a:rPr lang="en-US" b="1" dirty="0"/>
              <a:t>Kraut</a:t>
            </a:r>
            <a:r>
              <a:rPr lang="ar-IQ" b="1" dirty="0"/>
              <a:t>) فقد أجرى تجاربه فوجد ان راكب الدراجات يحتاج الى كمية الاستهلاك اليومي (6000كيلو </a:t>
            </a:r>
            <a:r>
              <a:rPr lang="ar-IQ" b="1" dirty="0" err="1"/>
              <a:t>كالورين</a:t>
            </a:r>
            <a:r>
              <a:rPr lang="ar-IQ" b="1" dirty="0"/>
              <a:t>) من التغذية .</a:t>
            </a:r>
            <a:endParaRPr lang="en-US" dirty="0"/>
          </a:p>
          <a:p>
            <a:r>
              <a:rPr lang="ar-IQ" b="1" dirty="0"/>
              <a:t>كما </a:t>
            </a:r>
            <a:r>
              <a:rPr lang="ar-IQ" b="1" dirty="0" err="1"/>
              <a:t>ٱستطاع</a:t>
            </a:r>
            <a:r>
              <a:rPr lang="ar-IQ" b="1" dirty="0"/>
              <a:t> (</a:t>
            </a:r>
            <a:r>
              <a:rPr lang="en-US" b="1" dirty="0" err="1"/>
              <a:t>Kalorem</a:t>
            </a:r>
            <a:r>
              <a:rPr lang="ar-IQ" b="1" dirty="0"/>
              <a:t>) معرفة حاجة الرياضيين من السعرات الحرارية فوجد أن ذلك يتوقف على الحمل المستخدم وكمية الطاقة المبذولة أثناء التدريب أو السباق ، فالرياضيون ذوو المستويات العليا الذين يبذلون مجهوداً كبيراً في أثناء التدريب يفقدون سعرات حرارية اكثر من غيرهم .</a:t>
            </a:r>
            <a:endParaRPr lang="en-US" dirty="0"/>
          </a:p>
          <a:p>
            <a:r>
              <a:rPr lang="ar-IQ" b="1" dirty="0"/>
              <a:t>وبناء على ذلك ينظر الى كمية السعرات الحرارية التي يحتاجها الجسم تتوقف على أية مواد غذائية وأية نسبة لها تؤثر في فاعلية التدريب والتي من خلالها يزداد المستوى الرياضي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167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ar-IQ" b="1" dirty="0"/>
              <a:t>فغذاء الرياضيين ذوي المستويات العليا يعد عنصراً أساسياً للطاقة ، فبدونه لا يمكن تحقيق طاقة كافية خاصة لهم . لهذا فأي خطأ في تغذية الرياضيين يحقق فقداناً هذه الطاقة وأخيراً القابلية العضلية </a:t>
            </a:r>
            <a:endParaRPr lang="en-US" dirty="0"/>
          </a:p>
          <a:p>
            <a:r>
              <a:rPr lang="ar-IQ" b="1" dirty="0"/>
              <a:t>ووجد أن هناك بعض المميزات في التغذية أثناء يوم السباقات وقبلها وبعدها . كما ينبغي مراعاة عامل الطعم والذوق في التغذية فضلاً عن فائدتها الغذائية .</a:t>
            </a:r>
            <a:endParaRPr lang="en-US" dirty="0"/>
          </a:p>
          <a:p>
            <a:r>
              <a:rPr lang="ar-IQ" b="1" dirty="0"/>
              <a:t>وخلال التغذية ينبغي ملاحظة ظروف الرياضي الاجتماعية والمالية . أمَّا الغذاء الذي يتناوله رياضيو المستويات العليا خلال السباقات فينبغي أن تكون سهلة الهضم ،وخاصة </a:t>
            </a:r>
            <a:r>
              <a:rPr lang="ar-IQ" b="1" dirty="0" err="1"/>
              <a:t>ٱستخدام</a:t>
            </a:r>
            <a:r>
              <a:rPr lang="ar-IQ" b="1" dirty="0"/>
              <a:t> السوائل إن أمكن ،وأنْ تكون غنية بالفيتامينات والكلورين . وخاصة اشتراك الرياضي في سباقات عديدة في يوم واحد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82875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b="1" dirty="0" smtClean="0"/>
              <a:t>، </a:t>
            </a:r>
            <a:r>
              <a:rPr lang="ar-IQ" b="1" dirty="0"/>
              <a:t>فيجب أن تكون تغذية الرياضيين مشابهة لألعاب المنافسات الطويلة ، لذا فالزمن الذي يؤخذ الغذاء فيه مهم جداً ، فبعد أخذ وجبة الطعام تقل طبقاً لتجارب قابليتي رد الفعل والتوافق الحركي واللتين تكونان مهمتان في الألعاب التكنيكية والعاب القوة ، وعليه تعد التغذية الرياضة المسؤولة عن العمليات الحيوية العامة الخاصة بالجسم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95400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b="1" dirty="0"/>
              <a:t>والتي تحدد </a:t>
            </a:r>
            <a:r>
              <a:rPr lang="ar-IQ" dirty="0"/>
              <a:t>بها يلي</a:t>
            </a:r>
            <a:r>
              <a:rPr lang="ar-IQ" b="1" dirty="0"/>
              <a:t>:- </a:t>
            </a:r>
            <a:endParaRPr lang="en-US" dirty="0"/>
          </a:p>
          <a:p>
            <a:pPr lvl="0"/>
            <a:r>
              <a:rPr lang="ar-IQ" b="1" dirty="0"/>
              <a:t>المحافظة على بناء الجسم وإعادة التالف من الخلايا.</a:t>
            </a:r>
            <a:endParaRPr lang="en-US" dirty="0"/>
          </a:p>
          <a:p>
            <a:pPr lvl="0"/>
            <a:r>
              <a:rPr lang="ar-IQ" b="1" dirty="0"/>
              <a:t>تعمل على تنظيم العمليات الكيميائية الحيوية داخل الخلايا.</a:t>
            </a:r>
            <a:endParaRPr lang="en-US" dirty="0"/>
          </a:p>
          <a:p>
            <a:pPr lvl="0"/>
            <a:r>
              <a:rPr lang="ar-IQ" b="1" dirty="0"/>
              <a:t>تساعد على نمو الجسم والمقدرة على الحركة والإنتاج وتنفيذ </a:t>
            </a:r>
            <a:r>
              <a:rPr lang="ar-IQ" b="1" dirty="0" err="1"/>
              <a:t>مايلقى</a:t>
            </a:r>
            <a:r>
              <a:rPr lang="ar-IQ" b="1" dirty="0"/>
              <a:t> على الجسم من تبعات.</a:t>
            </a:r>
            <a:endParaRPr lang="en-US" dirty="0"/>
          </a:p>
          <a:p>
            <a:pPr lvl="0"/>
            <a:r>
              <a:rPr lang="ar-IQ" b="1" dirty="0"/>
              <a:t>التأثير في الحالة النفسية والعقلية والجسمية والاجتماعية والصحية.</a:t>
            </a:r>
            <a:endParaRPr lang="en-US" dirty="0"/>
          </a:p>
          <a:p>
            <a:pPr lvl="0"/>
            <a:r>
              <a:rPr lang="ar-IQ" b="1" dirty="0"/>
              <a:t>تعمل على إمداد العضلات بالطاقة اللازمة للانقباض العضلي.</a:t>
            </a:r>
            <a:endParaRPr lang="en-US" dirty="0"/>
          </a:p>
          <a:p>
            <a:pPr lvl="0"/>
            <a:r>
              <a:rPr lang="ar-IQ" b="1" dirty="0"/>
              <a:t>تحث على إفرازات الغدد في الجسم.</a:t>
            </a:r>
            <a:endParaRPr lang="en-US" dirty="0"/>
          </a:p>
          <a:p>
            <a:r>
              <a:rPr lang="ar-IQ" b="1"/>
              <a:t>ضخ الإشارات العصبية.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3818847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682</Words>
  <Application>Microsoft Office PowerPoint</Application>
  <PresentationFormat>عرض على الشاشة (3:4)‏</PresentationFormat>
  <Paragraphs>25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نسق Office</vt:lpstr>
      <vt:lpstr>التدريب الرياضي</vt:lpstr>
      <vt:lpstr>التغذية الرياضية وأثرها على تدريب رياضيي المستويات العليا:-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التدريب الرياضي</dc:title>
  <dc:creator>Maher</dc:creator>
  <cp:lastModifiedBy>Maher</cp:lastModifiedBy>
  <cp:revision>3</cp:revision>
  <dcterms:created xsi:type="dcterms:W3CDTF">2021-01-08T06:42:03Z</dcterms:created>
  <dcterms:modified xsi:type="dcterms:W3CDTF">2021-01-22T08:25:10Z</dcterms:modified>
</cp:coreProperties>
</file>