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48494B0-78FB-4201-9F7E-D923001B8551}"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F0A39BA-2186-41B2-9E5D-0A40638F00E8}" type="slidenum">
              <a:rPr lang="ar-IQ" smtClean="0"/>
              <a:t>‹#›</a:t>
            </a:fld>
            <a:endParaRPr lang="ar-IQ"/>
          </a:p>
        </p:txBody>
      </p:sp>
    </p:spTree>
    <p:extLst>
      <p:ext uri="{BB962C8B-B14F-4D97-AF65-F5344CB8AC3E}">
        <p14:creationId xmlns:p14="http://schemas.microsoft.com/office/powerpoint/2010/main" val="4037405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48494B0-78FB-4201-9F7E-D923001B8551}"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F0A39BA-2186-41B2-9E5D-0A40638F00E8}" type="slidenum">
              <a:rPr lang="ar-IQ" smtClean="0"/>
              <a:t>‹#›</a:t>
            </a:fld>
            <a:endParaRPr lang="ar-IQ"/>
          </a:p>
        </p:txBody>
      </p:sp>
    </p:spTree>
    <p:extLst>
      <p:ext uri="{BB962C8B-B14F-4D97-AF65-F5344CB8AC3E}">
        <p14:creationId xmlns:p14="http://schemas.microsoft.com/office/powerpoint/2010/main" val="1443188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48494B0-78FB-4201-9F7E-D923001B8551}"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F0A39BA-2186-41B2-9E5D-0A40638F00E8}" type="slidenum">
              <a:rPr lang="ar-IQ" smtClean="0"/>
              <a:t>‹#›</a:t>
            </a:fld>
            <a:endParaRPr lang="ar-IQ"/>
          </a:p>
        </p:txBody>
      </p:sp>
    </p:spTree>
    <p:extLst>
      <p:ext uri="{BB962C8B-B14F-4D97-AF65-F5344CB8AC3E}">
        <p14:creationId xmlns:p14="http://schemas.microsoft.com/office/powerpoint/2010/main" val="88538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48494B0-78FB-4201-9F7E-D923001B8551}"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F0A39BA-2186-41B2-9E5D-0A40638F00E8}" type="slidenum">
              <a:rPr lang="ar-IQ" smtClean="0"/>
              <a:t>‹#›</a:t>
            </a:fld>
            <a:endParaRPr lang="ar-IQ"/>
          </a:p>
        </p:txBody>
      </p:sp>
    </p:spTree>
    <p:extLst>
      <p:ext uri="{BB962C8B-B14F-4D97-AF65-F5344CB8AC3E}">
        <p14:creationId xmlns:p14="http://schemas.microsoft.com/office/powerpoint/2010/main" val="158839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48494B0-78FB-4201-9F7E-D923001B8551}"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F0A39BA-2186-41B2-9E5D-0A40638F00E8}" type="slidenum">
              <a:rPr lang="ar-IQ" smtClean="0"/>
              <a:t>‹#›</a:t>
            </a:fld>
            <a:endParaRPr lang="ar-IQ"/>
          </a:p>
        </p:txBody>
      </p:sp>
    </p:spTree>
    <p:extLst>
      <p:ext uri="{BB962C8B-B14F-4D97-AF65-F5344CB8AC3E}">
        <p14:creationId xmlns:p14="http://schemas.microsoft.com/office/powerpoint/2010/main" val="112712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48494B0-78FB-4201-9F7E-D923001B8551}"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F0A39BA-2186-41B2-9E5D-0A40638F00E8}" type="slidenum">
              <a:rPr lang="ar-IQ" smtClean="0"/>
              <a:t>‹#›</a:t>
            </a:fld>
            <a:endParaRPr lang="ar-IQ"/>
          </a:p>
        </p:txBody>
      </p:sp>
    </p:spTree>
    <p:extLst>
      <p:ext uri="{BB962C8B-B14F-4D97-AF65-F5344CB8AC3E}">
        <p14:creationId xmlns:p14="http://schemas.microsoft.com/office/powerpoint/2010/main" val="1678050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48494B0-78FB-4201-9F7E-D923001B8551}" type="datetimeFigureOut">
              <a:rPr lang="ar-IQ" smtClean="0"/>
              <a:t>15/06/1442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F0A39BA-2186-41B2-9E5D-0A40638F00E8}" type="slidenum">
              <a:rPr lang="ar-IQ" smtClean="0"/>
              <a:t>‹#›</a:t>
            </a:fld>
            <a:endParaRPr lang="ar-IQ"/>
          </a:p>
        </p:txBody>
      </p:sp>
    </p:spTree>
    <p:extLst>
      <p:ext uri="{BB962C8B-B14F-4D97-AF65-F5344CB8AC3E}">
        <p14:creationId xmlns:p14="http://schemas.microsoft.com/office/powerpoint/2010/main" val="2958473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48494B0-78FB-4201-9F7E-D923001B8551}" type="datetimeFigureOut">
              <a:rPr lang="ar-IQ" smtClean="0"/>
              <a:t>15/06/1442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F0A39BA-2186-41B2-9E5D-0A40638F00E8}" type="slidenum">
              <a:rPr lang="ar-IQ" smtClean="0"/>
              <a:t>‹#›</a:t>
            </a:fld>
            <a:endParaRPr lang="ar-IQ"/>
          </a:p>
        </p:txBody>
      </p:sp>
    </p:spTree>
    <p:extLst>
      <p:ext uri="{BB962C8B-B14F-4D97-AF65-F5344CB8AC3E}">
        <p14:creationId xmlns:p14="http://schemas.microsoft.com/office/powerpoint/2010/main" val="312408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48494B0-78FB-4201-9F7E-D923001B8551}" type="datetimeFigureOut">
              <a:rPr lang="ar-IQ" smtClean="0"/>
              <a:t>15/06/1442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F0A39BA-2186-41B2-9E5D-0A40638F00E8}" type="slidenum">
              <a:rPr lang="ar-IQ" smtClean="0"/>
              <a:t>‹#›</a:t>
            </a:fld>
            <a:endParaRPr lang="ar-IQ"/>
          </a:p>
        </p:txBody>
      </p:sp>
    </p:spTree>
    <p:extLst>
      <p:ext uri="{BB962C8B-B14F-4D97-AF65-F5344CB8AC3E}">
        <p14:creationId xmlns:p14="http://schemas.microsoft.com/office/powerpoint/2010/main" val="103276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8494B0-78FB-4201-9F7E-D923001B8551}"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F0A39BA-2186-41B2-9E5D-0A40638F00E8}" type="slidenum">
              <a:rPr lang="ar-IQ" smtClean="0"/>
              <a:t>‹#›</a:t>
            </a:fld>
            <a:endParaRPr lang="ar-IQ"/>
          </a:p>
        </p:txBody>
      </p:sp>
    </p:spTree>
    <p:extLst>
      <p:ext uri="{BB962C8B-B14F-4D97-AF65-F5344CB8AC3E}">
        <p14:creationId xmlns:p14="http://schemas.microsoft.com/office/powerpoint/2010/main" val="3764249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8494B0-78FB-4201-9F7E-D923001B8551}"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F0A39BA-2186-41B2-9E5D-0A40638F00E8}" type="slidenum">
              <a:rPr lang="ar-IQ" smtClean="0"/>
              <a:t>‹#›</a:t>
            </a:fld>
            <a:endParaRPr lang="ar-IQ"/>
          </a:p>
        </p:txBody>
      </p:sp>
    </p:spTree>
    <p:extLst>
      <p:ext uri="{BB962C8B-B14F-4D97-AF65-F5344CB8AC3E}">
        <p14:creationId xmlns:p14="http://schemas.microsoft.com/office/powerpoint/2010/main" val="68068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48494B0-78FB-4201-9F7E-D923001B8551}" type="datetimeFigureOut">
              <a:rPr lang="ar-IQ" smtClean="0"/>
              <a:t>15/06/1442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F0A39BA-2186-41B2-9E5D-0A40638F00E8}" type="slidenum">
              <a:rPr lang="ar-IQ" smtClean="0"/>
              <a:t>‹#›</a:t>
            </a:fld>
            <a:endParaRPr lang="ar-IQ"/>
          </a:p>
        </p:txBody>
      </p:sp>
    </p:spTree>
    <p:extLst>
      <p:ext uri="{BB962C8B-B14F-4D97-AF65-F5344CB8AC3E}">
        <p14:creationId xmlns:p14="http://schemas.microsoft.com/office/powerpoint/2010/main" val="1021670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980728"/>
            <a:ext cx="6400800" cy="4658072"/>
          </a:xfrm>
        </p:spPr>
        <p:txBody>
          <a:bodyPr/>
          <a:lstStyle/>
          <a:p>
            <a:r>
              <a:rPr lang="ar-IQ" dirty="0" smtClean="0"/>
              <a:t>التدريب الرياضي </a:t>
            </a:r>
          </a:p>
          <a:p>
            <a:r>
              <a:rPr lang="ar-IQ" dirty="0" smtClean="0"/>
              <a:t>القدرات البدنية والحس حركية </a:t>
            </a:r>
          </a:p>
          <a:p>
            <a:r>
              <a:rPr lang="ar-IQ" dirty="0" smtClean="0"/>
              <a:t>المرحلة الربعة /الصباحي</a:t>
            </a:r>
          </a:p>
          <a:p>
            <a:endParaRPr lang="ar-IQ" dirty="0"/>
          </a:p>
          <a:p>
            <a:r>
              <a:rPr lang="ar-IQ" dirty="0" err="1" smtClean="0"/>
              <a:t>أ.د</a:t>
            </a:r>
            <a:r>
              <a:rPr lang="ar-IQ" dirty="0" smtClean="0"/>
              <a:t> فائزة عبد الجبار احمد </a:t>
            </a:r>
            <a:endParaRPr lang="ar-IQ" dirty="0"/>
          </a:p>
        </p:txBody>
      </p:sp>
    </p:spTree>
    <p:extLst>
      <p:ext uri="{BB962C8B-B14F-4D97-AF65-F5344CB8AC3E}">
        <p14:creationId xmlns:p14="http://schemas.microsoft.com/office/powerpoint/2010/main" val="2642997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r>
              <a:rPr lang="ar-SA" b="1" dirty="0"/>
              <a:t>تمثل القدرات البدنية مستوى عناصر اللياقة البدنية ومنها (التحمل </a:t>
            </a:r>
            <a:r>
              <a:rPr lang="ar-SA" b="1" dirty="0" err="1"/>
              <a:t>الأوكسجيني</a:t>
            </a:r>
            <a:r>
              <a:rPr lang="ar-SA" b="1" dirty="0"/>
              <a:t> </a:t>
            </a:r>
            <a:r>
              <a:rPr lang="ar-SA" b="1" dirty="0" err="1"/>
              <a:t>واللااوكسجيني</a:t>
            </a:r>
            <a:r>
              <a:rPr lang="ar-SA" b="1" dirty="0"/>
              <a:t> والقوة العضلية والسرعة والمرونة والرشاقة ..... وغيرها) وكما سبق الإشارة إلى إن الطفل يسير وفق ديناميكية تطور القدرات البدنية حتى مرحلة اكتمال النضج .</a:t>
            </a:r>
            <a:endParaRPr lang="en-US" dirty="0"/>
          </a:p>
          <a:p>
            <a:r>
              <a:rPr lang="ar-SA" b="1" dirty="0"/>
              <a:t>ويذكر مستوى قدرات الطفل الى مدى انحرافه عن مسار التطور ويعد ذلك دليلاً هاماً في عملية </a:t>
            </a:r>
            <a:r>
              <a:rPr lang="ar-SA" b="1" dirty="0" err="1"/>
              <a:t>الإختيار</a:t>
            </a:r>
            <a:r>
              <a:rPr lang="ar-SA" b="1" dirty="0"/>
              <a:t> مع مراعاة القدرات التي تتأثر بعملية الوراثة في تحديد مستواها (السرعة) فضلاً عن القدرات البدنية التي يجب تحديد مستوى القدرة على الإحساس بالمسافة والزمن والمكان والأداء الحركي كأسس مهمة في عملية </a:t>
            </a:r>
            <a:r>
              <a:rPr lang="ar-SA" b="1" dirty="0" err="1"/>
              <a:t>الإختيار</a:t>
            </a:r>
            <a:r>
              <a:rPr lang="ar-SA" b="1" dirty="0"/>
              <a:t> عند تدريب المستويات العليا .</a:t>
            </a:r>
            <a:endParaRPr lang="en-US" dirty="0"/>
          </a:p>
          <a:p>
            <a:r>
              <a:rPr lang="ar-SA" b="1" dirty="0"/>
              <a:t>وأنَّ أكثر الحواس استخداماً عند الأطفال هي النظر وحاسة السمع وإنَّ عملية تنمية الإدراك الحسي تأتي بعد التعلم أي التدريب والممارسة والمران .</a:t>
            </a:r>
            <a:endParaRPr lang="en-US" dirty="0"/>
          </a:p>
          <a:p>
            <a:r>
              <a:rPr lang="ar-SA" b="1" dirty="0"/>
              <a:t>وهذه تظهر بصورة بسيطة جداً عند الأطفال وتنمو مع نموهم وتتطور معهم باستمرار. </a:t>
            </a:r>
            <a:endParaRPr lang="en-US" dirty="0"/>
          </a:p>
        </p:txBody>
      </p:sp>
    </p:spTree>
    <p:extLst>
      <p:ext uri="{BB962C8B-B14F-4D97-AF65-F5344CB8AC3E}">
        <p14:creationId xmlns:p14="http://schemas.microsoft.com/office/powerpoint/2010/main" val="1347505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92500"/>
          </a:bodyPr>
          <a:lstStyle/>
          <a:p>
            <a:r>
              <a:rPr lang="ar-IQ" dirty="0" smtClean="0"/>
              <a:t> </a:t>
            </a:r>
            <a:r>
              <a:rPr lang="ar-SA" dirty="0" smtClean="0"/>
              <a:t>القدرات العقلية والجوانب العقلية  </a:t>
            </a:r>
          </a:p>
          <a:p>
            <a:r>
              <a:rPr lang="ar-SA" b="1" dirty="0" smtClean="0"/>
              <a:t>يعد </a:t>
            </a:r>
            <a:r>
              <a:rPr lang="ar-SA" sz="2100" b="1" dirty="0"/>
              <a:t>مستوى الذكاء والإدراك معياراً مهماً للتنبؤ بالمستوى في المستقبل ، وفي عملية </a:t>
            </a:r>
            <a:r>
              <a:rPr lang="ar-SA" sz="2100" b="1" dirty="0" err="1"/>
              <a:t>الإختيار</a:t>
            </a:r>
            <a:r>
              <a:rPr lang="ar-SA" sz="2100" b="1" dirty="0"/>
              <a:t> يمكن الاسترشاد بنتائج اختبارات أو قياس وتقويم الذكاء والإدراك فضلاً عن عملية الملاحظة من المدرب للناشئين في أثناء تنفيذ بعض الواجبات </a:t>
            </a:r>
            <a:r>
              <a:rPr lang="ar-SA" sz="2100" b="1" dirty="0" err="1"/>
              <a:t>الخططية</a:t>
            </a:r>
            <a:r>
              <a:rPr lang="ar-SA" sz="2100" b="1" dirty="0"/>
              <a:t> ومدى الاستجابة لمتغيرات الموقف ، وتتمثل القدرة العقلية العامة(الذكاء) أمَّا القدرات الإدراكية فتتمثل بـ(الانتباه – السرعة الإدراكية- الإدراك – الإدراك الحركي).</a:t>
            </a:r>
            <a:endParaRPr lang="en-US" sz="2100" dirty="0"/>
          </a:p>
          <a:p>
            <a:r>
              <a:rPr lang="ar-SA" sz="2100" b="1" dirty="0"/>
              <a:t>ويعد الذكاء مظهراً من مظاهر سلوك الفرد ، وهذا يعني أن الذكاء مفهوم يصف السلوك ، ومن خلال مظاهر السلوك يمكن أن يتميز الشخص الذكي ونعني الفرد الرياضي والذي غالباً </a:t>
            </a:r>
            <a:r>
              <a:rPr lang="ar-SA" sz="2100" dirty="0"/>
              <a:t>ما يتميز </a:t>
            </a:r>
            <a:r>
              <a:rPr lang="ar-SA" sz="2100" dirty="0" err="1"/>
              <a:t>بمايأتي</a:t>
            </a:r>
            <a:r>
              <a:rPr lang="ar-SA" sz="2100" b="1" dirty="0"/>
              <a:t>:-</a:t>
            </a:r>
            <a:endParaRPr lang="en-US" sz="2100" dirty="0"/>
          </a:p>
          <a:p>
            <a:pPr lvl="3"/>
            <a:r>
              <a:rPr lang="ar-SA" sz="2100" b="1" dirty="0"/>
              <a:t>سرعة الفهم والاستيعاب.</a:t>
            </a:r>
            <a:endParaRPr lang="en-US" sz="2100" dirty="0"/>
          </a:p>
          <a:p>
            <a:pPr lvl="3"/>
            <a:r>
              <a:rPr lang="ar-SA" sz="2100" b="1" dirty="0"/>
              <a:t>أسرع في التعليم من غيره وأقدر على الإفادة من خبراته السابقة.</a:t>
            </a:r>
            <a:endParaRPr lang="en-US" sz="2100" dirty="0"/>
          </a:p>
          <a:p>
            <a:pPr lvl="3"/>
            <a:r>
              <a:rPr lang="ar-SA" sz="2100" b="1" dirty="0"/>
              <a:t>لدية القدرة على سرعة إدراك العلاقات بين الأشياء أو بين المواقف.</a:t>
            </a:r>
            <a:endParaRPr lang="en-US" sz="2100" dirty="0"/>
          </a:p>
          <a:p>
            <a:pPr lvl="3"/>
            <a:r>
              <a:rPr lang="ar-SA" sz="2100" b="1" dirty="0"/>
              <a:t>قادر على التفكير السليم في كل </a:t>
            </a:r>
            <a:r>
              <a:rPr lang="ar-SA" sz="2100" b="1" dirty="0" err="1"/>
              <a:t>مايعترضه</a:t>
            </a:r>
            <a:r>
              <a:rPr lang="ar-SA" sz="2100" b="1" dirty="0"/>
              <a:t> من مشكلات.</a:t>
            </a:r>
            <a:endParaRPr lang="en-US" sz="2100" dirty="0"/>
          </a:p>
          <a:p>
            <a:pPr lvl="3"/>
            <a:r>
              <a:rPr lang="ar-SA" sz="2100" b="1" dirty="0"/>
              <a:t>يستطيع الابتكار ، كما يحسن التصرف في المواقف المختلفة.</a:t>
            </a:r>
            <a:endParaRPr lang="en-US" sz="2100" dirty="0"/>
          </a:p>
          <a:p>
            <a:pPr lvl="3"/>
            <a:r>
              <a:rPr lang="ar-SA" sz="2100" b="1" dirty="0"/>
              <a:t>قادر على التكيف مع البيئة ويمكن تغيير وتعديل سلوكه كلما تغيرت الظروف.</a:t>
            </a:r>
            <a:endParaRPr lang="en-US" sz="2100" dirty="0"/>
          </a:p>
          <a:p>
            <a:endParaRPr lang="ar-IQ" dirty="0"/>
          </a:p>
        </p:txBody>
      </p:sp>
    </p:spTree>
    <p:extLst>
      <p:ext uri="{BB962C8B-B14F-4D97-AF65-F5344CB8AC3E}">
        <p14:creationId xmlns:p14="http://schemas.microsoft.com/office/powerpoint/2010/main" val="1030733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5256584"/>
          </a:xfrm>
        </p:spPr>
        <p:txBody>
          <a:bodyPr>
            <a:normAutofit fontScale="70000" lnSpcReduction="20000"/>
          </a:bodyPr>
          <a:lstStyle/>
          <a:p>
            <a:r>
              <a:rPr lang="ar-SA" b="1" dirty="0"/>
              <a:t>ويمكن قياس الذكاء </a:t>
            </a:r>
            <a:r>
              <a:rPr lang="ar-SA" b="1" dirty="0" err="1"/>
              <a:t>بٱستخدام</a:t>
            </a:r>
            <a:r>
              <a:rPr lang="ar-SA" b="1" dirty="0"/>
              <a:t> اختبارات الذكاء التي يمكن من خلالها تحديد مستوى ذكاء الفرد بالقياس الى أفراد من عمره نفسه ، كما يعد الذكاء في المجال الرياضي قدرة عامة تبين المستوى العقلي العام للاعب وخاصة الأنشطة الرياضية التي تتطلب سرعة إدراك المعوقات في مواقف اللعب المختلفة ،ومن ثم تحتاج الى سرعة وحسن التصرف مثل (كرة السلة – الطائرة – اليد – القدم – والتنس وتنس الطاولة ) أو في </a:t>
            </a:r>
            <a:r>
              <a:rPr lang="ar-SA" b="1" dirty="0" err="1"/>
              <a:t>المنازلات</a:t>
            </a:r>
            <a:r>
              <a:rPr lang="ar-SA" b="1" dirty="0"/>
              <a:t> الرياضية مثل(الملاكمة – المبارزة ... وغيرها)من الأنشطة الرياضية التي تتميز بالكفاح المباشر مع المنافس وجها لوحه.</a:t>
            </a:r>
            <a:endParaRPr lang="en-US" dirty="0"/>
          </a:p>
          <a:p>
            <a:r>
              <a:rPr lang="ar-SA" b="1" dirty="0"/>
              <a:t>أما القدرات الإدراكية ويعني الإدراك(</a:t>
            </a:r>
            <a:r>
              <a:rPr lang="en-US" b="1" dirty="0" err="1"/>
              <a:t>Perccption</a:t>
            </a:r>
            <a:r>
              <a:rPr lang="ar-SA" b="1" dirty="0"/>
              <a:t>) عملية عقلية معرفية يستطيع من خلالها الفرد معرفة الأشياء في هويتها الملائمة ، إذ يقوم العقل من خلال العمليات الإدراكية بتفسير ما يستقبله من مثيرات حسية في البيئة المحيطة به ، فهو(العملية التي تتم بها معرفتنا لما حولنا من أشياء عن طريق الحواس) ، وتبدأ هذه العملية بالتنبيهات الحسية أي التأثير في أعضاء الحس ، والإحساس هو الشعور بالمنبه ، أمَّا الإدراك فهو تفسير أو تأويل ما أحسنا به أي إضفاء للمنبه الخارجي الذي أكثر في أحسسنا ، لذا يعد الإدراك الخطوة الأولى للمعرفة ، وهو أساس العمليات العقلية الأخرى ووسيلة الاتصال بالعالم المحيط بنا ، وبذلك يمهد السبيل للسلوك وتعديله ، ويساعد الفرد (الرياضي) على التوافق مع بيئته.</a:t>
            </a:r>
            <a:endParaRPr lang="en-US" dirty="0"/>
          </a:p>
        </p:txBody>
      </p:sp>
    </p:spTree>
    <p:extLst>
      <p:ext uri="{BB962C8B-B14F-4D97-AF65-F5344CB8AC3E}">
        <p14:creationId xmlns:p14="http://schemas.microsoft.com/office/powerpoint/2010/main" val="3457101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r>
              <a:rPr lang="ar-SA" b="1" dirty="0"/>
              <a:t>ويشمل الإدراك قدرات متعددة كشفت عنها البحوث والدراسات الخاصة بالقدرات العقلية وقد وصنفت هذه القدرات بثلاث مجموعات رئيسة تشمل </a:t>
            </a:r>
            <a:r>
              <a:rPr lang="ar-SA" dirty="0" err="1"/>
              <a:t>مايأتي</a:t>
            </a:r>
            <a:r>
              <a:rPr lang="ar-SA" b="1" dirty="0"/>
              <a:t>:- </a:t>
            </a:r>
            <a:endParaRPr lang="en-US" dirty="0"/>
          </a:p>
          <a:p>
            <a:pPr lvl="0"/>
            <a:r>
              <a:rPr lang="ar-SA" b="1" dirty="0"/>
              <a:t>قدرات الإدراك البصري.</a:t>
            </a:r>
            <a:endParaRPr lang="en-US" dirty="0"/>
          </a:p>
          <a:p>
            <a:pPr lvl="0"/>
            <a:r>
              <a:rPr lang="ar-SA" b="1" dirty="0"/>
              <a:t>قدرات الإدراك السمعي.</a:t>
            </a:r>
            <a:endParaRPr lang="en-US" dirty="0"/>
          </a:p>
          <a:p>
            <a:pPr lvl="0"/>
            <a:r>
              <a:rPr lang="ar-SA" b="1" dirty="0"/>
              <a:t>قدرات الإدراك الحركي.</a:t>
            </a:r>
            <a:endParaRPr lang="en-US" dirty="0"/>
          </a:p>
          <a:p>
            <a:r>
              <a:rPr lang="ar-SA" b="1" dirty="0"/>
              <a:t>وتعد القدرات الإدراكية من أهم القدرات العقلية التي يقوم عليها النشاط الحركي للإنسان بوجه عام ، والنشاط الرياضي بوجه خاص ، نظراً للعلاقة الوثيقة بين الحركة والإدراك. </a:t>
            </a:r>
            <a:endParaRPr lang="en-US" dirty="0"/>
          </a:p>
          <a:p>
            <a:r>
              <a:rPr lang="ar-SA" b="1" dirty="0"/>
              <a:t>إذ تشير نتائج البحوث العلمية إلى أن هناك ارتباطاً ايجابياً بين مستوى الذكاء والقدرة على فهم واجبات التدريب وتنفيذها ، وان نتائج الاختبارات </a:t>
            </a:r>
            <a:r>
              <a:rPr lang="ar-SA" b="1" dirty="0" err="1"/>
              <a:t>الإجتماعية</a:t>
            </a:r>
            <a:r>
              <a:rPr lang="ar-SA" b="1" dirty="0"/>
              <a:t> التي تشير إلى درجة التفاعل </a:t>
            </a:r>
            <a:r>
              <a:rPr lang="ar-SA" b="1" dirty="0" err="1"/>
              <a:t>والإندماج</a:t>
            </a:r>
            <a:r>
              <a:rPr lang="ar-SA" b="1" dirty="0"/>
              <a:t> مع الفريق تعد معياراً صادقاً لعملية </a:t>
            </a:r>
            <a:r>
              <a:rPr lang="ar-SA" b="1" dirty="0" err="1"/>
              <a:t>الإختيار</a:t>
            </a:r>
            <a:r>
              <a:rPr lang="ar-SA" b="1" dirty="0"/>
              <a:t> .</a:t>
            </a:r>
            <a:endParaRPr lang="en-US" dirty="0"/>
          </a:p>
          <a:p>
            <a:r>
              <a:rPr lang="ar-SA" b="1" dirty="0"/>
              <a:t>أنَّ الجانب الاجتماعي يتكون اساساً من الميل للصحبة والاجتماع ، أو الرغبة الشديدة في التواجد مع الآخرين والتفاعل معهم ،والشخص أكثر استجابة للآخرين.</a:t>
            </a:r>
            <a:endParaRPr lang="en-US" dirty="0"/>
          </a:p>
        </p:txBody>
      </p:sp>
    </p:spTree>
    <p:extLst>
      <p:ext uri="{BB962C8B-B14F-4D97-AF65-F5344CB8AC3E}">
        <p14:creationId xmlns:p14="http://schemas.microsoft.com/office/powerpoint/2010/main" val="3040120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SA" dirty="0"/>
              <a:t>الاستعداد للأداء الرياضي :-</a:t>
            </a:r>
            <a:endParaRPr lang="en-US" dirty="0"/>
          </a:p>
          <a:p>
            <a:r>
              <a:rPr lang="ar-SA" b="1" dirty="0"/>
              <a:t>يعد مستوى الاستعداد دوراً بالغ الأهمية في مستوى الإنجازات الرياضية بصفة عامة . ومن ثم يعد معياراً جيداً في عملية </a:t>
            </a:r>
            <a:r>
              <a:rPr lang="ar-SA" b="1" dirty="0" err="1"/>
              <a:t>الإختيار</a:t>
            </a:r>
            <a:r>
              <a:rPr lang="ar-SA" b="1" dirty="0"/>
              <a:t> منذ بداية ممارسة النشاط الرياضي إذ يدل على القدرة لمقاومة الإحباط والرغبة في التعلم والتدريب والمثابرة وبذل الجهد كذلك تحقيق مستوى مناسب من ثبات النفس والإنجاز الرياضي ومن خلال عملية الملاحظة ونتائج الاستبيان والاختبارات يمكن الاسترشاد بمستويات الاستعداد كمؤشر منذ بداية عملية التعلم الحركي .وكذلك مدى الاستجابة والتقدم في المستوى وبصفة عامة فالنتائج التي حصل عليها في مستويات الاستعداد تعد معياراً إلى حد كبير لمستوى القدرات الكامنة لدى الفرد وإمكانية التنبؤ باستغلالها لتحقيق مستوى عالٍ من النشاط الرياضي.</a:t>
            </a:r>
            <a:endParaRPr lang="en-US" dirty="0"/>
          </a:p>
          <a:p>
            <a:r>
              <a:rPr lang="ar-SA" dirty="0" smtClean="0"/>
              <a:t>السن </a:t>
            </a:r>
            <a:r>
              <a:rPr lang="ar-SA" dirty="0"/>
              <a:t>المناسب للاختيار :-</a:t>
            </a:r>
            <a:endParaRPr lang="en-US" dirty="0"/>
          </a:p>
          <a:p>
            <a:r>
              <a:rPr lang="ar-SA" b="1" dirty="0"/>
              <a:t>يعد تحديد السن المناسب للاختيار عملية في غاية لأهمية ، وتباينت الآراء حول تحديد سناً مناسب لممارسة النشاط الرياضي ، إذ يتطلب كل نشاط سن يختلف عن غيره من الأنشطة نظراً للمتطلبات الخاصة بكل نشاط واجتمعت الآراء على مراعاة عاملين أساسين في تحديد السن المناسب للاختيار </a:t>
            </a:r>
            <a:r>
              <a:rPr lang="ar-SA" dirty="0"/>
              <a:t>هما</a:t>
            </a:r>
            <a:r>
              <a:rPr lang="ar-SA" b="1" dirty="0"/>
              <a:t>:-</a:t>
            </a:r>
            <a:endParaRPr lang="en-US" dirty="0"/>
          </a:p>
          <a:p>
            <a:r>
              <a:rPr lang="ar-SA" dirty="0"/>
              <a:t>العامل الأول</a:t>
            </a:r>
            <a:r>
              <a:rPr lang="ar-SA" b="1" dirty="0"/>
              <a:t>:- تحديد سن الطفولة لكل نشاط وهو " المدة الزمنية التي يصل خلالها الرياضي الى أفضل مستوى ممكن من قدرات حركية وأسس بيولوجية في النشاط التخصصي "  ومن ثم تحديد عدد سنوات التدريب الكفيلة بتأهيل الرياضي لمستويات البطولة .</a:t>
            </a:r>
            <a:endParaRPr lang="ar-IQ" dirty="0"/>
          </a:p>
        </p:txBody>
      </p:sp>
    </p:spTree>
    <p:extLst>
      <p:ext uri="{BB962C8B-B14F-4D97-AF65-F5344CB8AC3E}">
        <p14:creationId xmlns:p14="http://schemas.microsoft.com/office/powerpoint/2010/main" val="3406355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r>
              <a:rPr lang="ar-SA" dirty="0"/>
              <a:t>العامل الثاني</a:t>
            </a:r>
            <a:r>
              <a:rPr lang="ar-SA" b="1" dirty="0"/>
              <a:t>:- معرفة المستوى المناسب الذي تصل اليه المقاييس الجسمية والقدرات البدنية لتحمل متطلبات التدريب بما يتناسب ومتطلبات النشاط .</a:t>
            </a:r>
            <a:endParaRPr lang="en-US" dirty="0"/>
          </a:p>
          <a:p>
            <a:r>
              <a:rPr lang="ar-SA" b="1" dirty="0"/>
              <a:t> تبدأ عملية </a:t>
            </a:r>
            <a:r>
              <a:rPr lang="ar-SA" b="1" dirty="0" err="1"/>
              <a:t>الإنتقاء</a:t>
            </a:r>
            <a:r>
              <a:rPr lang="ar-SA" b="1" dirty="0"/>
              <a:t> على أساس مستوى الأطفال في النشاط الرياضي وبصفة عامة من خلال حصص التربية الرياضية والنشاط الحر ، وبعد مدة مناسبة يمكن توجيه الأطفال الى النشاطات المختلفة بناءً على الاستعداد والرغبة وخضوعهم لبرنامج تدريبي في النشاط المحدد لمدة من الزمن وفي أثناء المدة يمكن معرفة مسار تطور القدرات الخاصة بالنشاط في ضوء البرنامج المنفذ واحتمالات التطور وبصفة عامة يمكن أن تتوقف عملية </a:t>
            </a:r>
            <a:r>
              <a:rPr lang="ar-SA" b="1" dirty="0" err="1"/>
              <a:t>الإختيار</a:t>
            </a:r>
            <a:r>
              <a:rPr lang="ar-SA" b="1" dirty="0"/>
              <a:t> على أسس </a:t>
            </a:r>
            <a:r>
              <a:rPr lang="ar-SA" dirty="0"/>
              <a:t>منها</a:t>
            </a:r>
            <a:r>
              <a:rPr lang="ar-SA" b="1" dirty="0"/>
              <a:t>  :-</a:t>
            </a:r>
            <a:endParaRPr lang="en-US" dirty="0"/>
          </a:p>
          <a:p>
            <a:r>
              <a:rPr lang="ar-SA" b="1" dirty="0"/>
              <a:t>1. مستوى القدرات الخاصة بالنشاط والمحدد للمستوى (بدني ، مهاري ، خططي ، نفسي) .</a:t>
            </a:r>
            <a:endParaRPr lang="en-US" dirty="0"/>
          </a:p>
          <a:p>
            <a:r>
              <a:rPr lang="ar-SA" b="1" dirty="0"/>
              <a:t>2. سرعة التعلم والاستيعاب .</a:t>
            </a:r>
            <a:endParaRPr lang="en-US" dirty="0"/>
          </a:p>
          <a:p>
            <a:r>
              <a:rPr lang="ar-SA" b="1" dirty="0"/>
              <a:t>3. سرعة التطور في مستوى القدرات الخاصة والمحددة للمستوى (درجة التكيف) .</a:t>
            </a:r>
            <a:endParaRPr lang="en-US" dirty="0"/>
          </a:p>
          <a:p>
            <a:r>
              <a:rPr lang="ar-SA" b="1" dirty="0"/>
              <a:t>4. توافر أسس ثبات المستوى في نتائج القياسات المحددة للمستوى كذلك المنافسات .</a:t>
            </a:r>
            <a:r>
              <a:rPr lang="ar-SA" dirty="0"/>
              <a:t> </a:t>
            </a:r>
            <a:endParaRPr lang="en-US" dirty="0"/>
          </a:p>
        </p:txBody>
      </p:sp>
    </p:spTree>
    <p:extLst>
      <p:ext uri="{BB962C8B-B14F-4D97-AF65-F5344CB8AC3E}">
        <p14:creationId xmlns:p14="http://schemas.microsoft.com/office/powerpoint/2010/main" val="2825826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a:t>ومما لاشك فيه إنَّ المدرب الجيد ينتقي </a:t>
            </a:r>
            <a:r>
              <a:rPr lang="ar-IQ" b="1" dirty="0" err="1"/>
              <a:t>ماهو</a:t>
            </a:r>
            <a:r>
              <a:rPr lang="ar-IQ" b="1" dirty="0"/>
              <a:t> جيد ومناسب لسن الرياضي ومستواه وقدراته والإمكانيات المتاحة في وقت ما ووسائل التدريب لمعرفة المستويات التي يتم التوصل إليها وتحقيق أفضل الإنجازات ، لذا على المدرب أن يضع مستويات ومعايير على وفق الاختصاص ونوع النشاط الممارس للفرد الرياضي ولمختلف المراحل العمرية لتتبع مستوى الإنجازات التي تم تحقيقها خلال التدريب والمتابعة ، وما يتبعها من </a:t>
            </a:r>
            <a:r>
              <a:rPr lang="ar-IQ" b="1" dirty="0" err="1"/>
              <a:t>ٱختيار</a:t>
            </a:r>
            <a:r>
              <a:rPr lang="ar-IQ" b="1" dirty="0"/>
              <a:t> الرياضين الموهوبين.</a:t>
            </a:r>
            <a:endParaRPr lang="en-US" dirty="0"/>
          </a:p>
        </p:txBody>
      </p:sp>
    </p:spTree>
    <p:extLst>
      <p:ext uri="{BB962C8B-B14F-4D97-AF65-F5344CB8AC3E}">
        <p14:creationId xmlns:p14="http://schemas.microsoft.com/office/powerpoint/2010/main" val="132049138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1045</Words>
  <Application>Microsoft Office PowerPoint</Application>
  <PresentationFormat>عرض على الشاشة (3:4)‏</PresentationFormat>
  <Paragraphs>39</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2</cp:revision>
  <dcterms:created xsi:type="dcterms:W3CDTF">2021-01-28T18:32:52Z</dcterms:created>
  <dcterms:modified xsi:type="dcterms:W3CDTF">2021-01-28T18:50:53Z</dcterms:modified>
</cp:coreProperties>
</file>