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FA95663-BF40-41AA-9B2B-E50AA9B2C7CA}"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361967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A95663-BF40-41AA-9B2B-E50AA9B2C7CA}"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395770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A95663-BF40-41AA-9B2B-E50AA9B2C7CA}"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392825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FA95663-BF40-41AA-9B2B-E50AA9B2C7CA}"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223971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A95663-BF40-41AA-9B2B-E50AA9B2C7CA}"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338155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FA95663-BF40-41AA-9B2B-E50AA9B2C7CA}"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36749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FA95663-BF40-41AA-9B2B-E50AA9B2C7CA}" type="datetimeFigureOut">
              <a:rPr lang="ar-IQ" smtClean="0"/>
              <a:t>15/06/1442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253047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FA95663-BF40-41AA-9B2B-E50AA9B2C7CA}" type="datetimeFigureOut">
              <a:rPr lang="ar-IQ" smtClean="0"/>
              <a:t>15/06/1442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162894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A95663-BF40-41AA-9B2B-E50AA9B2C7CA}" type="datetimeFigureOut">
              <a:rPr lang="ar-IQ" smtClean="0"/>
              <a:t>15/06/1442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2450526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A95663-BF40-41AA-9B2B-E50AA9B2C7CA}"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112626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A95663-BF40-41AA-9B2B-E50AA9B2C7CA}"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0E36D6-69C4-4003-B63F-BF7324A5864C}" type="slidenum">
              <a:rPr lang="ar-IQ" smtClean="0"/>
              <a:t>‹#›</a:t>
            </a:fld>
            <a:endParaRPr lang="ar-IQ"/>
          </a:p>
        </p:txBody>
      </p:sp>
    </p:spTree>
    <p:extLst>
      <p:ext uri="{BB962C8B-B14F-4D97-AF65-F5344CB8AC3E}">
        <p14:creationId xmlns:p14="http://schemas.microsoft.com/office/powerpoint/2010/main" val="809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95663-BF40-41AA-9B2B-E50AA9B2C7CA}" type="datetimeFigureOut">
              <a:rPr lang="ar-IQ" smtClean="0"/>
              <a:t>15/06/1442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0E36D6-69C4-4003-B63F-BF7324A5864C}" type="slidenum">
              <a:rPr lang="ar-IQ" smtClean="0"/>
              <a:t>‹#›</a:t>
            </a:fld>
            <a:endParaRPr lang="ar-IQ"/>
          </a:p>
        </p:txBody>
      </p:sp>
    </p:spTree>
    <p:extLst>
      <p:ext uri="{BB962C8B-B14F-4D97-AF65-F5344CB8AC3E}">
        <p14:creationId xmlns:p14="http://schemas.microsoft.com/office/powerpoint/2010/main" val="2690614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2400" dirty="0" smtClean="0"/>
              <a:t>التدريب الرياضي </a:t>
            </a:r>
            <a:br>
              <a:rPr lang="ar-IQ" sz="2400" dirty="0" smtClean="0"/>
            </a:br>
            <a:r>
              <a:rPr lang="ar-IQ" sz="2400" dirty="0" smtClean="0"/>
              <a:t>المرحلة الرابعة / الصباحي </a:t>
            </a:r>
            <a:br>
              <a:rPr lang="ar-IQ" sz="2400" dirty="0" smtClean="0"/>
            </a:br>
            <a:r>
              <a:rPr lang="ar-IQ" sz="2400" dirty="0" smtClean="0"/>
              <a:t>الفصل الخامس </a:t>
            </a:r>
            <a:endParaRPr lang="ar-IQ" sz="2400" dirty="0"/>
          </a:p>
        </p:txBody>
      </p:sp>
      <p:sp>
        <p:nvSpPr>
          <p:cNvPr id="3" name="عنوان فرعي 2"/>
          <p:cNvSpPr>
            <a:spLocks noGrp="1"/>
          </p:cNvSpPr>
          <p:nvPr>
            <p:ph type="subTitle" idx="1"/>
          </p:nvPr>
        </p:nvSpPr>
        <p:spPr/>
        <p:txBody>
          <a:bodyPr/>
          <a:lstStyle/>
          <a:p>
            <a:r>
              <a:rPr lang="ar-IQ" dirty="0" smtClean="0"/>
              <a:t>مصادر الطاقة </a:t>
            </a:r>
          </a:p>
          <a:p>
            <a:r>
              <a:rPr lang="ar-IQ" dirty="0" smtClean="0"/>
              <a:t>(2)</a:t>
            </a:r>
          </a:p>
          <a:p>
            <a:r>
              <a:rPr lang="ar-IQ" b="1" dirty="0" err="1" smtClean="0"/>
              <a:t>أ.د</a:t>
            </a:r>
            <a:r>
              <a:rPr lang="ar-IQ" b="1" dirty="0" smtClean="0"/>
              <a:t> فائزة عبد الجبار احمد</a:t>
            </a:r>
            <a:endParaRPr lang="ar-IQ" b="1" dirty="0"/>
          </a:p>
        </p:txBody>
      </p:sp>
    </p:spTree>
    <p:extLst>
      <p:ext uri="{BB962C8B-B14F-4D97-AF65-F5344CB8AC3E}">
        <p14:creationId xmlns:p14="http://schemas.microsoft.com/office/powerpoint/2010/main" val="4055879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a:t>ب-  نظام حامض </a:t>
            </a:r>
            <a:r>
              <a:rPr lang="ar-SA" dirty="0" err="1"/>
              <a:t>اللبنيك</a:t>
            </a:r>
            <a:r>
              <a:rPr lang="ar-SA" dirty="0"/>
              <a:t>(</a:t>
            </a:r>
            <a:r>
              <a:rPr lang="en-US" dirty="0" err="1"/>
              <a:t>Latic</a:t>
            </a:r>
            <a:r>
              <a:rPr lang="en-US" dirty="0"/>
              <a:t> Acid System</a:t>
            </a:r>
            <a:r>
              <a:rPr lang="ar-SA" dirty="0"/>
              <a:t>).</a:t>
            </a:r>
            <a:endParaRPr lang="en-US" dirty="0"/>
          </a:p>
          <a:p>
            <a:r>
              <a:rPr lang="ar-SA" b="1" dirty="0"/>
              <a:t>إنَّ هذا النظام معروف بالتحليل السكري </a:t>
            </a:r>
            <a:r>
              <a:rPr lang="ar-SA" b="1" dirty="0" err="1"/>
              <a:t>اللاوكسجيني</a:t>
            </a:r>
            <a:r>
              <a:rPr lang="ar-SA" b="1" dirty="0"/>
              <a:t> (</a:t>
            </a:r>
            <a:r>
              <a:rPr lang="en-US" b="1" dirty="0"/>
              <a:t>Anaerobic </a:t>
            </a:r>
            <a:r>
              <a:rPr lang="en-US" b="1" dirty="0" err="1"/>
              <a:t>Glgcolysis</a:t>
            </a:r>
            <a:r>
              <a:rPr lang="ar-SA" b="1" dirty="0"/>
              <a:t>) وهذا يشير الى تحويل السكر الى كلوكوز بدون توافر الأوكسجين لإنتاج (</a:t>
            </a:r>
            <a:r>
              <a:rPr lang="en-US" b="1" dirty="0"/>
              <a:t>ATP</a:t>
            </a:r>
            <a:r>
              <a:rPr lang="ar-SA" b="1" dirty="0"/>
              <a:t>) يسبب متطلبات الطاقة العالية التي تزيد عن معدل إنتاج نظام الاكسدة ، لأن الحامض </a:t>
            </a:r>
            <a:r>
              <a:rPr lang="ar-SA" b="1" dirty="0" err="1"/>
              <a:t>البيروفيكي</a:t>
            </a:r>
            <a:r>
              <a:rPr lang="ar-SA" b="1" dirty="0"/>
              <a:t> المنتج أولاً يتحول الى حامض </a:t>
            </a:r>
            <a:r>
              <a:rPr lang="ar-SA" b="1" dirty="0" err="1"/>
              <a:t>لاكتيكي</a:t>
            </a:r>
            <a:r>
              <a:rPr lang="ar-SA" b="1" dirty="0"/>
              <a:t> ، وتراكم هذا الحامض يسبب التعب العضلي الموضعي، كما أن عدداً قليلاً من(</a:t>
            </a:r>
            <a:r>
              <a:rPr lang="en-US" b="1" dirty="0"/>
              <a:t>ATP</a:t>
            </a:r>
            <a:r>
              <a:rPr lang="ar-SA" b="1" dirty="0"/>
              <a:t>) يمكن تشكيله من تفكيك السكر بهذه الطريقة عندما يقارن بما ينتج بتوافر الأوكسجين.</a:t>
            </a:r>
            <a:endParaRPr lang="en-US" dirty="0"/>
          </a:p>
          <a:p>
            <a:r>
              <a:rPr lang="ar-SA" b="1" dirty="0"/>
              <a:t>وعلى سبيل المثال ، يمكن اعادة (3) مول من (</a:t>
            </a:r>
            <a:r>
              <a:rPr lang="en-US" b="1" dirty="0"/>
              <a:t>ATP</a:t>
            </a:r>
            <a:r>
              <a:rPr lang="ar-SA" b="1" dirty="0"/>
              <a:t>) بهذا النظام من تحطيم (180) غم من </a:t>
            </a:r>
            <a:r>
              <a:rPr lang="ar-SA" b="1" dirty="0" err="1"/>
              <a:t>الكلايكوجين</a:t>
            </a:r>
            <a:r>
              <a:rPr lang="ar-SA" b="1" dirty="0"/>
              <a:t> (المخزون العضلي من الكلوكوز) في حين أن تحطيم الكمية نفسها بتوافر الأوكسجين يسمح بإنتاج طاقة كافية لإعادة تكوين (39)مول من (</a:t>
            </a:r>
            <a:r>
              <a:rPr lang="en-US" b="1" dirty="0"/>
              <a:t>ATP</a:t>
            </a:r>
            <a:r>
              <a:rPr lang="ar-SA" b="1" dirty="0"/>
              <a:t>) ، يستعمل هذا النظام لأداء الألعاب والفعاليات الرياضية الشديدة والتي يستمر أداؤها نحو (25ثا – 60 </a:t>
            </a:r>
            <a:r>
              <a:rPr lang="ar-SA" b="1" dirty="0" err="1"/>
              <a:t>ثا</a:t>
            </a:r>
            <a:r>
              <a:rPr lang="ar-SA" b="1" dirty="0"/>
              <a:t>) ، مثل فعالية عدو (200م ، 400م ، 500م) </a:t>
            </a:r>
            <a:endParaRPr lang="ar-IQ" dirty="0"/>
          </a:p>
        </p:txBody>
      </p:sp>
    </p:spTree>
    <p:extLst>
      <p:ext uri="{BB962C8B-B14F-4D97-AF65-F5344CB8AC3E}">
        <p14:creationId xmlns:p14="http://schemas.microsoft.com/office/powerpoint/2010/main" val="266518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SA" b="1" dirty="0"/>
              <a:t>فضلاً عن الفعاليات السريعة للتزحلق على الجليد وبعض العاب </a:t>
            </a:r>
            <a:r>
              <a:rPr lang="ar-SA" b="1" dirty="0" err="1"/>
              <a:t>الجمناستك</a:t>
            </a:r>
            <a:r>
              <a:rPr lang="ar-SA" b="1" dirty="0"/>
              <a:t> ، وغالباً ما تتحرر الطاقة اللازمة في البداية لأداء هذه الفعاليات وبعض الانشطة الرياضية التي تدخل ضمن هذا النظام عن طريق نظام الطاقة </a:t>
            </a:r>
            <a:r>
              <a:rPr lang="ar-SA" b="1" dirty="0" err="1"/>
              <a:t>الفوسفاجيني</a:t>
            </a:r>
            <a:r>
              <a:rPr lang="ar-SA" b="1" dirty="0"/>
              <a:t> يتبعها بعد (8-10)ثانية تحرير الطاقة عن طريق نظام حامض </a:t>
            </a:r>
            <a:r>
              <a:rPr lang="ar-SA" b="1" dirty="0" err="1"/>
              <a:t>اللبنيك</a:t>
            </a:r>
            <a:r>
              <a:rPr lang="ar-SA" b="1" dirty="0"/>
              <a:t> .</a:t>
            </a:r>
            <a:endParaRPr lang="en-US" dirty="0"/>
          </a:p>
          <a:p>
            <a:r>
              <a:rPr lang="ar-SA" b="1" dirty="0"/>
              <a:t>لذا فنظام حامض </a:t>
            </a:r>
            <a:r>
              <a:rPr lang="ar-SA" b="1" dirty="0" err="1"/>
              <a:t>اللبنيك</a:t>
            </a:r>
            <a:r>
              <a:rPr lang="ar-SA" b="1" dirty="0"/>
              <a:t> هو الذي يقوم بتحليل </a:t>
            </a:r>
            <a:r>
              <a:rPr lang="ar-SA" b="1" dirty="0" err="1"/>
              <a:t>الكلايكوجين</a:t>
            </a:r>
            <a:r>
              <a:rPr lang="ar-SA" b="1" dirty="0"/>
              <a:t> المخزون في الخلايا العضلية والكبد بدلاً من تحليل فوسفات الكرياتين(PC)   محرراً طاقة لإعادة تكوين ثلاثي فوسفات </a:t>
            </a:r>
            <a:r>
              <a:rPr lang="ar-SA" b="1" dirty="0" err="1"/>
              <a:t>الادينوسين</a:t>
            </a:r>
            <a:r>
              <a:rPr lang="ar-SA" b="1" dirty="0"/>
              <a:t>(</a:t>
            </a:r>
            <a:r>
              <a:rPr lang="en-US" b="1" dirty="0"/>
              <a:t>ATP</a:t>
            </a:r>
            <a:r>
              <a:rPr lang="ar-SA" b="1" dirty="0"/>
              <a:t>) من ثنائي فوسفات </a:t>
            </a:r>
            <a:r>
              <a:rPr lang="ar-SA" b="1" dirty="0" err="1"/>
              <a:t>الادينوسين</a:t>
            </a:r>
            <a:r>
              <a:rPr lang="ar-SA" b="1" dirty="0"/>
              <a:t>(PAD) + فوسفات(P).</a:t>
            </a:r>
            <a:endParaRPr lang="en-US" dirty="0"/>
          </a:p>
        </p:txBody>
      </p:sp>
    </p:spTree>
    <p:extLst>
      <p:ext uri="{BB962C8B-B14F-4D97-AF65-F5344CB8AC3E}">
        <p14:creationId xmlns:p14="http://schemas.microsoft.com/office/powerpoint/2010/main" val="985138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b="1" dirty="0"/>
              <a:t>فبسبب عدم وجود أو غياب الأوكسجين في أثناء تحليل </a:t>
            </a:r>
            <a:r>
              <a:rPr lang="ar-SA" b="1" dirty="0" err="1"/>
              <a:t>الكلايكوجين</a:t>
            </a:r>
            <a:r>
              <a:rPr lang="ar-SA" b="1" dirty="0"/>
              <a:t> يتكون ناتج عرضي يطلق عليه </a:t>
            </a:r>
            <a:r>
              <a:rPr lang="ar-SA" b="1" dirty="0" err="1"/>
              <a:t>ٱسم</a:t>
            </a:r>
            <a:r>
              <a:rPr lang="ar-SA" b="1" dirty="0"/>
              <a:t> </a:t>
            </a:r>
            <a:r>
              <a:rPr lang="ar-SA" dirty="0"/>
              <a:t>حامض </a:t>
            </a:r>
            <a:r>
              <a:rPr lang="ar-SA" dirty="0" err="1"/>
              <a:t>اللبنيك</a:t>
            </a:r>
            <a:r>
              <a:rPr lang="ar-SA" b="1" dirty="0"/>
              <a:t> ، فعندما يستمر الجهد البدني العالي الشدة لمدة طويلة من الزمن مثل رياضي ال</a:t>
            </a:r>
            <a:r>
              <a:rPr lang="ar-IQ" b="1" dirty="0"/>
              <a:t>تحمل </a:t>
            </a:r>
            <a:r>
              <a:rPr lang="ar-SA" b="1" dirty="0"/>
              <a:t>فان كميات كبيرة من حامض </a:t>
            </a:r>
            <a:r>
              <a:rPr lang="ar-SA" b="1" dirty="0" err="1"/>
              <a:t>اللبنيك</a:t>
            </a:r>
            <a:r>
              <a:rPr lang="ar-SA" b="1" dirty="0"/>
              <a:t> تتراكم في العضلة مؤدياً الى حدوث التعب الذي يؤدي الى انخفاض مستوى أداء الجهد البدني في النهاية ، وخلاصة ذلك عندما يتحول الغذاء بشكل نهائي الى (</a:t>
            </a:r>
            <a:r>
              <a:rPr lang="en-US" b="1" dirty="0"/>
              <a:t>Co</a:t>
            </a:r>
            <a:r>
              <a:rPr lang="en-US" b="1" baseline="-25000" dirty="0"/>
              <a:t>2</a:t>
            </a:r>
            <a:r>
              <a:rPr lang="en-US" b="1" dirty="0"/>
              <a:t>+ H</a:t>
            </a:r>
            <a:r>
              <a:rPr lang="en-US" b="1" baseline="-25000" dirty="0"/>
              <a:t>2</a:t>
            </a:r>
            <a:r>
              <a:rPr lang="en-US" b="1" dirty="0"/>
              <a:t>o</a:t>
            </a:r>
            <a:r>
              <a:rPr lang="ar-SA" b="1" dirty="0"/>
              <a:t>)وهذا يمكن وصفه الى </a:t>
            </a:r>
            <a:r>
              <a:rPr lang="ar-SA" dirty="0" err="1"/>
              <a:t>بمايأتي</a:t>
            </a:r>
            <a:r>
              <a:rPr lang="ar-SA" b="1" dirty="0"/>
              <a:t>:-</a:t>
            </a:r>
            <a:endParaRPr lang="en-US" dirty="0"/>
          </a:p>
          <a:p>
            <a:pPr lvl="0"/>
            <a:r>
              <a:rPr lang="ar-SA" b="1" dirty="0" smtClean="0"/>
              <a:t>1-إنَّ </a:t>
            </a:r>
            <a:r>
              <a:rPr lang="ar-SA" b="1" dirty="0"/>
              <a:t>هذا النظام </a:t>
            </a:r>
            <a:r>
              <a:rPr lang="ar-SA" b="1" dirty="0" err="1"/>
              <a:t>لايحتاج</a:t>
            </a:r>
            <a:r>
              <a:rPr lang="ar-SA" b="1" dirty="0"/>
              <a:t> الى الحضور </a:t>
            </a:r>
            <a:r>
              <a:rPr lang="ar-SA" b="1" dirty="0" err="1"/>
              <a:t>الأوكسجيني</a:t>
            </a:r>
            <a:r>
              <a:rPr lang="ar-SA" b="1" dirty="0"/>
              <a:t> أي </a:t>
            </a:r>
            <a:r>
              <a:rPr lang="ar-SA" b="1" dirty="0" err="1"/>
              <a:t>لايتطلب</a:t>
            </a:r>
            <a:r>
              <a:rPr lang="ar-SA" b="1" dirty="0"/>
              <a:t> الأوكسجين.</a:t>
            </a:r>
            <a:endParaRPr lang="en-US" dirty="0"/>
          </a:p>
          <a:p>
            <a:pPr lvl="0"/>
            <a:r>
              <a:rPr lang="ar-SA" b="1" dirty="0" smtClean="0"/>
              <a:t>2- تستخدم </a:t>
            </a:r>
            <a:r>
              <a:rPr lang="ar-SA" b="1" dirty="0" err="1"/>
              <a:t>الكاربوهيدرات</a:t>
            </a:r>
            <a:r>
              <a:rPr lang="ar-SA" b="1" dirty="0"/>
              <a:t> فقط من هذا النظام (</a:t>
            </a:r>
            <a:r>
              <a:rPr lang="ar-SA" b="1" dirty="0" err="1"/>
              <a:t>الكلايكوجين</a:t>
            </a:r>
            <a:r>
              <a:rPr lang="ar-SA" b="1" dirty="0"/>
              <a:t> والكلوكوز).</a:t>
            </a:r>
            <a:endParaRPr lang="en-US" dirty="0"/>
          </a:p>
          <a:p>
            <a:pPr lvl="0"/>
            <a:r>
              <a:rPr lang="ar-SA" b="1" dirty="0" smtClean="0"/>
              <a:t>3-إنتاج </a:t>
            </a:r>
            <a:r>
              <a:rPr lang="ar-SA" b="1" dirty="0"/>
              <a:t>ذرات بسيطة من(</a:t>
            </a:r>
            <a:r>
              <a:rPr lang="en-US" b="1" dirty="0"/>
              <a:t>ATP</a:t>
            </a:r>
            <a:r>
              <a:rPr lang="ar-SA" b="1" dirty="0"/>
              <a:t>)تتحرر</a:t>
            </a:r>
            <a:endParaRPr lang="en-US" dirty="0"/>
          </a:p>
          <a:p>
            <a:pPr rtl="0"/>
            <a:r>
              <a:rPr lang="en-US" b="1" dirty="0" err="1"/>
              <a:t>Greatine</a:t>
            </a:r>
            <a:r>
              <a:rPr lang="en-US" b="1" dirty="0"/>
              <a:t>        P – </a:t>
            </a:r>
            <a:r>
              <a:rPr lang="en-US" b="1" dirty="0" err="1"/>
              <a:t>Greatine</a:t>
            </a:r>
            <a:r>
              <a:rPr lang="en-US" b="1" dirty="0"/>
              <a:t>        C</a:t>
            </a:r>
            <a:endParaRPr lang="en-US" dirty="0"/>
          </a:p>
          <a:p>
            <a:pPr rtl="0"/>
            <a:r>
              <a:rPr lang="en-US" b="1" dirty="0"/>
              <a:t>PC …………..C +PI</a:t>
            </a:r>
            <a:endParaRPr lang="en-US" dirty="0"/>
          </a:p>
          <a:p>
            <a:endParaRPr lang="ar-IQ" dirty="0"/>
          </a:p>
        </p:txBody>
      </p:sp>
    </p:spTree>
    <p:extLst>
      <p:ext uri="{BB962C8B-B14F-4D97-AF65-F5344CB8AC3E}">
        <p14:creationId xmlns:p14="http://schemas.microsoft.com/office/powerpoint/2010/main" val="2008514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SA" dirty="0"/>
              <a:t>- النظام </a:t>
            </a:r>
            <a:r>
              <a:rPr lang="ar-SA" dirty="0" err="1"/>
              <a:t>الأوكسجيني</a:t>
            </a:r>
            <a:r>
              <a:rPr lang="ar-SA" dirty="0"/>
              <a:t>:-</a:t>
            </a:r>
            <a:endParaRPr lang="en-US" dirty="0"/>
          </a:p>
          <a:p>
            <a:r>
              <a:rPr lang="ar-SA" b="1" dirty="0"/>
              <a:t>يعد نظام الأوكسجين مصدر الطاقة الرئيس للفعاليات والانشطة الرياضية التي يستمر أداؤها بين(2) دقيقة ومن (2-3) ساعات ، كما نجده في المسافات الطويلة والتزحلق على الجليد وراكضي المسافات المتوسطة والطويلة، والماراثون في العاب القوى.</a:t>
            </a:r>
            <a:endParaRPr lang="en-US" dirty="0"/>
          </a:p>
          <a:p>
            <a:r>
              <a:rPr lang="ar-SA" b="1" dirty="0"/>
              <a:t> 		فالجهد البدني الطويل الذي يستمر أداؤه بعد(2-3) ساعات يمكن أن يؤدي الى تحليل الشحوم والبروتينات لسد النقص في كمية (مخازن) ثلاثي فوسفات </a:t>
            </a:r>
            <a:r>
              <a:rPr lang="ar-SA" b="1" dirty="0" err="1"/>
              <a:t>الادينوسين</a:t>
            </a:r>
            <a:r>
              <a:rPr lang="ar-SA" b="1" dirty="0"/>
              <a:t>(</a:t>
            </a:r>
            <a:r>
              <a:rPr lang="en-US" b="1" dirty="0"/>
              <a:t>ATP</a:t>
            </a:r>
            <a:r>
              <a:rPr lang="ar-SA" b="1" dirty="0"/>
              <a:t>) ، ففي حالة نفاد تجهيز الجسم </a:t>
            </a:r>
            <a:r>
              <a:rPr lang="ar-SA" b="1" dirty="0" err="1"/>
              <a:t>بالكلايكوجين</a:t>
            </a:r>
            <a:r>
              <a:rPr lang="ar-SA" b="1" dirty="0"/>
              <a:t> الموجود في الجسم ، وفي أي واحد من هذه الحالات وهي تحليل </a:t>
            </a:r>
            <a:r>
              <a:rPr lang="ar-SA" b="1" dirty="0" err="1"/>
              <a:t>الكلايكوجين</a:t>
            </a:r>
            <a:r>
              <a:rPr lang="ar-SA" b="1" dirty="0"/>
              <a:t>، والشحوم أو البروتينات يؤدي الى نواتج عرضية هي ثاني أوكسيد الكاربون (</a:t>
            </a:r>
            <a:r>
              <a:rPr lang="en-US" b="1" dirty="0"/>
              <a:t>Co</a:t>
            </a:r>
            <a:r>
              <a:rPr lang="en-US" b="1" baseline="-25000" dirty="0"/>
              <a:t>2</a:t>
            </a:r>
            <a:r>
              <a:rPr lang="ar-SA" b="1" dirty="0"/>
              <a:t>) والماء(</a:t>
            </a:r>
            <a:r>
              <a:rPr lang="en-US" b="1" dirty="0"/>
              <a:t>H</a:t>
            </a:r>
            <a:r>
              <a:rPr lang="en-US" b="1" baseline="-25000" dirty="0"/>
              <a:t>2</a:t>
            </a:r>
            <a:r>
              <a:rPr lang="en-US" b="1" dirty="0"/>
              <a:t>O</a:t>
            </a:r>
            <a:r>
              <a:rPr lang="ar-SA" b="1" dirty="0"/>
              <a:t>) التي يتخلص منها الجسم في أثناء التنفس والتعرق.</a:t>
            </a:r>
            <a:endParaRPr lang="ar-IQ" dirty="0"/>
          </a:p>
        </p:txBody>
      </p:sp>
    </p:spTree>
    <p:extLst>
      <p:ext uri="{BB962C8B-B14F-4D97-AF65-F5344CB8AC3E}">
        <p14:creationId xmlns:p14="http://schemas.microsoft.com/office/powerpoint/2010/main" val="1511289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b="1" dirty="0"/>
              <a:t>مثال/ عند تحطيم (180) غم من </a:t>
            </a:r>
            <a:r>
              <a:rPr lang="ar-SA" b="1" dirty="0" err="1"/>
              <a:t>الكلايكوجين</a:t>
            </a:r>
            <a:r>
              <a:rPr lang="ar-SA" b="1" dirty="0"/>
              <a:t> بوجود الأوكسجين ينتج (</a:t>
            </a:r>
            <a:r>
              <a:rPr lang="en-US" b="1" dirty="0"/>
              <a:t>CO2</a:t>
            </a:r>
            <a:r>
              <a:rPr lang="ar-SA" b="1" dirty="0"/>
              <a:t>) وماء يسمحان لتحرير طاقة لتصنيع(39)مول من (</a:t>
            </a:r>
            <a:r>
              <a:rPr lang="en-US" b="1" dirty="0"/>
              <a:t>ATP</a:t>
            </a:r>
            <a:r>
              <a:rPr lang="ar-SA" b="1" dirty="0"/>
              <a:t>) ، وهذه الانعكاسات تحصل في الخلية العضلية وبالتحديد في بيت الطاقة (</a:t>
            </a:r>
            <a:r>
              <a:rPr lang="ar-SA" b="1" dirty="0" err="1"/>
              <a:t>المايتوكندريا</a:t>
            </a:r>
            <a:r>
              <a:rPr lang="ar-SA" b="1" dirty="0"/>
              <a:t>) التي يصنع فيها (</a:t>
            </a:r>
            <a:r>
              <a:rPr lang="en-US" b="1" dirty="0"/>
              <a:t>ATP</a:t>
            </a:r>
            <a:r>
              <a:rPr lang="ar-SA" b="1" dirty="0"/>
              <a:t>) والخلايا العضلية غنية بها لذا تميز هذا النظام بعدد من المميزات </a:t>
            </a:r>
            <a:r>
              <a:rPr lang="ar-SA" dirty="0"/>
              <a:t>وتتمثل بالنقاط الآتية</a:t>
            </a:r>
            <a:r>
              <a:rPr lang="ar-SA" b="1" dirty="0"/>
              <a:t>:-</a:t>
            </a:r>
            <a:endParaRPr lang="en-US" dirty="0"/>
          </a:p>
          <a:p>
            <a:pPr lvl="0"/>
            <a:r>
              <a:rPr lang="ar-SA" b="1" dirty="0"/>
              <a:t>يتطلب حضور الأوكسجين.</a:t>
            </a:r>
            <a:endParaRPr lang="en-US" dirty="0"/>
          </a:p>
          <a:p>
            <a:pPr lvl="0"/>
            <a:r>
              <a:rPr lang="ar-SA" b="1" dirty="0"/>
              <a:t>يمكن </a:t>
            </a:r>
            <a:r>
              <a:rPr lang="ar-SA" b="1" dirty="0" err="1"/>
              <a:t>ٱستخدام</a:t>
            </a:r>
            <a:r>
              <a:rPr lang="ar-SA" b="1" dirty="0"/>
              <a:t> أنواع مركبات الطعام </a:t>
            </a:r>
            <a:r>
              <a:rPr lang="ar-SA" b="1" dirty="0" err="1"/>
              <a:t>الكاربوهيدرات</a:t>
            </a:r>
            <a:r>
              <a:rPr lang="ar-SA" b="1" dirty="0"/>
              <a:t> والدهون والبروتينات جميعها.</a:t>
            </a:r>
            <a:endParaRPr lang="en-US" dirty="0"/>
          </a:p>
          <a:p>
            <a:pPr lvl="0"/>
            <a:r>
              <a:rPr lang="ar-SA" b="1" dirty="0"/>
              <a:t>ينتج بالمقارنة مع الأنظمة الأخرى كميات كبيرة من(</a:t>
            </a:r>
            <a:r>
              <a:rPr lang="en-US" b="1" dirty="0"/>
              <a:t>ATP</a:t>
            </a:r>
            <a:r>
              <a:rPr lang="ar-SA" b="1" dirty="0"/>
              <a:t>).</a:t>
            </a:r>
            <a:endParaRPr lang="en-US" dirty="0"/>
          </a:p>
          <a:p>
            <a:pPr lvl="0"/>
            <a:r>
              <a:rPr lang="ar-SA" b="1" dirty="0" err="1"/>
              <a:t>لاتوجد</a:t>
            </a:r>
            <a:r>
              <a:rPr lang="ar-SA" b="1" dirty="0"/>
              <a:t> نواتج ورواسب تسبب التعب الموضعي العضلي.</a:t>
            </a:r>
            <a:endParaRPr lang="en-US" dirty="0"/>
          </a:p>
          <a:p>
            <a:pPr lvl="0"/>
            <a:r>
              <a:rPr lang="ar-SA" b="1" dirty="0"/>
              <a:t>يتخلص بسهولة من ثاني اوكسيد الكاربون المشكل عن طريق الرئتين.</a:t>
            </a:r>
            <a:endParaRPr lang="en-US" dirty="0"/>
          </a:p>
          <a:p>
            <a:pPr lvl="0"/>
            <a:r>
              <a:rPr lang="ar-SA" b="1" dirty="0"/>
              <a:t>يمكن الإفادة من الماء المشكل للخلايا نفسها إذ إنَّ معظم تكوين الخلية من الماء.</a:t>
            </a:r>
            <a:endParaRPr lang="en-US" dirty="0"/>
          </a:p>
          <a:p>
            <a:pPr lvl="0"/>
            <a:r>
              <a:rPr lang="ar-SA" b="1" dirty="0"/>
              <a:t>يمكن تحطيم الدهون والبروتين فضلاً عن النشويات لإنتاج الطاقة بهذا النظام ، ويتم تفكيك الدهون والبروتين </a:t>
            </a:r>
            <a:r>
              <a:rPr lang="ar-SA" b="1" dirty="0" err="1"/>
              <a:t>فضلاًعن</a:t>
            </a:r>
            <a:r>
              <a:rPr lang="ar-SA" b="1" dirty="0"/>
              <a:t> النشويات لتوليد </a:t>
            </a:r>
            <a:r>
              <a:rPr lang="ar-SA" b="1" dirty="0" err="1"/>
              <a:t>الطاقةعن</a:t>
            </a:r>
            <a:r>
              <a:rPr lang="ar-SA" b="1" dirty="0"/>
              <a:t> طريق (دورة </a:t>
            </a:r>
            <a:r>
              <a:rPr lang="ar-SA" b="1" dirty="0" err="1"/>
              <a:t>كريبس</a:t>
            </a:r>
            <a:r>
              <a:rPr lang="ar-SA" b="1" dirty="0"/>
              <a:t>) التي تحتوي على مئات العمليات </a:t>
            </a:r>
            <a:r>
              <a:rPr lang="ar-SA" b="1" dirty="0" err="1"/>
              <a:t>البيوكيميائية</a:t>
            </a:r>
            <a:r>
              <a:rPr lang="ar-SA" b="1" dirty="0"/>
              <a:t> المنعكسة ، وأهمها ثلاثة منعكسات </a:t>
            </a:r>
            <a:r>
              <a:rPr lang="ar-SA" dirty="0"/>
              <a:t>هي</a:t>
            </a:r>
            <a:r>
              <a:rPr lang="ar-SA" b="1" dirty="0"/>
              <a:t>:-</a:t>
            </a:r>
            <a:endParaRPr lang="en-US" dirty="0"/>
          </a:p>
        </p:txBody>
      </p:sp>
    </p:spTree>
    <p:extLst>
      <p:ext uri="{BB962C8B-B14F-4D97-AF65-F5344CB8AC3E}">
        <p14:creationId xmlns:p14="http://schemas.microsoft.com/office/powerpoint/2010/main" val="4201747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a:t>النظام المتداخل( المختلط):-</a:t>
            </a:r>
            <a:endParaRPr lang="en-US" dirty="0"/>
          </a:p>
          <a:p>
            <a:r>
              <a:rPr lang="ar-SA" b="1" dirty="0"/>
              <a:t>إنَّ أعضاء وأجهزة جسم الرياضي بإمكانها </a:t>
            </a:r>
            <a:r>
              <a:rPr lang="ar-SA" b="1" dirty="0" err="1"/>
              <a:t>ٱستخدام</a:t>
            </a:r>
            <a:r>
              <a:rPr lang="ar-SA" b="1" dirty="0"/>
              <a:t> أحد أو أي خليط من أنظمة إنتاج الطاقة التي أشرنا لها وبما أن الألعاب والفعاليات الرياضية باختلاف أنواعها وخصوصياتها تحتاج الى أنظمة مختلفة وكميات مختلفة من الطاقة للعمل العضلي اللازم لأدائها .</a:t>
            </a:r>
            <a:endParaRPr lang="en-US" dirty="0"/>
          </a:p>
          <a:p>
            <a:r>
              <a:rPr lang="ar-SA" b="1" dirty="0"/>
              <a:t>ان هذا النظام مهم جداً للرياضي كما هو للأنظمة الأخرى لأنه يجهز بسرعة(</a:t>
            </a:r>
            <a:r>
              <a:rPr lang="en-US" b="1" dirty="0"/>
              <a:t>ATP</a:t>
            </a:r>
            <a:r>
              <a:rPr lang="ar-SA" b="1" dirty="0"/>
              <a:t>) للعضلات ، فالتمرين الذي يحتاج الى وقت من (1-3) دقائق مثل ركض(400م أو 800م ) وسباحة (100م-200م) يعتمد بنسبة كبيرة على النظام </a:t>
            </a:r>
            <a:r>
              <a:rPr lang="ar-SA" b="1" dirty="0" err="1"/>
              <a:t>اللاكتيكي</a:t>
            </a:r>
            <a:r>
              <a:rPr lang="ar-SA" b="1" dirty="0"/>
              <a:t> لإنتاج (</a:t>
            </a:r>
            <a:r>
              <a:rPr lang="en-US" b="1" dirty="0"/>
              <a:t>ATP</a:t>
            </a:r>
            <a:r>
              <a:rPr lang="ar-SA" b="1" dirty="0"/>
              <a:t>) كطاقة . كما أنَّ هذا النظام يمكن أن يدعم نهايات السباق التي يحتاج الرياضي فيها الى إنهاء سريع كسباق (1500م و 3000م) ركض ، وعندما يكون الهدف تحسين الأداء والإنجاز الرياضي يجب على المدربين الاهتمام الواسع والتركيز عند وضع وتصميم البرامج التدريبية التي تهدف الى زيادة ورفع  كفاية عمل أنظمة الطاقة المختلفة وكفاية العمل العضلي الخاص في أداء الألعاب والأنشطة الرياضية.</a:t>
            </a:r>
            <a:endParaRPr lang="en-US" dirty="0"/>
          </a:p>
        </p:txBody>
      </p:sp>
    </p:spTree>
    <p:extLst>
      <p:ext uri="{BB962C8B-B14F-4D97-AF65-F5344CB8AC3E}">
        <p14:creationId xmlns:p14="http://schemas.microsoft.com/office/powerpoint/2010/main" val="96633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SA" b="1" dirty="0"/>
              <a:t>هناك عدد قليل من الفعاليات والألعاب الرياضية تعتمد في أدائها على نظام واحد إذ أنَّ أكثر هذه الفعاليات والألعاب الرياضية تحصل على الطاقة الضرورية لها من تداخل أنظمة الطاقة الثلاثة، ففي فعالية (100م) سباحة فإنها تحصل على الطاقة من نظام </a:t>
            </a:r>
            <a:r>
              <a:rPr lang="ar-SA" b="1" dirty="0" err="1"/>
              <a:t>الفوسفاجين</a:t>
            </a:r>
            <a:r>
              <a:rPr lang="ar-SA" b="1" dirty="0"/>
              <a:t> </a:t>
            </a:r>
            <a:r>
              <a:rPr lang="ar-SA" b="1" dirty="0" err="1"/>
              <a:t>اللاأوكسجينة</a:t>
            </a:r>
            <a:r>
              <a:rPr lang="ar-SA" b="1" dirty="0"/>
              <a:t> بنسبة (23.95%) ونظام حامض </a:t>
            </a:r>
            <a:r>
              <a:rPr lang="ar-SA" b="1" dirty="0" err="1"/>
              <a:t>اللبنيك</a:t>
            </a:r>
            <a:r>
              <a:rPr lang="ar-SA" b="1" dirty="0"/>
              <a:t> </a:t>
            </a:r>
            <a:r>
              <a:rPr lang="ar-SA" b="1" dirty="0" err="1"/>
              <a:t>الاأوكسجيني</a:t>
            </a:r>
            <a:r>
              <a:rPr lang="ar-SA" b="1" dirty="0"/>
              <a:t> بنسبة(51.10%) ومن النظام </a:t>
            </a:r>
            <a:r>
              <a:rPr lang="ar-SA" b="1" dirty="0" err="1"/>
              <a:t>الأوكسجيني</a:t>
            </a:r>
            <a:r>
              <a:rPr lang="ar-SA" b="1" dirty="0"/>
              <a:t> بنسبة (24.95%) .</a:t>
            </a:r>
            <a:endParaRPr lang="en-US" dirty="0"/>
          </a:p>
          <a:p>
            <a:r>
              <a:rPr lang="ar-SA" b="1" dirty="0"/>
              <a:t>أما الألعاب </a:t>
            </a:r>
            <a:r>
              <a:rPr lang="ar-SA" b="1" dirty="0" err="1"/>
              <a:t>الفرقية</a:t>
            </a:r>
            <a:r>
              <a:rPr lang="ar-SA" b="1" dirty="0"/>
              <a:t> أو الجماعية فإن الطاقة اللازمة تعتمد على المركز الذي يقوم به الرياضي عند إداء التمرينات الخاصة وخلال </a:t>
            </a:r>
            <a:r>
              <a:rPr lang="ar-SA" b="1" dirty="0" err="1"/>
              <a:t>المبارات</a:t>
            </a:r>
            <a:r>
              <a:rPr lang="ar-SA" b="1" dirty="0"/>
              <a:t> أو اللعب، لذا على المدرب ان يحسن نظام الطاقة في أثناء التدريب على وفق مواقع الرياضين ولكل رياضي في الفريق ، من إذ التجهيز للنظم الطاقة في أثناء التدريب والعمل ، وفق نسب معينة .</a:t>
            </a:r>
            <a:endParaRPr lang="en-US" dirty="0"/>
          </a:p>
        </p:txBody>
      </p:sp>
    </p:spTree>
    <p:extLst>
      <p:ext uri="{BB962C8B-B14F-4D97-AF65-F5344CB8AC3E}">
        <p14:creationId xmlns:p14="http://schemas.microsoft.com/office/powerpoint/2010/main" val="874994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a:t>واجبات المدرب عند وضع وتصميم البرنامج التجريبي وفق مصادر الطاقة:-</a:t>
            </a:r>
            <a:endParaRPr lang="en-US" dirty="0"/>
          </a:p>
          <a:p>
            <a:pPr lvl="0"/>
            <a:r>
              <a:rPr lang="ar-SA" b="1" dirty="0"/>
              <a:t>يجب على المدرب معرفة مصادر الطاقة التي تخص الالعاب الرياضية التي يقوم بتدريبها.</a:t>
            </a:r>
            <a:endParaRPr lang="en-US" dirty="0"/>
          </a:p>
          <a:p>
            <a:pPr lvl="0"/>
            <a:r>
              <a:rPr lang="ar-SA" b="1" dirty="0"/>
              <a:t>معرفة كمية الوقود المستخدمة لكل نظام وكم من الوقت يحتاج الرياضي لإعادة خزن وقود الطاقة المستخدم في التدريب والمنافسة.</a:t>
            </a:r>
            <a:endParaRPr lang="en-US" dirty="0"/>
          </a:p>
          <a:p>
            <a:pPr lvl="0"/>
            <a:r>
              <a:rPr lang="ar-SA" b="1" dirty="0"/>
              <a:t>المعرفة الجيدة لمدة </a:t>
            </a:r>
            <a:r>
              <a:rPr lang="ar-SA" b="1" dirty="0" err="1"/>
              <a:t>الإستشفاء</a:t>
            </a:r>
            <a:r>
              <a:rPr lang="ar-SA" b="1" dirty="0"/>
              <a:t> لنظام الطاقة التي يمكن فيه حساب مدد الراحة بين التمارين في أثناء التدريب وبين المجاميع التدريبية داخل الوحدات التدريبية وبعد المنافسة.</a:t>
            </a:r>
            <a:endParaRPr lang="en-US" dirty="0"/>
          </a:p>
          <a:p>
            <a:pPr lvl="0"/>
            <a:r>
              <a:rPr lang="ar-SA" b="1" dirty="0"/>
              <a:t>يجب على المدرب مراعاة حدود القدرات البدنية لكل رياضي على حدة ، بما يتناسب مع خصوصية اللعبة أو الأنشطة الرياضية التي يقوم بتدريبها.</a:t>
            </a:r>
            <a:endParaRPr lang="en-US" dirty="0"/>
          </a:p>
          <a:p>
            <a:pPr lvl="0"/>
            <a:r>
              <a:rPr lang="ar-SA" b="1" dirty="0"/>
              <a:t>التنوع في مفردات التدريب </a:t>
            </a:r>
            <a:r>
              <a:rPr lang="ar-SA" b="1" dirty="0" err="1"/>
              <a:t>وٱختيار</a:t>
            </a:r>
            <a:r>
              <a:rPr lang="ar-SA" b="1"/>
              <a:t> طرائق التدريب الملائمة وتحديث الأساليب التدريبية بما يتناسب مع كل نظام للطاقة عند التدريب ، والصفات والقدرات البدنية.</a:t>
            </a:r>
            <a:endParaRPr lang="en-US"/>
          </a:p>
        </p:txBody>
      </p:sp>
    </p:spTree>
    <p:extLst>
      <p:ext uri="{BB962C8B-B14F-4D97-AF65-F5344CB8AC3E}">
        <p14:creationId xmlns:p14="http://schemas.microsoft.com/office/powerpoint/2010/main" val="73243191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965</Words>
  <Application>Microsoft Office PowerPoint</Application>
  <PresentationFormat>عرض على الشاشة (3:4)‏</PresentationFormat>
  <Paragraphs>37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التدريب الرياضي  المرحلة الرابعة / الصباحي  الفصل الخامس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الرياضي  المرحلة الرابعة / الصباحي  الفصل الخامس</dc:title>
  <dc:creator>Maher</dc:creator>
  <cp:lastModifiedBy>Maher</cp:lastModifiedBy>
  <cp:revision>2</cp:revision>
  <dcterms:created xsi:type="dcterms:W3CDTF">2021-01-28T19:16:34Z</dcterms:created>
  <dcterms:modified xsi:type="dcterms:W3CDTF">2021-01-28T19:29:59Z</dcterms:modified>
</cp:coreProperties>
</file>